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43"/>
  </p:notesMasterIdLst>
  <p:handoutMasterIdLst>
    <p:handoutMasterId r:id="rId44"/>
  </p:handoutMasterIdLst>
  <p:sldIdLst>
    <p:sldId id="471" r:id="rId2"/>
    <p:sldId id="672" r:id="rId3"/>
    <p:sldId id="485" r:id="rId4"/>
    <p:sldId id="483" r:id="rId5"/>
    <p:sldId id="572" r:id="rId6"/>
    <p:sldId id="691" r:id="rId7"/>
    <p:sldId id="692" r:id="rId8"/>
    <p:sldId id="489" r:id="rId9"/>
    <p:sldId id="484" r:id="rId10"/>
    <p:sldId id="569" r:id="rId11"/>
    <p:sldId id="571" r:id="rId12"/>
    <p:sldId id="497" r:id="rId13"/>
    <p:sldId id="673" r:id="rId14"/>
    <p:sldId id="491" r:id="rId15"/>
    <p:sldId id="678" r:id="rId16"/>
    <p:sldId id="679" r:id="rId17"/>
    <p:sldId id="498" r:id="rId18"/>
    <p:sldId id="640" r:id="rId19"/>
    <p:sldId id="677" r:id="rId20"/>
    <p:sldId id="615" r:id="rId21"/>
    <p:sldId id="674" r:id="rId22"/>
    <p:sldId id="686" r:id="rId23"/>
    <p:sldId id="689" r:id="rId24"/>
    <p:sldId id="690" r:id="rId25"/>
    <p:sldId id="675" r:id="rId26"/>
    <p:sldId id="680" r:id="rId27"/>
    <p:sldId id="681" r:id="rId28"/>
    <p:sldId id="630" r:id="rId29"/>
    <p:sldId id="631" r:id="rId30"/>
    <p:sldId id="617" r:id="rId31"/>
    <p:sldId id="618" r:id="rId32"/>
    <p:sldId id="619" r:id="rId33"/>
    <p:sldId id="621" r:id="rId34"/>
    <p:sldId id="684" r:id="rId35"/>
    <p:sldId id="685" r:id="rId36"/>
    <p:sldId id="676" r:id="rId37"/>
    <p:sldId id="658" r:id="rId38"/>
    <p:sldId id="538" r:id="rId39"/>
    <p:sldId id="651" r:id="rId40"/>
    <p:sldId id="540" r:id="rId41"/>
    <p:sldId id="541" r:id="rId4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600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3" autoAdjust="0"/>
    <p:restoredTop sz="65339" autoAdjust="0"/>
  </p:normalViewPr>
  <p:slideViewPr>
    <p:cSldViewPr>
      <p:cViewPr varScale="1">
        <p:scale>
          <a:sx n="45" d="100"/>
          <a:sy n="45" d="100"/>
        </p:scale>
        <p:origin x="-348" y="-102"/>
      </p:cViewPr>
      <p:guideLst>
        <p:guide orient="horz" pos="2160"/>
        <p:guide pos="2880"/>
      </p:guideLst>
    </p:cSldViewPr>
  </p:slideViewPr>
  <p:outlineViewPr>
    <p:cViewPr>
      <p:scale>
        <a:sx n="33" d="100"/>
        <a:sy n="33" d="100"/>
      </p:scale>
      <p:origin x="48" y="45821"/>
    </p:cViewPr>
  </p:outlineViewPr>
  <p:notesTextViewPr>
    <p:cViewPr>
      <p:scale>
        <a:sx n="100" d="100"/>
        <a:sy n="100" d="100"/>
      </p:scale>
      <p:origin x="0" y="0"/>
    </p:cViewPr>
  </p:notesTextViewPr>
  <p:sorterViewPr>
    <p:cViewPr>
      <p:scale>
        <a:sx n="83" d="100"/>
        <a:sy n="8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0887FC4-C991-4FEF-A136-1392D06C6FA4}" type="datetimeFigureOut">
              <a:rPr lang="en-US" smtClean="0"/>
              <a:pPr/>
              <a:t>10/14/2015</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56F24AF-38B7-4A74-809C-6C37533338A8}" type="slidenum">
              <a:rPr lang="en-US" smtClean="0"/>
              <a:pPr/>
              <a:t>‹#›</a:t>
            </a:fld>
            <a:endParaRPr lang="en-US"/>
          </a:p>
        </p:txBody>
      </p:sp>
    </p:spTree>
    <p:extLst>
      <p:ext uri="{BB962C8B-B14F-4D97-AF65-F5344CB8AC3E}">
        <p14:creationId xmlns:p14="http://schemas.microsoft.com/office/powerpoint/2010/main" xmlns="" val="315728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charset="0"/>
                <a:cs typeface="Arial" charset="0"/>
              </a:defRPr>
            </a:lvl1pPr>
          </a:lstStyle>
          <a:p>
            <a:pPr>
              <a:defRPr/>
            </a:pPr>
            <a:fld id="{0CAABAFD-C886-47DE-A401-97474C912901}" type="datetimeFigureOut">
              <a:rPr lang="en-US"/>
              <a:pPr>
                <a:defRPr/>
              </a:pPr>
              <a:t>10/14/2015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B9CED05-92F5-46B3-9033-55E25D938BF0}" type="slidenum">
              <a:rPr lang="en-US"/>
              <a:pPr>
                <a:defRPr/>
              </a:pPr>
              <a:t>‹#›</a:t>
            </a:fld>
            <a:endParaRPr lang="en-US"/>
          </a:p>
        </p:txBody>
      </p:sp>
    </p:spTree>
    <p:extLst>
      <p:ext uri="{BB962C8B-B14F-4D97-AF65-F5344CB8AC3E}">
        <p14:creationId xmlns:p14="http://schemas.microsoft.com/office/powerpoint/2010/main" xmlns="" val="1219115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1</a:t>
            </a:fld>
            <a:endParaRPr lang="en-US" dirty="0"/>
          </a:p>
        </p:txBody>
      </p:sp>
    </p:spTree>
    <p:extLst>
      <p:ext uri="{BB962C8B-B14F-4D97-AF65-F5344CB8AC3E}">
        <p14:creationId xmlns:p14="http://schemas.microsoft.com/office/powerpoint/2010/main" xmlns="" val="148996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smtClean="0">
                <a:solidFill>
                  <a:srgbClr val="0070C0"/>
                </a:solidFill>
                <a:cs typeface="Times New Roman" pitchFamily="18" charset="0"/>
              </a:rPr>
              <a:t>According to </a:t>
            </a:r>
            <a:r>
              <a:rPr lang="vi-VN" sz="1200" kern="0" dirty="0" smtClean="0">
                <a:solidFill>
                  <a:srgbClr val="0070C0"/>
                </a:solidFill>
                <a:latin typeface="+mn-lt"/>
                <a:cs typeface="Times New Roman" pitchFamily="18" charset="0"/>
              </a:rPr>
              <a:t>World Bank</a:t>
            </a:r>
            <a:r>
              <a:rPr lang="en-US" sz="1200" kern="0" dirty="0" smtClean="0">
                <a:solidFill>
                  <a:srgbClr val="0070C0"/>
                </a:solidFill>
                <a:latin typeface="+mn-lt"/>
                <a:cs typeface="Times New Roman" pitchFamily="18" charset="0"/>
              </a:rPr>
              <a:t>,</a:t>
            </a:r>
            <a:r>
              <a:rPr lang="vi-VN" sz="1200" kern="0" dirty="0" smtClean="0">
                <a:solidFill>
                  <a:srgbClr val="0070C0"/>
                </a:solidFill>
                <a:latin typeface="+mn-lt"/>
                <a:cs typeface="Times New Roman" pitchFamily="18" charset="0"/>
              </a:rPr>
              <a:t> </a:t>
            </a:r>
            <a:r>
              <a:rPr lang="en-US" sz="1200" kern="0" dirty="0" smtClean="0">
                <a:solidFill>
                  <a:srgbClr val="0070C0"/>
                </a:solidFill>
                <a:latin typeface="+mn-lt"/>
                <a:cs typeface="Times New Roman" pitchFamily="18" charset="0"/>
              </a:rPr>
              <a:t>Vietnam ranks 78</a:t>
            </a:r>
            <a:r>
              <a:rPr lang="en-US" sz="1200" kern="0" baseline="30000" dirty="0" smtClean="0">
                <a:solidFill>
                  <a:srgbClr val="0070C0"/>
                </a:solidFill>
                <a:latin typeface="+mn-lt"/>
                <a:cs typeface="Times New Roman" pitchFamily="18" charset="0"/>
              </a:rPr>
              <a:t>th</a:t>
            </a:r>
            <a:r>
              <a:rPr lang="en-US" sz="1200" kern="0" dirty="0" smtClean="0">
                <a:solidFill>
                  <a:srgbClr val="0070C0"/>
                </a:solidFill>
                <a:latin typeface="+mn-lt"/>
                <a:cs typeface="Times New Roman" pitchFamily="18" charset="0"/>
              </a:rPr>
              <a:t> out of 189 economies on their 2015 ease of doing business survey.</a:t>
            </a:r>
            <a:r>
              <a:rPr lang="en-US" sz="1200" kern="0" baseline="0" dirty="0" smtClean="0">
                <a:solidFill>
                  <a:srgbClr val="0070C0"/>
                </a:solidFill>
                <a:latin typeface="+mn-lt"/>
                <a:cs typeface="Times New Roman" pitchFamily="18" charset="0"/>
              </a:rPr>
              <a:t> This showed the improvement of Vietnam business environment during the last two years since it climbs 21 places from No. 99 in 2013.</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10</a:t>
            </a:fld>
            <a:endParaRPr lang="en-US" dirty="0"/>
          </a:p>
        </p:txBody>
      </p:sp>
    </p:spTree>
    <p:extLst>
      <p:ext uri="{BB962C8B-B14F-4D97-AF65-F5344CB8AC3E}">
        <p14:creationId xmlns:p14="http://schemas.microsoft.com/office/powerpoint/2010/main" xmlns="" val="199991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Vietnam advances two places since 2009 in the Global Competitiveness Index 2014-2015</a:t>
            </a:r>
            <a:r>
              <a:rPr lang="en-US" baseline="0" dirty="0" smtClean="0"/>
              <a:t> of World Economic Forum. Currently, Vietnam rated 68</a:t>
            </a:r>
            <a:r>
              <a:rPr lang="en-US" baseline="30000" dirty="0" smtClean="0"/>
              <a:t>th</a:t>
            </a:r>
            <a:r>
              <a:rPr lang="en-US" baseline="0" dirty="0" smtClean="0"/>
              <a:t> out of 144 economies.</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11</a:t>
            </a:fld>
            <a:endParaRPr lang="en-US" dirty="0"/>
          </a:p>
        </p:txBody>
      </p:sp>
    </p:spTree>
    <p:extLst>
      <p:ext uri="{BB962C8B-B14F-4D97-AF65-F5344CB8AC3E}">
        <p14:creationId xmlns:p14="http://schemas.microsoft.com/office/powerpoint/2010/main" xmlns="" val="229907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Vietnam have emerged in the past 20 years as an attractive investment opportunity for multinational corporations (MNCs). Since Vietnam has one of the highest economic growth rates in the region and, with ongoing reforms increasing its appeal, the country will play an ever-increasing role in the expansion plans of MNCs.</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12</a:t>
            </a:fld>
            <a:endParaRPr lang="en-US" dirty="0"/>
          </a:p>
        </p:txBody>
      </p:sp>
    </p:spTree>
    <p:extLst>
      <p:ext uri="{BB962C8B-B14F-4D97-AF65-F5344CB8AC3E}">
        <p14:creationId xmlns:p14="http://schemas.microsoft.com/office/powerpoint/2010/main" xmlns="" val="2635653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13</a:t>
            </a:fld>
            <a:endParaRPr lang="en-US" dirty="0"/>
          </a:p>
        </p:txBody>
      </p:sp>
    </p:spTree>
    <p:extLst>
      <p:ext uri="{BB962C8B-B14F-4D97-AF65-F5344CB8AC3E}">
        <p14:creationId xmlns:p14="http://schemas.microsoft.com/office/powerpoint/2010/main" xmlns="" val="26337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value of Vietnam products exporting to</a:t>
            </a:r>
            <a:r>
              <a:rPr lang="en-US" baseline="0" dirty="0" smtClean="0"/>
              <a:t> Italy in 2014 is</a:t>
            </a:r>
            <a:r>
              <a:rPr lang="en-US" dirty="0" smtClean="0"/>
              <a:t> USD</a:t>
            </a:r>
            <a:r>
              <a:rPr lang="en-US" baseline="0" dirty="0" smtClean="0"/>
              <a:t> </a:t>
            </a:r>
            <a:r>
              <a:rPr lang="en-US" dirty="0" smtClean="0"/>
              <a:t>2.74 billion.</a:t>
            </a:r>
            <a:r>
              <a:rPr lang="en-US" baseline="0" dirty="0" smtClean="0"/>
              <a:t>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Primary </a:t>
            </a:r>
            <a:r>
              <a:rPr lang="en-US" baseline="0" dirty="0" smtClean="0"/>
              <a:t>products include: </a:t>
            </a:r>
            <a:r>
              <a:rPr kumimoji="0" lang="en-GB" sz="1200" kern="1200" dirty="0" smtClean="0">
                <a:solidFill>
                  <a:schemeClr val="dk1"/>
                </a:solidFill>
                <a:effectLst/>
                <a:latin typeface="+mn-lt"/>
                <a:ea typeface="+mn-ea"/>
                <a:cs typeface="+mn-cs"/>
              </a:rPr>
              <a:t>Phones and </a:t>
            </a:r>
            <a:r>
              <a:rPr kumimoji="0" lang="en-GB" sz="1200" kern="1200" dirty="0" smtClean="0">
                <a:solidFill>
                  <a:schemeClr val="dk1"/>
                </a:solidFill>
                <a:effectLst/>
                <a:latin typeface="+mn-lt"/>
                <a:ea typeface="+mn-ea"/>
                <a:cs typeface="+mn-cs"/>
              </a:rPr>
              <a:t>components</a:t>
            </a:r>
            <a:r>
              <a:rPr lang="en-US" baseline="0" dirty="0" smtClean="0"/>
              <a:t>, </a:t>
            </a:r>
            <a:r>
              <a:rPr lang="en-US" baseline="0" dirty="0" smtClean="0"/>
              <a:t>vegetables, </a:t>
            </a:r>
            <a:r>
              <a:rPr kumimoji="0" lang="en-GB" sz="1200" kern="1200" baseline="0" dirty="0" smtClean="0">
                <a:solidFill>
                  <a:schemeClr val="dk1"/>
                </a:solidFill>
                <a:effectLst/>
                <a:latin typeface="+mn-lt"/>
                <a:ea typeface="+mn-ea"/>
                <a:cs typeface="+mn-cs"/>
              </a:rPr>
              <a:t>s</a:t>
            </a:r>
            <a:r>
              <a:rPr kumimoji="0" lang="en-GB" sz="1200" kern="1200" dirty="0" smtClean="0">
                <a:solidFill>
                  <a:schemeClr val="dk1"/>
                </a:solidFill>
                <a:effectLst/>
                <a:latin typeface="+mn-lt"/>
                <a:ea typeface="+mn-ea"/>
                <a:cs typeface="+mn-cs"/>
              </a:rPr>
              <a:t>hoes</a:t>
            </a:r>
            <a:r>
              <a:rPr lang="en-US" baseline="0" dirty="0" smtClean="0"/>
              <a:t>, coffee, </a:t>
            </a:r>
            <a:r>
              <a:rPr kumimoji="0" lang="en-GB" sz="1200" kern="1200" dirty="0" smtClean="0">
                <a:solidFill>
                  <a:schemeClr val="dk1"/>
                </a:solidFill>
                <a:effectLst/>
                <a:latin typeface="+mn-lt"/>
                <a:ea typeface="+mn-ea"/>
                <a:cs typeface="+mn-cs"/>
              </a:rPr>
              <a:t>textiles.</a:t>
            </a:r>
            <a:endParaRPr lang="en-US" sz="1200" dirty="0" smtClean="0">
              <a:effectLst/>
              <a:latin typeface="+mn-lt"/>
              <a:ea typeface="Malgun Gothic"/>
              <a:cs typeface="Times New Roman"/>
            </a:endParaRP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 the other hand, Italian</a:t>
            </a:r>
            <a:r>
              <a:rPr lang="en-US" baseline="0" dirty="0" smtClean="0"/>
              <a:t> companies export 1.336 billion US dollar to Vietnam in 2014. </a:t>
            </a:r>
            <a:r>
              <a:rPr lang="en-US" dirty="0" smtClean="0"/>
              <a:t>Main</a:t>
            </a:r>
            <a:r>
              <a:rPr lang="en-US" baseline="0" dirty="0" smtClean="0"/>
              <a:t> products importing from Italia are </a:t>
            </a:r>
            <a:r>
              <a:rPr lang="en-GB" sz="1200" dirty="0" smtClean="0">
                <a:effectLst/>
                <a:latin typeface="+mn-lt"/>
                <a:ea typeface="Malgun Gothic"/>
                <a:cs typeface="Times New Roman"/>
              </a:rPr>
              <a:t>machinery, equipment, tools,</a:t>
            </a:r>
            <a:r>
              <a:rPr lang="en-GB" sz="1200" baseline="0" dirty="0" smtClean="0">
                <a:effectLst/>
                <a:latin typeface="+mn-lt"/>
                <a:ea typeface="Malgun Gothic"/>
                <a:cs typeface="Times New Roman"/>
              </a:rPr>
              <a:t> spare parts, </a:t>
            </a:r>
            <a:r>
              <a:rPr lang="en-US" baseline="0" dirty="0" smtClean="0"/>
              <a:t>fodder, </a:t>
            </a:r>
            <a:r>
              <a:rPr kumimoji="0" lang="en-GB" sz="1200" kern="1200" dirty="0" smtClean="0">
                <a:solidFill>
                  <a:schemeClr val="dk1"/>
                </a:solidFill>
                <a:effectLst/>
                <a:latin typeface="+mn-lt"/>
                <a:ea typeface="+mn-ea"/>
                <a:cs typeface="+mn-cs"/>
              </a:rPr>
              <a:t>raw materials of textiles </a:t>
            </a:r>
            <a:endParaRPr lang="en-US" sz="1200" dirty="0" smtClean="0">
              <a:effectLst/>
              <a:latin typeface="+mn-lt"/>
              <a:ea typeface="Malgun Gothic"/>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14</a:t>
            </a:fld>
            <a:endParaRPr lang="en-US" dirty="0"/>
          </a:p>
        </p:txBody>
      </p:sp>
    </p:spTree>
    <p:extLst>
      <p:ext uri="{BB962C8B-B14F-4D97-AF65-F5344CB8AC3E}">
        <p14:creationId xmlns:p14="http://schemas.microsoft.com/office/powerpoint/2010/main" xmlns="" val="65175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improvements</a:t>
            </a:r>
            <a:r>
              <a:rPr lang="en-US" baseline="0" dirty="0" smtClean="0"/>
              <a:t> in the stability of the exchange rate, reductions in the level of inflation and an increase in foreign exchange reserves, the macroeconomic environment has stabilized in recent years. This lead to the continuing increase in foreign investment. Up to June 2015, there are 18529 registered fdi projects with the total capital of 257.8 billion US dollar.</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17</a:t>
            </a:fld>
            <a:endParaRPr lang="en-US" dirty="0"/>
          </a:p>
        </p:txBody>
      </p:sp>
    </p:spTree>
    <p:extLst>
      <p:ext uri="{BB962C8B-B14F-4D97-AF65-F5344CB8AC3E}">
        <p14:creationId xmlns:p14="http://schemas.microsoft.com/office/powerpoint/2010/main" xmlns="" val="393886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18</a:t>
            </a:fld>
            <a:endParaRPr lang="en-US" dirty="0"/>
          </a:p>
        </p:txBody>
      </p:sp>
    </p:spTree>
    <p:extLst>
      <p:ext uri="{BB962C8B-B14F-4D97-AF65-F5344CB8AC3E}">
        <p14:creationId xmlns:p14="http://schemas.microsoft.com/office/powerpoint/2010/main" xmlns="" val="2870822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January 2015 up to now,</a:t>
            </a:r>
            <a:r>
              <a:rPr lang="en-US" baseline="0" dirty="0" smtClean="0"/>
              <a:t> Italian companies have invested 5 projects in Vietnam, with the total registered investment capital of 1.5 million US dollar.</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19</a:t>
            </a:fld>
            <a:endParaRPr lang="en-US" dirty="0"/>
          </a:p>
        </p:txBody>
      </p:sp>
    </p:spTree>
    <p:extLst>
      <p:ext uri="{BB962C8B-B14F-4D97-AF65-F5344CB8AC3E}">
        <p14:creationId xmlns:p14="http://schemas.microsoft.com/office/powerpoint/2010/main" xmlns="" val="2870822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Italy-invested projects mainly focus on leather footwear, construction, sanitary wares, water heater and steel producing industry… Examples of effectively invested firms include </a:t>
            </a:r>
            <a:r>
              <a:rPr lang="en-US" sz="1200" b="0" i="0" kern="1200" dirty="0" err="1" smtClean="0">
                <a:solidFill>
                  <a:schemeClr val="tx1"/>
                </a:solidFill>
                <a:effectLst/>
                <a:latin typeface="+mn-lt"/>
                <a:ea typeface="+mn-ea"/>
                <a:cs typeface="+mn-cs"/>
              </a:rPr>
              <a:t>Perfetti</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Merloni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Termo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Sanitari</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20</a:t>
            </a:fld>
            <a:endParaRPr lang="en-US" dirty="0"/>
          </a:p>
        </p:txBody>
      </p:sp>
    </p:spTree>
    <p:extLst>
      <p:ext uri="{BB962C8B-B14F-4D97-AF65-F5344CB8AC3E}">
        <p14:creationId xmlns:p14="http://schemas.microsoft.com/office/powerpoint/2010/main" xmlns="" val="165318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21</a:t>
            </a:fld>
            <a:endParaRPr lang="en-US" dirty="0"/>
          </a:p>
        </p:txBody>
      </p:sp>
    </p:spTree>
    <p:extLst>
      <p:ext uri="{BB962C8B-B14F-4D97-AF65-F5344CB8AC3E}">
        <p14:creationId xmlns:p14="http://schemas.microsoft.com/office/powerpoint/2010/main" xmlns="" val="409303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a:t>
            </a:fld>
            <a:endParaRPr lang="en-US" dirty="0"/>
          </a:p>
        </p:txBody>
      </p:sp>
    </p:spTree>
    <p:extLst>
      <p:ext uri="{BB962C8B-B14F-4D97-AF65-F5344CB8AC3E}">
        <p14:creationId xmlns:p14="http://schemas.microsoft.com/office/powerpoint/2010/main" xmlns="" val="477085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Chưa</a:t>
            </a:r>
            <a:r>
              <a:rPr lang="en-GB" baseline="0" dirty="0" smtClean="0"/>
              <a:t> </a:t>
            </a:r>
            <a:r>
              <a:rPr lang="en-GB" baseline="0" dirty="0" err="1" smtClean="0"/>
              <a:t>bổ</a:t>
            </a:r>
            <a:r>
              <a:rPr lang="en-GB" baseline="0" dirty="0" smtClean="0"/>
              <a:t> sung </a:t>
            </a:r>
            <a:r>
              <a:rPr lang="en-GB" baseline="0" dirty="0" err="1" smtClean="0"/>
              <a:t>được</a:t>
            </a:r>
            <a:r>
              <a:rPr lang="en-GB" baseline="0" dirty="0" smtClean="0"/>
              <a:t> </a:t>
            </a:r>
            <a:r>
              <a:rPr lang="en-GB" baseline="0" dirty="0" err="1" smtClean="0"/>
              <a:t>thông</a:t>
            </a:r>
            <a:r>
              <a:rPr lang="en-GB" baseline="0" dirty="0" smtClean="0"/>
              <a:t> tin</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22</a:t>
            </a:fld>
            <a:endParaRPr lang="en-US"/>
          </a:p>
        </p:txBody>
      </p:sp>
    </p:spTree>
    <p:extLst>
      <p:ext uri="{BB962C8B-B14F-4D97-AF65-F5344CB8AC3E}">
        <p14:creationId xmlns:p14="http://schemas.microsoft.com/office/powerpoint/2010/main" xmlns="" val="239680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Chưa</a:t>
            </a:r>
            <a:r>
              <a:rPr lang="en-GB" dirty="0" smtClean="0"/>
              <a:t> </a:t>
            </a:r>
            <a:r>
              <a:rPr lang="en-GB" dirty="0" err="1" smtClean="0"/>
              <a:t>bổ</a:t>
            </a:r>
            <a:r>
              <a:rPr lang="en-GB" baseline="0" dirty="0" smtClean="0"/>
              <a:t> sung </a:t>
            </a:r>
            <a:r>
              <a:rPr lang="en-GB" baseline="0" dirty="0" err="1" smtClean="0"/>
              <a:t>được</a:t>
            </a:r>
            <a:r>
              <a:rPr lang="en-GB" baseline="0" dirty="0" smtClean="0"/>
              <a:t> </a:t>
            </a:r>
            <a:r>
              <a:rPr lang="en-GB" baseline="0" dirty="0" err="1" smtClean="0"/>
              <a:t>thông</a:t>
            </a:r>
            <a:r>
              <a:rPr lang="en-GB" baseline="0" dirty="0" smtClean="0"/>
              <a:t> tin Italia </a:t>
            </a:r>
            <a:r>
              <a:rPr lang="en-GB" baseline="0" dirty="0" err="1" smtClean="0"/>
              <a:t>xuất</a:t>
            </a:r>
            <a:r>
              <a:rPr lang="en-GB" baseline="0" dirty="0" smtClean="0"/>
              <a:t> sang </a:t>
            </a:r>
            <a:r>
              <a:rPr lang="en-GB" baseline="0" dirty="0" err="1" smtClean="0"/>
              <a:t>Việt</a:t>
            </a:r>
            <a:r>
              <a:rPr lang="en-GB" baseline="0" dirty="0" smtClean="0"/>
              <a:t> </a:t>
            </a:r>
            <a:r>
              <a:rPr lang="en-GB" baseline="0" dirty="0" err="1" smtClean="0"/>
              <a:t>nam</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23</a:t>
            </a:fld>
            <a:endParaRPr lang="en-US"/>
          </a:p>
        </p:txBody>
      </p:sp>
    </p:spTree>
    <p:extLst>
      <p:ext uri="{BB962C8B-B14F-4D97-AF65-F5344CB8AC3E}">
        <p14:creationId xmlns:p14="http://schemas.microsoft.com/office/powerpoint/2010/main" xmlns="" val="1735500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24</a:t>
            </a:fld>
            <a:endParaRPr lang="en-US"/>
          </a:p>
        </p:txBody>
      </p:sp>
    </p:spTree>
    <p:extLst>
      <p:ext uri="{BB962C8B-B14F-4D97-AF65-F5344CB8AC3E}">
        <p14:creationId xmlns:p14="http://schemas.microsoft.com/office/powerpoint/2010/main" xmlns="" val="1735500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0090B6AC-26EB-46F9-AA1D-DC0549C54E37}" type="slidenum">
              <a:rPr lang="en-US" smtClean="0"/>
              <a:pPr/>
              <a:t>25</a:t>
            </a:fld>
            <a:endParaRPr lang="en-US" dirty="0" smtClean="0"/>
          </a:p>
        </p:txBody>
      </p:sp>
      <p:sp>
        <p:nvSpPr>
          <p:cNvPr id="130051" name="Rectangle 7"/>
          <p:cNvSpPr txBox="1">
            <a:spLocks noGrp="1" noChangeArrowheads="1"/>
          </p:cNvSpPr>
          <p:nvPr/>
        </p:nvSpPr>
        <p:spPr bwMode="auto">
          <a:xfrm>
            <a:off x="3850443" y="9428367"/>
            <a:ext cx="2945659" cy="498135"/>
          </a:xfrm>
          <a:prstGeom prst="rect">
            <a:avLst/>
          </a:prstGeom>
          <a:noFill/>
          <a:ln w="9525">
            <a:noFill/>
            <a:miter lim="800000"/>
            <a:headEnd/>
            <a:tailEnd/>
          </a:ln>
        </p:spPr>
        <p:txBody>
          <a:bodyPr lIns="89959" tIns="44979" rIns="89959" bIns="44979" anchor="b"/>
          <a:lstStyle/>
          <a:p>
            <a:pPr algn="r" eaLnBrk="0" hangingPunct="0"/>
            <a:fld id="{9768D7BC-06A3-485B-8D70-4FF17A9653CB}" type="slidenum">
              <a:rPr lang="en-US" sz="1200">
                <a:latin typeface="Times"/>
              </a:rPr>
              <a:pPr algn="r" eaLnBrk="0" hangingPunct="0"/>
              <a:t>25</a:t>
            </a:fld>
            <a:endParaRPr lang="en-US" sz="1200" dirty="0">
              <a:latin typeface="Times"/>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p:spPr>
        <p:txBody>
          <a:bodyPr>
            <a:normAutofit fontScale="92500" lnSpcReduction="10000"/>
          </a:bodyPr>
          <a:lstStyle/>
          <a:p>
            <a:pPr eaLnBrk="1" hangingPunct="1"/>
            <a:r>
              <a:rPr lang="en-US" dirty="0" smtClean="0"/>
              <a:t>Vietnam remains</a:t>
            </a:r>
            <a:r>
              <a:rPr lang="en-US" baseline="0" dirty="0" smtClean="0"/>
              <a:t> one of the most attractive locations for foreign investors in South East Asia for several reasons.</a:t>
            </a:r>
          </a:p>
          <a:p>
            <a:pPr eaLnBrk="1" hangingPunct="1"/>
            <a:r>
              <a:rPr lang="en-US" dirty="0" smtClean="0"/>
              <a:t>- Security and political environment: Vietnam stable government and social structure make it an ideal place for capital investment. </a:t>
            </a:r>
          </a:p>
          <a:p>
            <a:pPr eaLnBrk="1" hangingPunct="1">
              <a:buFontTx/>
              <a:buChar char="-"/>
            </a:pPr>
            <a:r>
              <a:rPr lang="en-US" dirty="0" smtClean="0"/>
              <a:t>Strategic geographic location:</a:t>
            </a:r>
            <a:r>
              <a:rPr lang="en-US" baseline="0" dirty="0" smtClean="0"/>
              <a:t> </a:t>
            </a:r>
            <a:r>
              <a:rPr lang="en-US" dirty="0" smtClean="0"/>
              <a:t>Vietnam’s advantageous geographic location can serve as a launch pad and home base for what is already the largest collection of people on earth (the combined populations of ASEAN along with China, Japan, South Korea and Chinese Taipei account for over 2 billion people). </a:t>
            </a:r>
          </a:p>
          <a:p>
            <a:pPr eaLnBrk="1" hangingPunct="1">
              <a:buFontTx/>
              <a:buChar char="-"/>
            </a:pPr>
            <a:r>
              <a:rPr lang="en-US" dirty="0" smtClean="0"/>
              <a:t> High economic growth</a:t>
            </a:r>
          </a:p>
          <a:p>
            <a:pPr eaLnBrk="1" hangingPunct="1">
              <a:buFontTx/>
              <a:buChar char="-"/>
            </a:pPr>
            <a:r>
              <a:rPr lang="en-US" dirty="0" smtClean="0"/>
              <a:t> Young and energetic population: Vietnam has a population of 90.6 million people (13th largest in the world) expected to grow to 100 million in 2020 with an annual growth rate of 1.05%. Over 50% of the population is 25 years or younger. Vietnamese are equipped with a adequate level of education and are prepared to serve in high skilled industries like information technology, pharmaceuticals and financial services, at a more competitive cost than other countries in the region. </a:t>
            </a:r>
          </a:p>
          <a:p>
            <a:pPr eaLnBrk="1" hangingPunct="1">
              <a:buFontTx/>
              <a:buChar char="-"/>
            </a:pPr>
            <a:r>
              <a:rPr lang="en-US" dirty="0" smtClean="0"/>
              <a:t> Abundant resources</a:t>
            </a:r>
          </a:p>
          <a:p>
            <a:pPr eaLnBrk="1" hangingPunct="1">
              <a:buFontTx/>
              <a:buChar char="-"/>
            </a:pPr>
            <a:r>
              <a:rPr lang="en-US" baseline="0" dirty="0" smtClean="0"/>
              <a:t> </a:t>
            </a:r>
            <a:r>
              <a:rPr lang="en-US" dirty="0" smtClean="0"/>
              <a:t>Significant improved legal environment: Before joining WTO, Vietnam revamped much of its legal system, making revisions of major legal frameworks, specifically Labour Code, Land Law, Civil Code, Law on Securities, Law on Competition, Enterprise Law and Investment Law, in order to make the investment environment more transparent. As a matter of fact, WTO accession with the challenges associating with MNC’s market entries has helped to revolve Vietnam’s legal environment to be more transparent and more conform to international standards in all aspects. Active global integration Before joining to WTO Vietnam had demonstrated continued efforts in achieving high GDP growth, liberalizing its market and transforming its regulatory environment. Vietnam officially became the member of ASEAN and joining the ASEAN Free Trade Area AFTA and officially became the WTO's 150th member of WTO on 11th January 2007.</a:t>
            </a:r>
            <a:endParaRPr lang="vi-VN" dirty="0" smtClean="0"/>
          </a:p>
        </p:txBody>
      </p:sp>
    </p:spTree>
    <p:extLst>
      <p:ext uri="{BB962C8B-B14F-4D97-AF65-F5344CB8AC3E}">
        <p14:creationId xmlns:p14="http://schemas.microsoft.com/office/powerpoint/2010/main" xmlns="" val="2283054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vi-VN" i="1" smtClean="0"/>
              <a:t> 1. Bảo đảm thực hiện nguyên tắc Hiến định về quyền tự do đầu tư kinh doanh của công dân trong các ngành, nghề mà Luật không cấm:</a:t>
            </a:r>
          </a:p>
          <a:p>
            <a:r>
              <a:rPr lang="vi-VN" smtClean="0"/>
              <a:t>- Việc tập hợp, rà soát và quy định cụ thể Danh mục ngành, nghề cấm đầu tư kinh doanh và Danh mục ngành, nghề đầu tư kinh doanh có điều kiện theo phương pháp loại trừ (chọn bỏ). Theo đó, từ việc nhà đầu tư chỉ được quyền thực hiện hoạt động đầu tư kinh doanh trong những ngành, nghề mà pháp luật cho phép sang nguyên tắc được tự do đầu tư kinh doanh tất cả các ngành, nghề mà Luật này không cấm hoặc quy định phải có điều kiện.  </a:t>
            </a:r>
          </a:p>
          <a:p>
            <a:r>
              <a:rPr lang="vi-VN" smtClean="0"/>
              <a:t>Trên cơ sở đó, Danh mục ngành, nghề cấm đầu tư kinh doanh gồm 06 ngành; Danh mục ngành nghề đầu tư kinh doanh có điều kiện gồm 267 ngành, nghề.</a:t>
            </a:r>
          </a:p>
          <a:p>
            <a:r>
              <a:rPr lang="vi-VN" i="1" smtClean="0"/>
              <a:t>2. Củng cố, hoàn thiện cơ chế bảo đảm đầu tư phù hợp với quy định của Hiến pháp và điều ước quốc tế mà Việt Nam là thành viên:</a:t>
            </a:r>
          </a:p>
          <a:p>
            <a:r>
              <a:rPr lang="vi-VN" smtClean="0"/>
              <a:t>- Cập nhật các quy định về việc Nhà nước bảo đảm quyền sở hữu tài sản của nhà đầu tư và cam kết bồi thường thỏa đáng, công bằng trong trường hợp trưng thu, quốc hữu hóa tài sản của nhà đầu tư phù hợp với quy định của Hiến pháp. </a:t>
            </a:r>
          </a:p>
          <a:p>
            <a:r>
              <a:rPr lang="vi-VN" smtClean="0"/>
              <a:t>- Hoàn thiện quy định về việc Nhà nước bảo đảm đối xử không phân biệt giữa các nhà đầu tư phù hợp với cam kết của Việt Nam theo các điều ước quốc tế. </a:t>
            </a:r>
          </a:p>
          <a:p>
            <a:r>
              <a:rPr lang="vi-VN" smtClean="0"/>
              <a:t>- Hoàn thiện quy định về việc áp dụng nguyên tắc không hồi tố trong trường hợp văn bản quy phạm pháp luật thay đổi làm ảnh hưởng bất lợi đến ưu đãi đầu tư đã áp dụng đối với nhà đầu tư. </a:t>
            </a:r>
            <a:endParaRPr lang="vi-VN" i="1" smtClean="0"/>
          </a:p>
          <a:p>
            <a:r>
              <a:rPr lang="vi-VN" i="1" smtClean="0"/>
              <a:t>3. Hoàn thiện các quy định về ngành, nghề ưu đãi đầu tư nhằm nâng cao chất lượng, hiệu quả thu hút đầu tư: </a:t>
            </a:r>
          </a:p>
          <a:p>
            <a:r>
              <a:rPr lang="vi-VN" smtClean="0"/>
              <a:t>- Hoàn thiện các quy định của Luật đầu tư hiện hành về ngành, nghề ưu đãi đầu tư cũng như các nguyên tắc, điều kiện áp dụng ưu đãi nhằm bảo đảm thu hút đầu tư có chọn lọc, chất lượng, tập trung vào các ngành sử dụng công nghệ cao, kỹ thuật hiện đại, dự án sản xuất có quy mô lớn, dự án đầu tư tại vùng nông thôn sử dụng nhiều lao động, dự án sản xuất các sản phẩm công nghiệp hỗ trợ, dự án thực hiện trong các các lĩnh vực xã hội hóa đầu tư (y tế, giáo dục, dạy nghề, văn hóa….).</a:t>
            </a:r>
          </a:p>
          <a:p>
            <a:r>
              <a:rPr lang="vi-VN" smtClean="0"/>
              <a:t>- Nhằm khắc phục việc áp dụng ưu đãi đầu tư tràn lan đối với tất cả các dự án thuộc địa bàn ưu đãi đầu tư, Luật không quy định ưu đãi đầu tư theo địa bàn đối với các dự án khai thác khoáng sản; dự án sản xuất, kinh doanh hàng hóa, dịch vụ là đối tượng chịu thuế tiêu thụ đặc biệt phù hợp với quy định của Luật thuế tiêu thụ đặc biệt. 	 </a:t>
            </a:r>
          </a:p>
          <a:p>
            <a:r>
              <a:rPr lang="vi-VN" i="1" smtClean="0"/>
              <a:t>4. Tiếp tục cải cách thủ tục hành chính gắn liền với việc nâng cao trách nhiệm của nhà đầu tư trong việc triển khai thực hiện dự án đầu tư:</a:t>
            </a:r>
          </a:p>
          <a:p>
            <a:r>
              <a:rPr lang="vi-VN" smtClean="0"/>
              <a:t>- Bỏ thủ tục cấp Giấy chứng nhận đăng ký đầu tư đối với tất cả các dự án đầu tư trong nước. </a:t>
            </a:r>
          </a:p>
          <a:p>
            <a:r>
              <a:rPr lang="vi-VN" smtClean="0"/>
              <a:t>- Đơn giản hóa hồ sơ, trình tự, thủ tục và rút ngắn thời gian thực hiện thủ tục cấp Giấy chứng nhận đăng ký đầu tư đối với nhà đầu tư nước ngoài (từ 45 ngày theo Luật đầu tư hiện hành xuống còn 15 ngày). </a:t>
            </a:r>
          </a:p>
          <a:p>
            <a:r>
              <a:rPr lang="vi-VN" smtClean="0"/>
              <a:t>- Bổ sung, hoàn thiện một số quy định nhằm nâng cao hiệu quả triển khai thực hiện dự án đầu tư, như: bổ sung quy định về bảo đảm nghĩa vụ thực hiện dự án của nhà đầu tư dưới hình thức ký quỹ;… theo hướng xác định cụ thể điều kiện, thủ tục thực hiện các hoạt động này cũng như trách nhiệm của nhà đầu tư và thẩm quyền giải quyết của cơ quan quản lý ở địa phương. </a:t>
            </a:r>
          </a:p>
          <a:p>
            <a:r>
              <a:rPr lang="vi-VN" i="1" smtClean="0"/>
              <a:t>5. Hoàn thiện chế độ phân cấp và nâng cao hiệu quả quản lý nhà nước đối với hoạt động đầu tư: </a:t>
            </a:r>
          </a:p>
          <a:p>
            <a:r>
              <a:rPr lang="vi-VN" smtClean="0"/>
              <a:t>- Bổ sung quy định về thẩm quyền, thủ tục chấp thuận chủ trương đầu tư của Quốc hội, Thủ tướng Chính phủ và UBND cấp tỉnh theo hướng chuẩn hóa và đơn giản hóa thủ tục hành chính đối với một số dự án thuộc thẩm quyền chấp thuận chủ trương đầu tư của UBND cấp tỉnh:</a:t>
            </a:r>
          </a:p>
          <a:p>
            <a:r>
              <a:rPr lang="vi-VN" smtClean="0"/>
              <a:t>+ Quy định dự án thuộc thẩm quyền chấp thuận đầu tư của Quốc hội và Thủ tướng Chính phủ trên cơ sở kế thừa, luật hóa và hoàn thiện quy định tương ứng của Nghị quyết số 49/2010/QH12 và quy định của Nghị định 108/2006/NĐ-CP hướng dẫn thi hành Luật đầu tư.</a:t>
            </a:r>
          </a:p>
          <a:p>
            <a:r>
              <a:rPr lang="vi-VN" smtClean="0"/>
              <a:t>+ Bổ sung quy định về thẩm quyền chấp thuận chủ trương đầu tư của UBND cấp tỉnh đối với các dự án được Nhà nước giao đất, cho thuê đất, chuyển mục đích sử dụng đất.</a:t>
            </a:r>
          </a:p>
          <a:p>
            <a:r>
              <a:rPr lang="vi-VN" smtClean="0"/>
              <a:t>+ Cơ quan quản lý đầu tư thực hiện thủ tục chấp thuận chủ trương đầu tư đồng thời với việc xem xét giới thiệu địa điểm và thẩm tra nhu cầu sử dụng đất.  </a:t>
            </a:r>
          </a:p>
          <a:p>
            <a:r>
              <a:rPr lang="vi-VN" smtClean="0"/>
              <a:t>- Bổ sung quy định về trách nhiệm của Chính phủ, Thủ tướng Chính phủ, các Bộ, Ủy ban nhân dân cấp tỉnh và Ban quản lý KCN, KCX, KCNC, KKT trong quản lý hoạt động đầu tư, đồng thời hoàn thiện các quy định về chế độ báo cáo đầu tư, giám sát và đánh giá hoạt động đầu tư.</a:t>
            </a:r>
          </a:p>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26</a:t>
            </a:fld>
            <a:endParaRPr lang="en-US" dirty="0"/>
          </a:p>
        </p:txBody>
      </p:sp>
    </p:spTree>
    <p:extLst>
      <p:ext uri="{BB962C8B-B14F-4D97-AF65-F5344CB8AC3E}">
        <p14:creationId xmlns:p14="http://schemas.microsoft.com/office/powerpoint/2010/main" xmlns="" val="1103506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vi-VN" i="1" smtClean="0"/>
              <a:t>1. Thể chế hóa đầy đủ quyền tự do kinh doanh theo Hiến pháp 2013; giảm rủi ro và tăng tính chủ động, nhanh nhậy trong hoạt động kinh doanh cho doanh nghiệp</a:t>
            </a:r>
          </a:p>
          <a:p>
            <a:r>
              <a:rPr lang="vi-VN" smtClean="0"/>
              <a:t>- Doanh nghiệp được tự do kinh doanh trong những ngành nghề mà luật không cấm (Điều 7(1) Luật doanh nghiệp). </a:t>
            </a:r>
          </a:p>
          <a:p>
            <a:r>
              <a:rPr lang="vi-VN" smtClean="0"/>
              <a:t>- Giấy chứng nhận đăng ký doanh nghiệp không bao gồm thông tin về ngành nghề kinh doanh của doanh nghiệp, mà chỉ bao gồm thông tin cơ bản về doanh nghiệp như mã số doanh nghiệp, địa chỉ trụ sở chính và thông tin về người đại diện theo pháp luật. </a:t>
            </a:r>
          </a:p>
          <a:p>
            <a:r>
              <a:rPr lang="vi-VN" i="1" smtClean="0"/>
              <a:t>2. Thuận lợi hóa quá trình gia nhập thị trường; giảm bớt thời gian và chi phí trong thủ tục thành lập doanh nghiệp</a:t>
            </a:r>
          </a:p>
          <a:p>
            <a:r>
              <a:rPr lang="vi-VN" smtClean="0"/>
              <a:t>- Bãi bỏ yêu cầu về điều kiện kinh doanh tại thời điểm thành lập doanh nghiệp, cụ thể là bãi bỏ yêu cầu về chứng chỉ hành nghề, xác nhận vốn pháp định trong hồ sơ đăng ký thành lập doanh nghiệp.</a:t>
            </a:r>
          </a:p>
          <a:p>
            <a:r>
              <a:rPr lang="vi-VN" smtClean="0"/>
              <a:t>- Rút ngắn thời hạn giải quyết thủ tục đăng ký doanh nghiệp và đăng ký thay đổi nội dung đăng ký doanh nghiệp xuống tối đa không quá 3 ngày. </a:t>
            </a:r>
          </a:p>
          <a:p>
            <a:r>
              <a:rPr lang="vi-VN" smtClean="0"/>
              <a:t>- Hài hòa hóa, kết hợp đồng thời kết hợp đồng thời các thủ tục đăng ký doanh nghiệp, công bố nội dung đăng ký doanh nghiệp, đăng ký lao động và đăng ký bảo hiểm xã hội. </a:t>
            </a:r>
          </a:p>
          <a:p>
            <a:r>
              <a:rPr lang="vi-VN" smtClean="0"/>
              <a:t>- Bãi bỏ các thủ tục về khắc dấu và đăng ký mẫu dấu của doanh nghiệp. </a:t>
            </a:r>
          </a:p>
          <a:p>
            <a:r>
              <a:rPr lang="vi-VN" i="1" smtClean="0"/>
              <a:t>3. Giảm chi phí, tạo cơ chế vận hành linh hoạt, hiệu quả  cho tổ chức quản trị doanh nghiệp, cơ cấu lại doanh nghiệp, bảo vệ tốt hơn quyền và lợi ích hợp pháp của các nhà đầu tư, cổ đông, thành viên công ty</a:t>
            </a:r>
          </a:p>
          <a:p>
            <a:r>
              <a:rPr lang="vi-VN" smtClean="0"/>
              <a:t>-  Bổ sung quy định nhằm nâng cao hiệu lực giám sát nội bộ và giám sát thị trường đối với hoạt động kinh doanh của doanh nghiệp nhà nước</a:t>
            </a:r>
          </a:p>
          <a:p>
            <a:r>
              <a:rPr lang="vi-VN" smtClean="0"/>
              <a:t>- Xác định rõ khái niệm về tập đoàn kinh tế, tổng công ty nhằm khắc phục cách hiểu không thống nhất, gây nhầm lẫn về địa vị, tư cách pháp lý của công ty mẹ của tập đoàn với cả nhóm công ty hiện nay.  Luật doanh nghiệp đã xác định rõ: Tập đoàn kinh tế, tổng công ty không phải là một loại hình doanh nghiệp, không có tư cách pháp nhân, không phải đăng ký thành lập.</a:t>
            </a:r>
          </a:p>
          <a:p>
            <a:r>
              <a:rPr lang="vi-VN" smtClean="0"/>
              <a:t>- Cho phép các công ty linh hoạt hơn trong lựa chọn mô hình tổ chức quản trị, linh hoạt hơn trong việc quy định nguyên tắc quản trị cụ thể phù hợp thực tế của công ty.</a:t>
            </a:r>
          </a:p>
          <a:p>
            <a:r>
              <a:rPr lang="vi-VN" smtClean="0"/>
              <a:t>- Quy định rõ hơn và hợp lý hơn trình tự, thủ tục giải thể doanh nghiệp; thống nhất một đầu mối và tăng cường phối hợp giữa các cơ quan đăng ký kinh doanh và cơ quan có liên quan trong giải quyết thủ tục giải thể doanh nghiệp.</a:t>
            </a:r>
          </a:p>
          <a:p>
            <a:r>
              <a:rPr lang="vi-VN" smtClean="0"/>
              <a:t>- Khuyến khích công ty trong việc áp dụng khoa học kỹ thuật hiện đại vào quản trị doanh nghiệp và thiết lập nguyên tắc quản trị phù hợp với tình hình thực tiễn từng doanh nghiệp.</a:t>
            </a:r>
          </a:p>
          <a:p>
            <a:r>
              <a:rPr lang="vi-VN" i="1" smtClean="0"/>
              <a:t>4. Nâng cao hiệu lực quản lý nhà nước đối với doanh nghiệp; tạo thuận lợi cho các bên có liên quan tham gia vào giám sát hoạt động của doanh nghiệp</a:t>
            </a:r>
          </a:p>
          <a:p>
            <a:r>
              <a:rPr lang="vi-VN" smtClean="0"/>
              <a:t>Các nguyên tắc về quản lý nhà nước đối với hoạt động của doanh nghiệp được cụ thể hóa trong Luật doanh nghiệp theo nguyên tắc Nhà nước có trách nhiệm giám sát doanh nghiệp để thực hiện chức năng quản lý nhà nước; nhưng nhà nước không phải là cơ quan duy nhất chịu trách nhiệm giám sát hoạt động doanh nghiệp mà các bên có liên quan, như cổ đông, bạn hàng, khách hàng,... </a:t>
            </a:r>
          </a:p>
          <a:p>
            <a:r>
              <a:rPr lang="vi-VN" smtClean="0"/>
              <a:t>- Bổ sung quy định tăng cường sự phối hợp, trao đổi thông tin giữa các cơ quan quản lý nhà nước nhằm xây dựng hệ thống cơ sở dữ liệu đầy đủ, cập nhật và công khai về hoạt động của doanh nghiệp sau đăng ký kinh doanh, gọi là Cơ sở dữ liệu quốc gia về đăng ký doanh nghiệp.</a:t>
            </a:r>
          </a:p>
          <a:p>
            <a:r>
              <a:rPr lang="vi-VN" smtClean="0"/>
              <a:t>- Nhà nước tạo thuận lợi để các bên có liên quan tham gia giám sát doanh nghiệp thông qua việc cung cấp một cách dễ dàng, nhanh chóng, kịp thời và thuận tiện các thông tin về hoạt động của doanh nghiệp cho các bên có liên quan khi được yêu cầu. </a:t>
            </a:r>
          </a:p>
          <a:p>
            <a:r>
              <a:rPr lang="vi-VN" smtClean="0"/>
              <a:t>- Sửa đổi các quy định nhằm nâng cao mức độ minh bạch hóa và công khai hóa về quản trị và hoạt động của doanh doanh nghiệp; tạo thuận lợi cho các cổ đông, thành viên công ty tham gia giám sát trong nội bộ doanh nghiệp. </a:t>
            </a:r>
          </a:p>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27</a:t>
            </a:fld>
            <a:endParaRPr lang="en-US" dirty="0"/>
          </a:p>
        </p:txBody>
      </p:sp>
    </p:spTree>
    <p:extLst>
      <p:ext uri="{BB962C8B-B14F-4D97-AF65-F5344CB8AC3E}">
        <p14:creationId xmlns:p14="http://schemas.microsoft.com/office/powerpoint/2010/main" xmlns="" val="4027246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Vietnam</a:t>
            </a:r>
            <a:r>
              <a:rPr lang="en-US" baseline="0" dirty="0" smtClean="0"/>
              <a:t> ranks 4</a:t>
            </a:r>
            <a:r>
              <a:rPr lang="en-US" baseline="30000" dirty="0" smtClean="0"/>
              <a:t>th</a:t>
            </a:r>
            <a:r>
              <a:rPr lang="en-US" baseline="0" dirty="0" smtClean="0"/>
              <a:t> in term of ease of recruiting labor, only after Philippine, Bangladesh and Pakistan</a:t>
            </a:r>
          </a:p>
          <a:p>
            <a:endParaRPr lang="en-US" baseline="0" dirty="0" smtClean="0"/>
          </a:p>
          <a:p>
            <a:r>
              <a:rPr lang="en-US" baseline="0" dirty="0" smtClean="0"/>
              <a:t>According to a survey of Japan External Trade Organization in 2012, the average salary of manager in China is $ 19,761 per year, in Thailand is $ 27,204 while the equivalent number in Vietnam is only $ 12,245.</a:t>
            </a:r>
          </a:p>
          <a:p>
            <a:endParaRPr lang="en-US" baseline="0" dirty="0" smtClean="0"/>
          </a:p>
          <a:p>
            <a:r>
              <a:rPr lang="en-US" baseline="0" dirty="0" smtClean="0"/>
              <a:t>Meanwhile, worker’s average yearly income of China, Thailand and Vietnam are $ 6,734; $ 6,704 and $ 2,602 respectively.</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28</a:t>
            </a:fld>
            <a:endParaRPr lang="en-US" dirty="0"/>
          </a:p>
        </p:txBody>
      </p:sp>
    </p:spTree>
    <p:extLst>
      <p:ext uri="{BB962C8B-B14F-4D97-AF65-F5344CB8AC3E}">
        <p14:creationId xmlns:p14="http://schemas.microsoft.com/office/powerpoint/2010/main" xmlns="" val="1751728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29</a:t>
            </a:fld>
            <a:endParaRPr lang="en-US" dirty="0"/>
          </a:p>
        </p:txBody>
      </p:sp>
    </p:spTree>
    <p:extLst>
      <p:ext uri="{BB962C8B-B14F-4D97-AF65-F5344CB8AC3E}">
        <p14:creationId xmlns:p14="http://schemas.microsoft.com/office/powerpoint/2010/main" xmlns="" val="188212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30</a:t>
            </a:fld>
            <a:endParaRPr lang="en-US" dirty="0"/>
          </a:p>
        </p:txBody>
      </p:sp>
    </p:spTree>
    <p:extLst>
      <p:ext uri="{BB962C8B-B14F-4D97-AF65-F5344CB8AC3E}">
        <p14:creationId xmlns:p14="http://schemas.microsoft.com/office/powerpoint/2010/main" xmlns="" val="1969815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31</a:t>
            </a:fld>
            <a:endParaRPr lang="en-US" dirty="0"/>
          </a:p>
        </p:txBody>
      </p:sp>
    </p:spTree>
    <p:extLst>
      <p:ext uri="{BB962C8B-B14F-4D97-AF65-F5344CB8AC3E}">
        <p14:creationId xmlns:p14="http://schemas.microsoft.com/office/powerpoint/2010/main" xmlns="" val="365815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Vietnam has a strategic location, which is at the heart of Asia.</a:t>
            </a:r>
            <a:r>
              <a:rPr lang="en-US" baseline="0" dirty="0" smtClean="0"/>
              <a:t> Consisting of 11 countries, the southeast Asia is one of the most dynamic region in the world. Over the last decade, the region has averaged growth rate of more than 5% per year.</a:t>
            </a:r>
          </a:p>
          <a:p>
            <a:r>
              <a:rPr lang="en-US" baseline="0" dirty="0" smtClean="0"/>
              <a:t>If Southeast Asia were one country, it would be the world’s ninth-largest economy.</a:t>
            </a:r>
          </a:p>
          <a:p>
            <a:endParaRPr lang="en-US" baseline="0" dirty="0" smtClean="0"/>
          </a:p>
          <a:p>
            <a:r>
              <a:rPr lang="en-US" baseline="0" dirty="0" smtClean="0"/>
              <a:t>Vietnam is a stable social and political country with fastest average growth rate of 7.5% per year between 1991 and 2010 and 5.9% in the last 5 years.</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a:t>
            </a:fld>
            <a:endParaRPr lang="en-US" dirty="0"/>
          </a:p>
        </p:txBody>
      </p:sp>
    </p:spTree>
    <p:extLst>
      <p:ext uri="{BB962C8B-B14F-4D97-AF65-F5344CB8AC3E}">
        <p14:creationId xmlns:p14="http://schemas.microsoft.com/office/powerpoint/2010/main" xmlns="" val="147128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32</a:t>
            </a:fld>
            <a:endParaRPr lang="en-US" dirty="0"/>
          </a:p>
        </p:txBody>
      </p:sp>
    </p:spTree>
    <p:extLst>
      <p:ext uri="{BB962C8B-B14F-4D97-AF65-F5344CB8AC3E}">
        <p14:creationId xmlns:p14="http://schemas.microsoft.com/office/powerpoint/2010/main" xmlns="" val="2931291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33</a:t>
            </a:fld>
            <a:endParaRPr lang="en-US" dirty="0"/>
          </a:p>
        </p:txBody>
      </p:sp>
    </p:spTree>
    <p:extLst>
      <p:ext uri="{BB962C8B-B14F-4D97-AF65-F5344CB8AC3E}">
        <p14:creationId xmlns:p14="http://schemas.microsoft.com/office/powerpoint/2010/main" xmlns="" val="3661999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34</a:t>
            </a:fld>
            <a:endParaRPr lang="en-US" dirty="0"/>
          </a:p>
        </p:txBody>
      </p:sp>
    </p:spTree>
    <p:extLst>
      <p:ext uri="{BB962C8B-B14F-4D97-AF65-F5344CB8AC3E}">
        <p14:creationId xmlns:p14="http://schemas.microsoft.com/office/powerpoint/2010/main" xmlns="" val="3661999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35</a:t>
            </a:fld>
            <a:endParaRPr lang="en-US" dirty="0"/>
          </a:p>
        </p:txBody>
      </p:sp>
    </p:spTree>
    <p:extLst>
      <p:ext uri="{BB962C8B-B14F-4D97-AF65-F5344CB8AC3E}">
        <p14:creationId xmlns:p14="http://schemas.microsoft.com/office/powerpoint/2010/main" xmlns="" val="3661999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dirty="0" smtClean="0"/>
              <a:t>Chị</a:t>
            </a:r>
            <a:r>
              <a:rPr lang="vi-VN" baseline="0" dirty="0" smtClean="0"/>
              <a:t> Oanh có yêu cầu thêm 1 slide về danh sách các công ty đang bán vốn do SCIC quản lý. Em gửi kèm theo email danh sách ạ.</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36</a:t>
            </a:fld>
            <a:endParaRPr lang="en-US" dirty="0"/>
          </a:p>
        </p:txBody>
      </p:sp>
    </p:spTree>
    <p:extLst>
      <p:ext uri="{BB962C8B-B14F-4D97-AF65-F5344CB8AC3E}">
        <p14:creationId xmlns:p14="http://schemas.microsoft.com/office/powerpoint/2010/main" xmlns="" val="3395852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sz="1200" b="0" i="0" kern="1200" dirty="0" smtClean="0">
                <a:solidFill>
                  <a:schemeClr val="tx1"/>
                </a:solidFill>
                <a:effectLst/>
                <a:latin typeface="+mn-lt"/>
                <a:ea typeface="+mn-ea"/>
                <a:cs typeface="+mn-cs"/>
              </a:rPr>
              <a:t>Việt Nam ưu tiên thu hút kêu gọi đầu tư nước ngoài vào những ngành mà Malaysia có thế mạnh như các ngành dầu khí, khí ga hóa lỏng, thiết bị điện tử... các dự án sử dụng nhiều lao động và tài nguyên sẵn có của Việt Nam; các dự án chế biến nông thuỷ sản</a:t>
            </a:r>
          </a:p>
          <a:p>
            <a:r>
              <a:rPr lang="vi-VN" sz="1200" b="0" i="0" kern="1200" dirty="0" smtClean="0">
                <a:solidFill>
                  <a:schemeClr val="tx1"/>
                </a:solidFill>
                <a:effectLst/>
                <a:latin typeface="+mn-lt"/>
                <a:ea typeface="+mn-ea"/>
                <a:cs typeface="+mn-cs"/>
              </a:rPr>
              <a:t>Đặc biệt, sự thành lập của cộng đồng kinh tế ASEAN (AEC) vào năm 2015 sẽ là cơ hội tốt để cộng đồng doanh nghiệp các nước trong khu vực nói chung, Việt Nam - Malaysia nói riêng đẩy mạnh giao thương, tăng cường hợp tác đầu tư.</a:t>
            </a:r>
          </a:p>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37</a:t>
            </a:fld>
            <a:endParaRPr lang="en-US" dirty="0"/>
          </a:p>
        </p:txBody>
      </p:sp>
    </p:spTree>
    <p:extLst>
      <p:ext uri="{BB962C8B-B14F-4D97-AF65-F5344CB8AC3E}">
        <p14:creationId xmlns:p14="http://schemas.microsoft.com/office/powerpoint/2010/main" xmlns="" val="2327586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38</a:t>
            </a:fld>
            <a:endParaRPr lang="en-US"/>
          </a:p>
        </p:txBody>
      </p:sp>
    </p:spTree>
    <p:extLst>
      <p:ext uri="{BB962C8B-B14F-4D97-AF65-F5344CB8AC3E}">
        <p14:creationId xmlns:p14="http://schemas.microsoft.com/office/powerpoint/2010/main" xmlns="" val="3891943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39</a:t>
            </a:fld>
            <a:endParaRPr lang="en-US"/>
          </a:p>
        </p:txBody>
      </p:sp>
    </p:spTree>
    <p:extLst>
      <p:ext uri="{BB962C8B-B14F-4D97-AF65-F5344CB8AC3E}">
        <p14:creationId xmlns:p14="http://schemas.microsoft.com/office/powerpoint/2010/main" xmlns="" val="1094039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40</a:t>
            </a:fld>
            <a:endParaRPr lang="en-US"/>
          </a:p>
        </p:txBody>
      </p:sp>
    </p:spTree>
    <p:extLst>
      <p:ext uri="{BB962C8B-B14F-4D97-AF65-F5344CB8AC3E}">
        <p14:creationId xmlns:p14="http://schemas.microsoft.com/office/powerpoint/2010/main" xmlns="" val="3588953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41</a:t>
            </a:fld>
            <a:endParaRPr lang="en-US"/>
          </a:p>
        </p:txBody>
      </p:sp>
    </p:spTree>
    <p:extLst>
      <p:ext uri="{BB962C8B-B14F-4D97-AF65-F5344CB8AC3E}">
        <p14:creationId xmlns:p14="http://schemas.microsoft.com/office/powerpoint/2010/main" xmlns="" val="325373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70C0"/>
                </a:solidFill>
              </a:rPr>
              <a:t>Vietnam</a:t>
            </a:r>
            <a:r>
              <a:rPr lang="en-US" sz="1200" baseline="0" dirty="0" smtClean="0">
                <a:solidFill>
                  <a:srgbClr val="0070C0"/>
                </a:solidFill>
              </a:rPr>
              <a:t> Economy ranks 6</a:t>
            </a:r>
            <a:r>
              <a:rPr lang="en-US" sz="1200" baseline="30000" dirty="0" smtClean="0">
                <a:solidFill>
                  <a:srgbClr val="0070C0"/>
                </a:solidFill>
              </a:rPr>
              <a:t>th</a:t>
            </a:r>
            <a:r>
              <a:rPr lang="en-US" sz="1200" baseline="0" dirty="0" smtClean="0">
                <a:solidFill>
                  <a:srgbClr val="0070C0"/>
                </a:solidFill>
              </a:rPr>
              <a:t> among ASEAN countries after Indonesia, Thailand, Malaysia, Philippines and Singapore.</a:t>
            </a:r>
            <a:endParaRPr lang="en-US" sz="1200" dirty="0" smtClean="0">
              <a:solidFill>
                <a:srgbClr val="0070C0"/>
              </a:solidFill>
            </a:endParaRPr>
          </a:p>
          <a:p>
            <a:endParaRPr lang="en-US" sz="1200" dirty="0" smtClean="0">
              <a:solidFill>
                <a:srgbClr val="0070C0"/>
              </a:solidFill>
            </a:endParaRPr>
          </a:p>
          <a:p>
            <a:r>
              <a:rPr lang="en-US" sz="1200" dirty="0" smtClean="0">
                <a:solidFill>
                  <a:srgbClr val="0070C0"/>
                </a:solidFill>
              </a:rPr>
              <a:t>Vietnam’s economic growth has continued to strengthen with gross domestic product (GDP) is estimated to expand 6.28 percent during the first half of 2015, according to the World Bank’s latest Taking Stock report.</a:t>
            </a:r>
          </a:p>
          <a:p>
            <a:endParaRPr lang="en-US" sz="1200" dirty="0" smtClean="0">
              <a:solidFill>
                <a:srgbClr val="0070C0"/>
              </a:solidFill>
            </a:endParaRPr>
          </a:p>
          <a:p>
            <a:r>
              <a:rPr lang="en-US" sz="1200" dirty="0" smtClean="0">
                <a:solidFill>
                  <a:srgbClr val="0070C0"/>
                </a:solidFill>
              </a:rPr>
              <a:t>The semi-annual review of the Vietnamese economy said the growth rate was the nation’s fastest in the first half of the year for the past five years.</a:t>
            </a:r>
          </a:p>
          <a:p>
            <a:endParaRPr lang="en-US" sz="1200" dirty="0" smtClean="0">
              <a:solidFill>
                <a:srgbClr val="0070C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70C0"/>
                </a:solidFill>
                <a:effectLst/>
                <a:uLnTx/>
                <a:uFillTx/>
                <a:latin typeface="+mn-lt"/>
                <a:ea typeface="+mn-ea"/>
                <a:cs typeface="+mn-cs"/>
              </a:rPr>
              <a:t>Hence, World</a:t>
            </a:r>
            <a:r>
              <a:rPr kumimoji="0" lang="en-US" sz="1200" b="0" i="0" u="none" strike="noStrike" kern="1200" cap="none" spc="0" normalizeH="0" noProof="0" dirty="0" smtClean="0">
                <a:ln>
                  <a:noFill/>
                </a:ln>
                <a:solidFill>
                  <a:srgbClr val="0070C0"/>
                </a:solidFill>
                <a:effectLst/>
                <a:uLnTx/>
                <a:uFillTx/>
                <a:latin typeface="+mn-lt"/>
                <a:ea typeface="+mn-ea"/>
                <a:cs typeface="+mn-cs"/>
              </a:rPr>
              <a:t> Bank forecasts GDP of Vietnam will rise by 6.7% in 2015</a:t>
            </a:r>
            <a:r>
              <a:rPr kumimoji="0" lang="en-US" sz="1200" b="0" i="0" u="none" strike="noStrike" kern="1200" cap="none" spc="0" normalizeH="0" noProof="0" dirty="0">
                <a:ln>
                  <a:noFill/>
                </a:ln>
                <a:solidFill>
                  <a:srgbClr val="0070C0"/>
                </a:solidFill>
                <a:effectLst/>
                <a:uLnTx/>
                <a:uFillTx/>
                <a:latin typeface="+mn-lt"/>
                <a:ea typeface="+mn-ea"/>
                <a:cs typeface="+mn-cs"/>
              </a:rPr>
              <a:t>.</a:t>
            </a:r>
            <a:endParaRPr kumimoji="0" lang="en-US" sz="12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4</a:t>
            </a:fld>
            <a:endParaRPr lang="en-US" dirty="0"/>
          </a:p>
        </p:txBody>
      </p:sp>
    </p:spTree>
    <p:extLst>
      <p:ext uri="{BB962C8B-B14F-4D97-AF65-F5344CB8AC3E}">
        <p14:creationId xmlns:p14="http://schemas.microsoft.com/office/powerpoint/2010/main" xmlns="" val="275912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Vietnam has</a:t>
            </a:r>
            <a:r>
              <a:rPr lang="en-US" baseline="0" dirty="0" smtClean="0"/>
              <a:t> been a member of WTO since 2007. Moreover, </a:t>
            </a:r>
            <a:r>
              <a:rPr lang="en-US" dirty="0" smtClean="0"/>
              <a:t>Vietnam actively negotiate</a:t>
            </a:r>
            <a:r>
              <a:rPr lang="en-US" baseline="0" dirty="0" smtClean="0"/>
              <a:t> and become a member of many Multilateral and Bilateral Free Trade Agreements such as Asean Economic Community, Vietnam – Japan, Vietnam – Korea…</a:t>
            </a:r>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5</a:t>
            </a:fld>
            <a:endParaRPr lang="en-US" dirty="0"/>
          </a:p>
        </p:txBody>
      </p:sp>
    </p:spTree>
    <p:extLst>
      <p:ext uri="{BB962C8B-B14F-4D97-AF65-F5344CB8AC3E}">
        <p14:creationId xmlns:p14="http://schemas.microsoft.com/office/powerpoint/2010/main" xmlns="" val="345356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August</a:t>
            </a:r>
            <a:r>
              <a:rPr lang="en-US" baseline="0" dirty="0" smtClean="0"/>
              <a:t> 2015, Vietnam and European reached an agreement in principle for a free trade agreement negotiations.  EVFTA will remove nearly all tariffs on goods traded between the two </a:t>
            </a:r>
            <a:r>
              <a:rPr lang="en-US" sz="1200" kern="1200" baseline="0" dirty="0" smtClean="0">
                <a:solidFill>
                  <a:schemeClr val="tx1"/>
                </a:solidFill>
                <a:latin typeface="+mn-lt"/>
                <a:ea typeface="+mn-ea"/>
                <a:cs typeface="+mn-cs"/>
              </a:rPr>
              <a:t>economies. </a:t>
            </a:r>
          </a:p>
          <a:p>
            <a:r>
              <a:rPr lang="en-US" sz="1200" kern="1200" baseline="0" dirty="0" smtClean="0">
                <a:solidFill>
                  <a:schemeClr val="tx1"/>
                </a:solidFill>
                <a:latin typeface="+mn-lt"/>
                <a:ea typeface="+mn-ea"/>
                <a:cs typeface="+mn-cs"/>
              </a:rPr>
              <a:t>Vietnam is a growing economy and once this agreement is up and running, it will provide significant new opportunities for companies on both sides, by increasing market access for goods and services. </a:t>
            </a:r>
          </a:p>
          <a:p>
            <a:r>
              <a:rPr lang="en-US" sz="1200" kern="1200" baseline="0" dirty="0" smtClean="0">
                <a:solidFill>
                  <a:schemeClr val="tx1"/>
                </a:solidFill>
                <a:latin typeface="+mn-lt"/>
                <a:ea typeface="+mn-ea"/>
                <a:cs typeface="+mn-cs"/>
              </a:rPr>
              <a:t>Over 31 million jobs in Europe depend on exports, so having easier access to a growing and fast developing market like Vietnam, with its 90 million consumers, is great news. </a:t>
            </a:r>
          </a:p>
          <a:p>
            <a:r>
              <a:rPr lang="en-US" sz="1200" kern="1200" baseline="0" dirty="0" smtClean="0">
                <a:solidFill>
                  <a:schemeClr val="tx1"/>
                </a:solidFill>
                <a:latin typeface="+mn-lt"/>
                <a:ea typeface="+mn-ea"/>
                <a:cs typeface="+mn-cs"/>
              </a:rPr>
              <a:t>And Vietnam's exporters will now get much easier access to the EU for their products, giving an important boost to the Vietnamese economy.</a:t>
            </a:r>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6</a:t>
            </a:fld>
            <a:endParaRPr lang="en-US" dirty="0"/>
          </a:p>
        </p:txBody>
      </p:sp>
    </p:spTree>
    <p:extLst>
      <p:ext uri="{BB962C8B-B14F-4D97-AF65-F5344CB8AC3E}">
        <p14:creationId xmlns="" xmlns:p14="http://schemas.microsoft.com/office/powerpoint/2010/main" val="263412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And just in the very first days of this month, The 12 countries involved with the Trans-Pacific Partnership (TPP) have signed the historic trade deal. </a:t>
            </a:r>
          </a:p>
          <a:p>
            <a:r>
              <a:rPr lang="en-US" sz="1200" kern="1200" baseline="0" dirty="0" smtClean="0">
                <a:solidFill>
                  <a:schemeClr val="tx1"/>
                </a:solidFill>
                <a:latin typeface="+mn-lt"/>
                <a:ea typeface="+mn-ea"/>
                <a:cs typeface="+mn-cs"/>
              </a:rPr>
              <a:t>Reduced import duties in the U.S. and Japan will benefit the country’s apparel manufacturers.</a:t>
            </a:r>
          </a:p>
          <a:p>
            <a:r>
              <a:rPr lang="en-US" sz="1200" kern="1200" baseline="0" dirty="0" smtClean="0">
                <a:solidFill>
                  <a:schemeClr val="tx1"/>
                </a:solidFill>
                <a:latin typeface="+mn-lt"/>
                <a:ea typeface="+mn-ea"/>
                <a:cs typeface="+mn-cs"/>
              </a:rPr>
              <a:t>According to a report of Eurasia Group, Vietnam may have a 50 percent increase in apparel and footwear exports in 10 years.</a:t>
            </a:r>
          </a:p>
          <a:p>
            <a:r>
              <a:rPr lang="en-US" sz="1200" kern="1200" baseline="0" dirty="0" smtClean="0">
                <a:solidFill>
                  <a:schemeClr val="tx1"/>
                </a:solidFill>
                <a:latin typeface="+mn-lt"/>
                <a:ea typeface="+mn-ea"/>
                <a:cs typeface="+mn-cs"/>
              </a:rPr>
              <a:t>The country’s seafood industry will also benefit from the elimination of import taxes on shrimp, squid and tuna, now averaging 6.4 percent-7.2 percent.</a:t>
            </a: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7</a:t>
            </a:fld>
            <a:endParaRPr lang="en-US" dirty="0"/>
          </a:p>
        </p:txBody>
      </p:sp>
    </p:spTree>
    <p:extLst>
      <p:ext uri="{BB962C8B-B14F-4D97-AF65-F5344CB8AC3E}">
        <p14:creationId xmlns="" xmlns:p14="http://schemas.microsoft.com/office/powerpoint/2010/main" val="263412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Vietnam and Italia officially established Diplomatic relations on 23</a:t>
            </a:r>
            <a:r>
              <a:rPr lang="en-US" sz="1200" b="0" i="0" kern="1200" baseline="30000" dirty="0" smtClean="0">
                <a:solidFill>
                  <a:schemeClr val="tx1"/>
                </a:solidFill>
                <a:effectLst/>
                <a:latin typeface="+mn-lt"/>
                <a:ea typeface="+mn-ea"/>
                <a:cs typeface="+mn-cs"/>
              </a:rPr>
              <a:t>rd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March, 1973. </a:t>
            </a:r>
          </a:p>
          <a:p>
            <a:r>
              <a:rPr lang="en-US" sz="1200" b="0" i="0" kern="1200" dirty="0" smtClean="0">
                <a:solidFill>
                  <a:schemeClr val="tx1"/>
                </a:solidFill>
                <a:effectLst/>
                <a:latin typeface="+mn-lt"/>
                <a:ea typeface="+mn-ea"/>
                <a:cs typeface="+mn-cs"/>
              </a:rPr>
              <a:t>The political relations between the two countries have witnessed remarkable progresses since early 1990s. After an official visit to Vietnam by Italian Foreign Minister G. De </a:t>
            </a:r>
            <a:r>
              <a:rPr lang="en-US" sz="1200" b="0" i="0" kern="1200" dirty="0" err="1" smtClean="0">
                <a:solidFill>
                  <a:schemeClr val="tx1"/>
                </a:solidFill>
                <a:effectLst/>
                <a:latin typeface="+mn-lt"/>
                <a:ea typeface="+mn-ea"/>
                <a:cs typeface="+mn-cs"/>
              </a:rPr>
              <a:t>Michelis</a:t>
            </a:r>
            <a:r>
              <a:rPr lang="en-US" sz="1200" b="0" i="0" kern="1200" dirty="0" smtClean="0">
                <a:solidFill>
                  <a:schemeClr val="tx1"/>
                </a:solidFill>
                <a:effectLst/>
                <a:latin typeface="+mn-lt"/>
                <a:ea typeface="+mn-ea"/>
                <a:cs typeface="+mn-cs"/>
              </a:rPr>
              <a:t> in December 1989, the two countries continued the exchanges of high-ranking delegations.</a:t>
            </a:r>
          </a:p>
          <a:p>
            <a:r>
              <a:rPr lang="en-US" sz="1200" b="0" i="0" kern="1200" dirty="0" smtClean="0">
                <a:solidFill>
                  <a:schemeClr val="tx1"/>
                </a:solidFill>
                <a:effectLst/>
                <a:latin typeface="+mn-lt"/>
                <a:ea typeface="+mn-ea"/>
                <a:cs typeface="+mn-cs"/>
              </a:rPr>
              <a:t>During</a:t>
            </a:r>
            <a:r>
              <a:rPr lang="en-US" sz="1200" b="0" i="0" kern="1200" baseline="0" dirty="0" smtClean="0">
                <a:solidFill>
                  <a:schemeClr val="tx1"/>
                </a:solidFill>
                <a:effectLst/>
                <a:latin typeface="+mn-lt"/>
                <a:ea typeface="+mn-ea"/>
                <a:cs typeface="+mn-cs"/>
              </a:rPr>
              <a:t> the official visit to Italy of General Secretary of the Communist Party of Vietnam – Nguyen </a:t>
            </a:r>
            <a:r>
              <a:rPr lang="en-US" sz="1200" b="0" i="0" kern="1200" baseline="0" dirty="0" err="1" smtClean="0">
                <a:solidFill>
                  <a:schemeClr val="tx1"/>
                </a:solidFill>
                <a:effectLst/>
                <a:latin typeface="+mn-lt"/>
                <a:ea typeface="+mn-ea"/>
                <a:cs typeface="+mn-cs"/>
              </a:rPr>
              <a:t>Phu</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Trong</a:t>
            </a:r>
            <a:r>
              <a:rPr lang="en-US" sz="1200" b="0" i="0" kern="1200" baseline="0" dirty="0" smtClean="0">
                <a:solidFill>
                  <a:schemeClr val="tx1"/>
                </a:solidFill>
                <a:effectLst/>
                <a:latin typeface="+mn-lt"/>
                <a:ea typeface="+mn-ea"/>
                <a:cs typeface="+mn-cs"/>
              </a:rPr>
              <a:t> from 20 to 22 January 2013, two countries signed a Joint Statement on upgrading the Vietnam- Italy relations to strategic partnership.</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8</a:t>
            </a:fld>
            <a:endParaRPr lang="en-US" dirty="0"/>
          </a:p>
        </p:txBody>
      </p:sp>
    </p:spTree>
    <p:extLst>
      <p:ext uri="{BB962C8B-B14F-4D97-AF65-F5344CB8AC3E}">
        <p14:creationId xmlns:p14="http://schemas.microsoft.com/office/powerpoint/2010/main" xmlns="" val="349627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CED05-92F5-46B3-9033-55E25D938BF0}" type="slidenum">
              <a:rPr lang="en-US" smtClean="0"/>
              <a:pPr>
                <a:defRPr/>
              </a:pPr>
              <a:t>9</a:t>
            </a:fld>
            <a:endParaRPr lang="en-US" dirty="0"/>
          </a:p>
        </p:txBody>
      </p:sp>
    </p:spTree>
    <p:extLst>
      <p:ext uri="{BB962C8B-B14F-4D97-AF65-F5344CB8AC3E}">
        <p14:creationId xmlns:p14="http://schemas.microsoft.com/office/powerpoint/2010/main" xmlns="" val="168879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C0235055-3653-494C-A370-9721800C3AF3}" type="datetimeFigureOut">
              <a:rPr lang="en-US"/>
              <a:pPr>
                <a:defRPr/>
              </a:pPr>
              <a:t>10/14/2015</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BB788FB3-9D55-4928-800B-7DCB3F19E8E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88DD1F0-4017-43B7-AE40-32FF6ADF59E3}" type="datetimeFigureOut">
              <a:rPr lang="en-US"/>
              <a:pPr>
                <a:defRPr/>
              </a:pPr>
              <a:t>10/14/2015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D67534D-7B6A-47F7-9845-8471B613151D}"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7910A46-83E1-4B4E-BDAE-A85498C62F34}" type="datetimeFigureOut">
              <a:rPr lang="en-US"/>
              <a:pPr>
                <a:defRPr/>
              </a:pPr>
              <a:t>10/14/2015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F379D78-C6F3-4574-89AF-F09355951D8A}"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22A6723-2088-4310-8647-BABE56FAC48C}" type="slidenum">
              <a:rPr lang="en-US"/>
              <a:pPr>
                <a:defRPr/>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330232D-3023-4951-AAE3-41B2523B1B42}" type="datetimeFigureOut">
              <a:rPr lang="en-US"/>
              <a:pPr>
                <a:defRPr/>
              </a:pPr>
              <a:t>10/14/2015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AF71378-9084-4D2C-AB27-8FB10678FE3C}" type="slidenum">
              <a:rPr lang="en-US"/>
              <a:pPr>
                <a:defRPr/>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AE0D9C4-6471-46C1-8013-8150D07942D1}" type="datetimeFigureOut">
              <a:rPr lang="en-US"/>
              <a:pPr>
                <a:defRPr/>
              </a:pPr>
              <a:t>10/14/2015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38548D8-BEE6-4798-BFAF-CE264283100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07E70CA-5BDE-4233-82C4-018FC6E0A38A}" type="datetimeFigureOut">
              <a:rPr lang="en-US"/>
              <a:pPr>
                <a:defRPr/>
              </a:pPr>
              <a:t>10/14/2015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73621FE-8C2A-4F45-8A95-06314FD8F679}"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98B3323-17F9-428B-A4B0-00BA0B5ABF55}" type="datetimeFigureOut">
              <a:rPr lang="en-US"/>
              <a:pPr>
                <a:defRPr/>
              </a:pPr>
              <a:t>10/14/2015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B134DC9-9BB7-4ED2-894C-F795AF670160}"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4CB9D5BE-82D9-460A-88AC-5F60E3A1FE47}" type="datetimeFigureOut">
              <a:rPr lang="en-US"/>
              <a:pPr>
                <a:defRPr/>
              </a:pPr>
              <a:t>10/14/2015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1FEC75C-A13D-4653-875A-1994F7A61DF4}"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3DFFB71-2698-456C-8AFA-055848CB563F}" type="datetimeFigureOut">
              <a:rPr lang="en-US"/>
              <a:pPr>
                <a:defRPr/>
              </a:pPr>
              <a:t>10/14/2015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4DFC9B3-85F2-430B-8C57-65960454A677}"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B555820-0809-48F0-9FFF-E285E7457E45}" type="datetimeFigureOut">
              <a:rPr lang="en-US"/>
              <a:pPr>
                <a:defRPr/>
              </a:pPr>
              <a:t>10/14/2015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612B5BBC-4701-4495-8A19-06945F9EFDD7}"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D376B167-CD76-44C0-9669-316B7C6A4334}" type="datetimeFigureOut">
              <a:rPr lang="en-US"/>
              <a:pPr>
                <a:defRPr/>
              </a:pPr>
              <a:t>10/14/2015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8BEBF6D-84C1-490B-A745-2277B5B76F5E}"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1000"/>
            <a:lum/>
          </a:blip>
          <a:srcRect/>
          <a:stretch>
            <a:fillRect l="-15000" r="-15000"/>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4100"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4101"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smtClean="0">
                <a:solidFill>
                  <a:schemeClr val="tx2">
                    <a:shade val="50000"/>
                  </a:schemeClr>
                </a:solidFill>
              </a:defRPr>
            </a:lvl1pPr>
          </a:lstStyle>
          <a:p>
            <a:pPr>
              <a:defRPr/>
            </a:pPr>
            <a:fld id="{5E611761-67F7-4246-A968-2EA9641C0E33}" type="datetimeFigureOut">
              <a:rPr lang="en-US"/>
              <a:pPr>
                <a:defRPr/>
              </a:pPr>
              <a:t>10/14/2015</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589F488F-7BFC-4093-B78D-C354061480B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75" r:id="rId1"/>
    <p:sldLayoutId id="2147483967" r:id="rId2"/>
    <p:sldLayoutId id="2147483976" r:id="rId3"/>
    <p:sldLayoutId id="2147483968" r:id="rId4"/>
    <p:sldLayoutId id="2147483969" r:id="rId5"/>
    <p:sldLayoutId id="2147483970" r:id="rId6"/>
    <p:sldLayoutId id="2147483971" r:id="rId7"/>
    <p:sldLayoutId id="2147483977" r:id="rId8"/>
    <p:sldLayoutId id="2147483972" r:id="rId9"/>
    <p:sldLayoutId id="2147483973" r:id="rId10"/>
    <p:sldLayoutId id="2147483974" r:id="rId11"/>
    <p:sldLayoutId id="2147483979" r:id="rId12"/>
  </p:sldLayoutIdLst>
  <p:transition>
    <p:wipe dir="r"/>
  </p:transition>
  <p:timing>
    <p:tnLst>
      <p:par>
        <p:cTn id="1" dur="indefinite" restart="never" nodeType="tmRoot"/>
      </p:par>
    </p:tnLst>
  </p:timing>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gif"/><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3.gif"/><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hyperlink" Target="http://fia.mpi.gov.vn/" TargetMode="External"/><Relationship Id="rId3" Type="http://schemas.openxmlformats.org/officeDocument/2006/relationships/hyperlink" Target="http://www.chinhphu.vn/" TargetMode="External"/><Relationship Id="rId7" Type="http://schemas.openxmlformats.org/officeDocument/2006/relationships/hyperlink" Target="http://www.vietrade.gov.vn/" TargetMode="External"/><Relationship Id="rId12" Type="http://schemas.openxmlformats.org/officeDocument/2006/relationships/hyperlink" Target="http://vietnam.eregulations.org/"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www.vietnamexport.com/" TargetMode="External"/><Relationship Id="rId11" Type="http://schemas.openxmlformats.org/officeDocument/2006/relationships/hyperlink" Target="http://www.khucongnghiep.com.vn/" TargetMode="External"/><Relationship Id="rId5" Type="http://schemas.openxmlformats.org/officeDocument/2006/relationships/hyperlink" Target="http://www.moit.gov.vn/" TargetMode="External"/><Relationship Id="rId10" Type="http://schemas.openxmlformats.org/officeDocument/2006/relationships/hyperlink" Target="http://www.customs.gov.vn/" TargetMode="External"/><Relationship Id="rId4" Type="http://schemas.openxmlformats.org/officeDocument/2006/relationships/hyperlink" Target="http://www.gso.gov.vn/default_en.aspx?tabid=491" TargetMode="External"/><Relationship Id="rId9" Type="http://schemas.openxmlformats.org/officeDocument/2006/relationships/hyperlink" Target="http://www.moi.gov.v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0" y="990600"/>
            <a:ext cx="8839200" cy="2895600"/>
          </a:xfrm>
        </p:spPr>
        <p:txBody>
          <a:bodyPr>
            <a:noAutofit/>
          </a:bodyPr>
          <a:lstStyle/>
          <a:p>
            <a:pPr marL="685800" indent="-685800" algn="l" fontAlgn="auto">
              <a:spcAft>
                <a:spcPts val="0"/>
              </a:spcAft>
              <a:defRPr/>
            </a:pPr>
            <a:r>
              <a:rPr sz="2800" kern="0" dirty="0" smtClean="0">
                <a:ln>
                  <a:noFill/>
                </a:ln>
                <a:solidFill>
                  <a:srgbClr val="0070C0"/>
                </a:solidFill>
                <a:effectLst/>
                <a:latin typeface="+mn-lt"/>
                <a:cs typeface="Times New Roman" pitchFamily="18" charset="0"/>
              </a:rPr>
              <a:t/>
            </a:r>
            <a:br>
              <a:rPr sz="2800" kern="0" dirty="0" smtClean="0">
                <a:ln>
                  <a:noFill/>
                </a:ln>
                <a:solidFill>
                  <a:srgbClr val="0070C0"/>
                </a:solidFill>
                <a:effectLst/>
                <a:latin typeface="+mn-lt"/>
                <a:cs typeface="Times New Roman" pitchFamily="18" charset="0"/>
              </a:rPr>
            </a:br>
            <a:r>
              <a:rPr sz="3600" kern="0" dirty="0" smtClean="0">
                <a:ln>
                  <a:noFill/>
                </a:ln>
                <a:solidFill>
                  <a:srgbClr val="0070C0"/>
                </a:solidFill>
                <a:effectLst/>
                <a:latin typeface="+mn-lt"/>
                <a:cs typeface="Times New Roman" pitchFamily="18" charset="0"/>
              </a:rPr>
              <a:t>doing business with viet nam</a:t>
            </a:r>
            <a:r>
              <a:rPr sz="2800" kern="0" dirty="0" smtClean="0">
                <a:ln>
                  <a:noFill/>
                </a:ln>
                <a:solidFill>
                  <a:srgbClr val="C00000"/>
                </a:solidFill>
                <a:effectLst/>
                <a:latin typeface="+mn-lt"/>
                <a:cs typeface="Times New Roman" pitchFamily="18" charset="0"/>
              </a:rPr>
              <a:t/>
            </a:r>
            <a:br>
              <a:rPr sz="2800" kern="0" dirty="0" smtClean="0">
                <a:ln>
                  <a:noFill/>
                </a:ln>
                <a:solidFill>
                  <a:srgbClr val="C00000"/>
                </a:solidFill>
                <a:effectLst/>
                <a:latin typeface="+mn-lt"/>
                <a:cs typeface="Times New Roman" pitchFamily="18" charset="0"/>
              </a:rPr>
            </a:br>
            <a:r>
              <a:rPr sz="2400" kern="0" dirty="0" smtClean="0">
                <a:ln>
                  <a:noFill/>
                </a:ln>
                <a:solidFill>
                  <a:srgbClr val="C00000"/>
                </a:solidFill>
                <a:effectLst/>
                <a:latin typeface="+mn-lt"/>
                <a:cs typeface="Times New Roman" pitchFamily="18" charset="0"/>
              </a:rPr>
              <a:t>Great opportunities for investment</a:t>
            </a:r>
            <a:br>
              <a:rPr sz="2400" kern="0" dirty="0" smtClean="0">
                <a:ln>
                  <a:noFill/>
                </a:ln>
                <a:solidFill>
                  <a:srgbClr val="C00000"/>
                </a:solidFill>
                <a:effectLst/>
                <a:latin typeface="+mn-lt"/>
                <a:cs typeface="Times New Roman" pitchFamily="18" charset="0"/>
              </a:rPr>
            </a:br>
            <a:r>
              <a:rPr sz="2400" kern="0" dirty="0" smtClean="0">
                <a:ln>
                  <a:noFill/>
                </a:ln>
                <a:solidFill>
                  <a:srgbClr val="C00000"/>
                </a:solidFill>
                <a:effectLst/>
                <a:latin typeface="+mn-lt"/>
                <a:cs typeface="Times New Roman" pitchFamily="18" charset="0"/>
              </a:rPr>
              <a:t>and trade cooperation</a:t>
            </a:r>
            <a:endParaRPr sz="2400" i="1" kern="0" dirty="0" smtClean="0">
              <a:ln>
                <a:noFill/>
              </a:ln>
              <a:solidFill>
                <a:srgbClr val="0070C0"/>
              </a:solidFill>
              <a:effectLst/>
              <a:latin typeface="+mn-lt"/>
              <a:cs typeface="Times New Roman" pitchFamily="18" charset="0"/>
            </a:endParaRPr>
          </a:p>
        </p:txBody>
      </p:sp>
      <p:sp>
        <p:nvSpPr>
          <p:cNvPr id="3" name="Title 1"/>
          <p:cNvSpPr txBox="1">
            <a:spLocks/>
          </p:cNvSpPr>
          <p:nvPr/>
        </p:nvSpPr>
        <p:spPr bwMode="auto">
          <a:xfrm>
            <a:off x="0" y="2971800"/>
            <a:ext cx="9144000" cy="20574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b="1" kern="0" cap="all" dirty="0" smtClean="0">
              <a:solidFill>
                <a:srgbClr val="0070C0"/>
              </a:solidFill>
              <a:latin typeface="Times New Roman" pitchFamily="18" charset="0"/>
              <a:ea typeface="+mj-ea"/>
              <a:cs typeface="Times New Roman" pitchFamily="18" charset="0"/>
            </a:endParaRPr>
          </a:p>
          <a:p>
            <a:pPr marL="679450" marR="0" lvl="0"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0" normalizeH="0" baseline="0" noProof="0" dirty="0" smtClean="0">
              <a:solidFill>
                <a:srgbClr val="0070C0"/>
              </a:solidFill>
              <a:uLnTx/>
              <a:uFillTx/>
              <a:latin typeface="+mn-lt"/>
              <a:ea typeface="+mj-ea"/>
              <a:cs typeface="Times New Roman" pitchFamily="18" charset="0"/>
            </a:endParaRPr>
          </a:p>
          <a:p>
            <a:pPr marL="679450" marR="0" lvl="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0" normalizeH="0" baseline="0" noProof="0" dirty="0" smtClean="0">
                <a:solidFill>
                  <a:srgbClr val="0070C0"/>
                </a:solidFill>
                <a:uLnTx/>
                <a:uFillTx/>
                <a:latin typeface="+mn-lt"/>
                <a:ea typeface="+mj-ea"/>
                <a:cs typeface="Times New Roman" pitchFamily="18" charset="0"/>
              </a:rPr>
              <a:t>Mr. Bui </a:t>
            </a:r>
            <a:r>
              <a:rPr kumimoji="0" lang="en-US" sz="2000" b="1" i="0" u="none" strike="noStrike" kern="0" normalizeH="0" baseline="0" noProof="0" dirty="0" err="1" smtClean="0">
                <a:solidFill>
                  <a:srgbClr val="0070C0"/>
                </a:solidFill>
                <a:uLnTx/>
                <a:uFillTx/>
                <a:latin typeface="+mn-lt"/>
                <a:ea typeface="+mj-ea"/>
                <a:cs typeface="Times New Roman" pitchFamily="18" charset="0"/>
              </a:rPr>
              <a:t>Huy</a:t>
            </a:r>
            <a:r>
              <a:rPr kumimoji="0" lang="en-US" sz="2000" b="1" i="0" u="none" strike="noStrike" kern="0" normalizeH="0" baseline="0" noProof="0" dirty="0" smtClean="0">
                <a:solidFill>
                  <a:srgbClr val="0070C0"/>
                </a:solidFill>
                <a:uLnTx/>
                <a:uFillTx/>
                <a:latin typeface="+mn-lt"/>
                <a:ea typeface="+mj-ea"/>
                <a:cs typeface="Times New Roman" pitchFamily="18" charset="0"/>
              </a:rPr>
              <a:t> Son</a:t>
            </a:r>
          </a:p>
          <a:p>
            <a:pPr marL="679450" marR="0" lvl="0" defTabSz="914400" rtl="0" eaLnBrk="1" fontAlgn="auto" latinLnBrk="0" hangingPunct="1">
              <a:lnSpc>
                <a:spcPct val="100000"/>
              </a:lnSpc>
              <a:spcBef>
                <a:spcPct val="0"/>
              </a:spcBef>
              <a:spcAft>
                <a:spcPts val="0"/>
              </a:spcAft>
              <a:buClrTx/>
              <a:buSzTx/>
              <a:buFontTx/>
              <a:buNone/>
              <a:tabLst/>
              <a:defRPr/>
            </a:pPr>
            <a:r>
              <a:rPr lang="en-US" sz="2000" b="1" kern="0" dirty="0" smtClean="0">
                <a:solidFill>
                  <a:srgbClr val="0070C0"/>
                </a:solidFill>
                <a:latin typeface="+mn-lt"/>
                <a:ea typeface="+mj-ea"/>
                <a:cs typeface="Times New Roman" pitchFamily="18" charset="0"/>
              </a:rPr>
              <a:t>Director General</a:t>
            </a:r>
            <a:endParaRPr kumimoji="0" lang="en-US" sz="2000" b="1" i="0" u="none" strike="noStrike" kern="0" normalizeH="0" baseline="0" noProof="0" dirty="0" smtClean="0">
              <a:solidFill>
                <a:srgbClr val="0070C0"/>
              </a:solidFill>
              <a:uLnTx/>
              <a:uFillTx/>
              <a:latin typeface="+mn-lt"/>
              <a:ea typeface="+mj-ea"/>
              <a:cs typeface="Times New Roman" pitchFamily="18" charset="0"/>
            </a:endParaRPr>
          </a:p>
          <a:p>
            <a:pPr marL="679450" marR="0" lvl="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0" normalizeH="0" baseline="0" noProof="0" dirty="0" smtClean="0">
                <a:solidFill>
                  <a:srgbClr val="0070C0"/>
                </a:solidFill>
                <a:uLnTx/>
                <a:uFillTx/>
                <a:latin typeface="+mn-lt"/>
                <a:ea typeface="+mj-ea"/>
                <a:cs typeface="Times New Roman" pitchFamily="18" charset="0"/>
              </a:rPr>
              <a:t>Vietnam</a:t>
            </a:r>
            <a:r>
              <a:rPr kumimoji="0" lang="en-US" sz="2000" b="1" i="0" u="none" strike="noStrike" kern="0" normalizeH="0" noProof="0" dirty="0" smtClean="0">
                <a:solidFill>
                  <a:srgbClr val="0070C0"/>
                </a:solidFill>
                <a:uLnTx/>
                <a:uFillTx/>
                <a:latin typeface="+mn-lt"/>
                <a:ea typeface="+mj-ea"/>
                <a:cs typeface="Times New Roman" pitchFamily="18" charset="0"/>
              </a:rPr>
              <a:t> </a:t>
            </a:r>
            <a:r>
              <a:rPr kumimoji="0" lang="en-US" sz="2000" b="1" i="0" u="none" strike="noStrike" kern="0" normalizeH="0" noProof="0" dirty="0" smtClean="0">
                <a:solidFill>
                  <a:srgbClr val="0070C0"/>
                </a:solidFill>
                <a:uLnTx/>
                <a:uFillTx/>
                <a:latin typeface="+mn-lt"/>
                <a:ea typeface="+mj-ea"/>
                <a:cs typeface="Times New Roman" pitchFamily="18" charset="0"/>
              </a:rPr>
              <a:t>Trade Promotion Agency</a:t>
            </a:r>
          </a:p>
          <a:p>
            <a:pPr marL="679450" marR="0" lvl="0" defTabSz="914400" rtl="0" eaLnBrk="1" fontAlgn="auto" latinLnBrk="0" hangingPunct="1">
              <a:lnSpc>
                <a:spcPct val="100000"/>
              </a:lnSpc>
              <a:spcBef>
                <a:spcPct val="0"/>
              </a:spcBef>
              <a:spcAft>
                <a:spcPts val="0"/>
              </a:spcAft>
              <a:buClrTx/>
              <a:buSzTx/>
              <a:buFontTx/>
              <a:buNone/>
              <a:tabLst/>
              <a:defRPr/>
            </a:pPr>
            <a:r>
              <a:rPr lang="en-US" sz="2000" b="1" kern="0" baseline="0" dirty="0" smtClean="0">
                <a:solidFill>
                  <a:srgbClr val="0070C0"/>
                </a:solidFill>
                <a:latin typeface="+mn-lt"/>
                <a:ea typeface="+mj-ea"/>
                <a:cs typeface="Times New Roman" pitchFamily="18" charset="0"/>
              </a:rPr>
              <a:t>Ministry</a:t>
            </a:r>
            <a:r>
              <a:rPr lang="en-US" sz="2000" b="1" kern="0" dirty="0" smtClean="0">
                <a:solidFill>
                  <a:srgbClr val="0070C0"/>
                </a:solidFill>
                <a:latin typeface="+mn-lt"/>
                <a:ea typeface="+mj-ea"/>
                <a:cs typeface="Times New Roman" pitchFamily="18" charset="0"/>
              </a:rPr>
              <a:t> of Industry and Trade of Vietnam</a:t>
            </a:r>
            <a:endParaRPr kumimoji="0" lang="en-US" sz="2000" b="1" i="0" u="none" strike="noStrike" kern="0" normalizeH="0" baseline="0" noProof="0" dirty="0" smtClean="0">
              <a:solidFill>
                <a:srgbClr val="0070C0"/>
              </a:solidFill>
              <a:uLnTx/>
              <a:uFillTx/>
              <a:latin typeface="+mn-lt"/>
              <a:ea typeface="+mj-ea"/>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7924800" cy="4525963"/>
          </a:xfrm>
        </p:spPr>
        <p:txBody>
          <a:bodyPr/>
          <a:lstStyle/>
          <a:p>
            <a:r>
              <a:rPr lang="vi-VN" sz="3200" kern="0" dirty="0" smtClean="0">
                <a:solidFill>
                  <a:srgbClr val="0070C0"/>
                </a:solidFill>
                <a:latin typeface="+mn-lt"/>
                <a:cs typeface="Times New Roman" pitchFamily="18" charset="0"/>
              </a:rPr>
              <a:t>World Bank</a:t>
            </a:r>
            <a:r>
              <a:rPr lang="en-US" sz="3200" kern="0" dirty="0" smtClean="0">
                <a:solidFill>
                  <a:srgbClr val="0070C0"/>
                </a:solidFill>
                <a:latin typeface="+mn-lt"/>
                <a:cs typeface="Times New Roman" pitchFamily="18" charset="0"/>
              </a:rPr>
              <a:t> ranks</a:t>
            </a:r>
            <a:r>
              <a:rPr lang="vi-VN" sz="3200" kern="0" dirty="0" smtClean="0">
                <a:solidFill>
                  <a:srgbClr val="0070C0"/>
                </a:solidFill>
                <a:latin typeface="+mn-lt"/>
                <a:cs typeface="Times New Roman" pitchFamily="18" charset="0"/>
              </a:rPr>
              <a:t> </a:t>
            </a:r>
            <a:r>
              <a:rPr lang="en-US" sz="3200" kern="0" dirty="0" smtClean="0">
                <a:solidFill>
                  <a:srgbClr val="0070C0"/>
                </a:solidFill>
                <a:latin typeface="+mn-lt"/>
                <a:cs typeface="Times New Roman" pitchFamily="18" charset="0"/>
              </a:rPr>
              <a:t>economies on their ease of doing business as follows:</a:t>
            </a:r>
          </a:p>
          <a:p>
            <a:pPr lvl="1"/>
            <a:r>
              <a:rPr lang="en-US" sz="2800" kern="0" dirty="0" smtClean="0">
                <a:solidFill>
                  <a:srgbClr val="0070C0"/>
                </a:solidFill>
                <a:cs typeface="Times New Roman" pitchFamily="18" charset="0"/>
              </a:rPr>
              <a:t>Singapore: 1</a:t>
            </a:r>
            <a:r>
              <a:rPr lang="en-US" sz="2800" kern="0" baseline="30000" dirty="0" smtClean="0">
                <a:solidFill>
                  <a:srgbClr val="0070C0"/>
                </a:solidFill>
                <a:cs typeface="Times New Roman" pitchFamily="18" charset="0"/>
              </a:rPr>
              <a:t>st</a:t>
            </a:r>
            <a:r>
              <a:rPr lang="en-US" sz="2800" kern="0" dirty="0" smtClean="0">
                <a:solidFill>
                  <a:srgbClr val="0070C0"/>
                </a:solidFill>
                <a:cs typeface="Times New Roman" pitchFamily="18" charset="0"/>
              </a:rPr>
              <a:t> </a:t>
            </a:r>
          </a:p>
          <a:p>
            <a:pPr lvl="1"/>
            <a:r>
              <a:rPr lang="en-US" sz="2800" kern="0" dirty="0" smtClean="0">
                <a:solidFill>
                  <a:srgbClr val="0070C0"/>
                </a:solidFill>
                <a:cs typeface="Times New Roman" pitchFamily="18" charset="0"/>
              </a:rPr>
              <a:t>United Kingdom: 8</a:t>
            </a:r>
            <a:r>
              <a:rPr lang="en-US" sz="2800" kern="0" baseline="30000" dirty="0" smtClean="0">
                <a:solidFill>
                  <a:srgbClr val="0070C0"/>
                </a:solidFill>
                <a:cs typeface="Times New Roman" pitchFamily="18" charset="0"/>
              </a:rPr>
              <a:t>th</a:t>
            </a:r>
            <a:r>
              <a:rPr lang="en-US" sz="2800" kern="0" dirty="0" smtClean="0">
                <a:solidFill>
                  <a:srgbClr val="0070C0"/>
                </a:solidFill>
                <a:cs typeface="Times New Roman" pitchFamily="18" charset="0"/>
              </a:rPr>
              <a:t> </a:t>
            </a:r>
          </a:p>
          <a:p>
            <a:pPr lvl="1"/>
            <a:r>
              <a:rPr lang="en-US" sz="2800" kern="0" dirty="0" smtClean="0">
                <a:solidFill>
                  <a:srgbClr val="FF0000"/>
                </a:solidFill>
                <a:cs typeface="Times New Roman" pitchFamily="18" charset="0"/>
              </a:rPr>
              <a:t>Vietnam: 78</a:t>
            </a:r>
            <a:r>
              <a:rPr lang="en-US" sz="2800" kern="0" baseline="30000" dirty="0" smtClean="0">
                <a:solidFill>
                  <a:srgbClr val="FF0000"/>
                </a:solidFill>
                <a:cs typeface="Times New Roman" pitchFamily="18" charset="0"/>
              </a:rPr>
              <a:t>th</a:t>
            </a:r>
            <a:endParaRPr lang="en-US" sz="2800" kern="0" dirty="0">
              <a:solidFill>
                <a:srgbClr val="FF0000"/>
              </a:solidFill>
              <a:cs typeface="Times New Roman" pitchFamily="18" charset="0"/>
            </a:endParaRPr>
          </a:p>
          <a:p>
            <a:pPr lvl="1"/>
            <a:r>
              <a:rPr lang="en-US" sz="2800" kern="0" dirty="0" smtClean="0">
                <a:solidFill>
                  <a:srgbClr val="0070C0"/>
                </a:solidFill>
                <a:latin typeface="+mn-lt"/>
                <a:cs typeface="Times New Roman" pitchFamily="18" charset="0"/>
              </a:rPr>
              <a:t>China: 90</a:t>
            </a:r>
            <a:r>
              <a:rPr lang="en-US" sz="2800" kern="0" baseline="30000" dirty="0" smtClean="0">
                <a:solidFill>
                  <a:srgbClr val="0070C0"/>
                </a:solidFill>
                <a:latin typeface="+mn-lt"/>
                <a:cs typeface="Times New Roman" pitchFamily="18" charset="0"/>
              </a:rPr>
              <a:t>th</a:t>
            </a:r>
            <a:endParaRPr lang="en-US" sz="2800" kern="0" dirty="0">
              <a:solidFill>
                <a:srgbClr val="0070C0"/>
              </a:solidFill>
              <a:cs typeface="Times New Roman" pitchFamily="18" charset="0"/>
            </a:endParaRPr>
          </a:p>
          <a:p>
            <a:pPr lvl="1"/>
            <a:r>
              <a:rPr lang="en-US" sz="2800" kern="0" dirty="0" smtClean="0">
                <a:solidFill>
                  <a:srgbClr val="0070C0"/>
                </a:solidFill>
                <a:latin typeface="+mn-lt"/>
                <a:cs typeface="Times New Roman" pitchFamily="18" charset="0"/>
              </a:rPr>
              <a:t>Philippines: 95</a:t>
            </a:r>
            <a:r>
              <a:rPr lang="en-US" sz="2800" kern="0" baseline="30000" dirty="0" smtClean="0">
                <a:solidFill>
                  <a:srgbClr val="0070C0"/>
                </a:solidFill>
                <a:latin typeface="+mn-lt"/>
                <a:cs typeface="Times New Roman" pitchFamily="18" charset="0"/>
              </a:rPr>
              <a:t>th</a:t>
            </a:r>
            <a:r>
              <a:rPr lang="en-US" sz="2800" kern="0" dirty="0" smtClean="0">
                <a:solidFill>
                  <a:srgbClr val="0070C0"/>
                </a:solidFill>
                <a:latin typeface="+mn-lt"/>
                <a:cs typeface="Times New Roman" pitchFamily="18" charset="0"/>
              </a:rPr>
              <a:t> </a:t>
            </a:r>
          </a:p>
          <a:p>
            <a:pPr lvl="1"/>
            <a:r>
              <a:rPr lang="en-US" sz="2800" kern="0" dirty="0" smtClean="0">
                <a:solidFill>
                  <a:srgbClr val="0070C0"/>
                </a:solidFill>
                <a:cs typeface="Times New Roman" pitchFamily="18" charset="0"/>
              </a:rPr>
              <a:t>Indonesia: 114</a:t>
            </a:r>
            <a:r>
              <a:rPr lang="en-US" sz="2800" kern="0" baseline="30000" dirty="0" smtClean="0">
                <a:solidFill>
                  <a:srgbClr val="0070C0"/>
                </a:solidFill>
                <a:cs typeface="Times New Roman" pitchFamily="18" charset="0"/>
              </a:rPr>
              <a:t>th</a:t>
            </a:r>
            <a:r>
              <a:rPr lang="en-US" sz="2800" kern="0" dirty="0" smtClean="0">
                <a:solidFill>
                  <a:srgbClr val="0070C0"/>
                </a:solidFill>
                <a:cs typeface="Times New Roman" pitchFamily="18" charset="0"/>
              </a:rPr>
              <a:t> </a:t>
            </a:r>
            <a:endParaRPr lang="en-US" sz="2800" kern="0" dirty="0" smtClean="0">
              <a:solidFill>
                <a:srgbClr val="0070C0"/>
              </a:solidFill>
              <a:latin typeface="+mn-lt"/>
              <a:cs typeface="Times New Roman" pitchFamily="18" charset="0"/>
            </a:endParaRPr>
          </a:p>
          <a:p>
            <a:pPr lvl="1"/>
            <a:r>
              <a:rPr lang="en-US" sz="2800" kern="0" dirty="0" smtClean="0">
                <a:solidFill>
                  <a:srgbClr val="0070C0"/>
                </a:solidFill>
                <a:cs typeface="Times New Roman" pitchFamily="18" charset="0"/>
              </a:rPr>
              <a:t>India: 142</a:t>
            </a:r>
            <a:r>
              <a:rPr lang="en-US" sz="2800" kern="0" baseline="30000" dirty="0" smtClean="0">
                <a:solidFill>
                  <a:srgbClr val="0070C0"/>
                </a:solidFill>
                <a:cs typeface="Times New Roman" pitchFamily="18" charset="0"/>
              </a:rPr>
              <a:t>nd</a:t>
            </a:r>
            <a:endParaRPr lang="en-US" sz="2800" kern="0" dirty="0">
              <a:solidFill>
                <a:srgbClr val="0070C0"/>
              </a:solidFill>
              <a:cs typeface="Times New Roman" pitchFamily="18" charset="0"/>
            </a:endParaRPr>
          </a:p>
        </p:txBody>
      </p:sp>
      <p:sp>
        <p:nvSpPr>
          <p:cNvPr id="4" name="Title 1"/>
          <p:cNvSpPr txBox="1">
            <a:spLocks/>
          </p:cNvSpPr>
          <p:nvPr/>
        </p:nvSpPr>
        <p:spPr bwMode="auto">
          <a:xfrm>
            <a:off x="0" y="-495300"/>
            <a:ext cx="7848600" cy="17526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noAutofit/>
          </a:bodyPr>
          <a:lst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a:lstStyle>
          <a:p>
            <a:pPr marL="914400" indent="-914400" fontAlgn="auto">
              <a:spcAft>
                <a:spcPts val="0"/>
              </a:spcAft>
              <a:defRPr/>
            </a:pPr>
            <a:r>
              <a:rPr lang="en-US" sz="2800" kern="0" dirty="0" smtClean="0">
                <a:solidFill>
                  <a:srgbClr val="FF0000"/>
                </a:solidFill>
                <a:latin typeface="+mn-lt"/>
                <a:cs typeface="Times New Roman" pitchFamily="18" charset="0"/>
              </a:rPr>
              <a:t>	</a:t>
            </a:r>
            <a:br>
              <a:rPr lang="en-US" sz="2800" kern="0" dirty="0" smtClean="0">
                <a:solidFill>
                  <a:srgbClr val="FF0000"/>
                </a:solidFill>
                <a:latin typeface="+mn-lt"/>
                <a:cs typeface="Times New Roman" pitchFamily="18" charset="0"/>
              </a:rPr>
            </a:br>
            <a:r>
              <a:rPr lang="en-US" sz="2800" kern="0" dirty="0" smtClean="0">
                <a:solidFill>
                  <a:srgbClr val="FF0000"/>
                </a:solidFill>
                <a:latin typeface="+mn-lt"/>
                <a:cs typeface="Times New Roman" pitchFamily="18" charset="0"/>
              </a:rPr>
              <a:t/>
            </a:r>
            <a:br>
              <a:rPr lang="en-US" sz="2800" kern="0" dirty="0" smtClean="0">
                <a:solidFill>
                  <a:srgbClr val="FF0000"/>
                </a:solidFill>
                <a:latin typeface="+mn-lt"/>
                <a:cs typeface="Times New Roman" pitchFamily="18" charset="0"/>
              </a:rPr>
            </a:br>
            <a:r>
              <a:rPr lang="en-US" sz="2800" b="1" kern="0" dirty="0" smtClean="0">
                <a:solidFill>
                  <a:srgbClr val="C00000"/>
                </a:solidFill>
                <a:latin typeface="+mn-lt"/>
                <a:cs typeface="Times New Roman" pitchFamily="18" charset="0"/>
              </a:rPr>
              <a:t>VIETNAM BUSINESS ENVIRONMENT</a:t>
            </a:r>
            <a:br>
              <a:rPr lang="en-US" sz="2800" b="1" kern="0" dirty="0" smtClean="0">
                <a:solidFill>
                  <a:srgbClr val="C00000"/>
                </a:solidFill>
                <a:latin typeface="+mn-lt"/>
                <a:cs typeface="Times New Roman" pitchFamily="18" charset="0"/>
              </a:rPr>
            </a:br>
            <a:r>
              <a:rPr lang="en-US" sz="2800" b="1" kern="0" dirty="0" smtClean="0">
                <a:solidFill>
                  <a:srgbClr val="FF0000"/>
                </a:solidFill>
                <a:latin typeface="+mn-lt"/>
                <a:cs typeface="Times New Roman" pitchFamily="18" charset="0"/>
              </a:rPr>
              <a:t/>
            </a:r>
            <a:br>
              <a:rPr lang="en-US" sz="2800" b="1" kern="0" dirty="0" smtClean="0">
                <a:solidFill>
                  <a:srgbClr val="FF0000"/>
                </a:solidFill>
                <a:latin typeface="+mn-lt"/>
                <a:cs typeface="Times New Roman" pitchFamily="18" charset="0"/>
              </a:rPr>
            </a:br>
            <a:endParaRPr lang="en-US" sz="2400" b="1" kern="0" dirty="0" smtClean="0">
              <a:solidFill>
                <a:srgbClr val="0070C0"/>
              </a:solidFill>
              <a:latin typeface="+mn-lt"/>
              <a:cs typeface="Times New Roman" pitchFamily="18" charset="0"/>
            </a:endParaRPr>
          </a:p>
        </p:txBody>
      </p:sp>
      <p:pic>
        <p:nvPicPr>
          <p:cNvPr id="16387" name="Picture 3"/>
          <p:cNvPicPr>
            <a:picLocks noChangeAspect="1" noChangeArrowheads="1"/>
          </p:cNvPicPr>
          <p:nvPr/>
        </p:nvPicPr>
        <p:blipFill>
          <a:blip r:embed="rId3" cstate="print"/>
          <a:srcRect/>
          <a:stretch>
            <a:fillRect/>
          </a:stretch>
        </p:blipFill>
        <p:spPr bwMode="auto">
          <a:xfrm>
            <a:off x="5029200" y="2362200"/>
            <a:ext cx="3390107" cy="31242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lstStyle/>
          <a:p>
            <a:pPr marL="0" indent="0">
              <a:buNone/>
            </a:pPr>
            <a:r>
              <a:rPr lang="en-US" sz="2800" kern="0" dirty="0" smtClean="0">
                <a:solidFill>
                  <a:srgbClr val="0070C0"/>
                </a:solidFill>
                <a:cs typeface="Times New Roman" pitchFamily="18" charset="0"/>
              </a:rPr>
              <a:t>The Global Competitiveness Index 2014-2015</a:t>
            </a:r>
          </a:p>
          <a:p>
            <a:pPr marL="303213" lvl="1" indent="0">
              <a:buNone/>
            </a:pPr>
            <a:r>
              <a:rPr lang="en-US" sz="2800" kern="0" dirty="0" smtClean="0">
                <a:solidFill>
                  <a:srgbClr val="0070C0"/>
                </a:solidFill>
                <a:cs typeface="Times New Roman" pitchFamily="18" charset="0"/>
              </a:rPr>
              <a:t>Switzerland: 1</a:t>
            </a:r>
            <a:r>
              <a:rPr lang="en-US" sz="2800" kern="0" baseline="30000" dirty="0" smtClean="0">
                <a:solidFill>
                  <a:srgbClr val="0070C0"/>
                </a:solidFill>
                <a:cs typeface="Times New Roman" pitchFamily="18" charset="0"/>
              </a:rPr>
              <a:t>st</a:t>
            </a:r>
            <a:r>
              <a:rPr lang="en-US" sz="2800" kern="0" dirty="0" smtClean="0">
                <a:solidFill>
                  <a:srgbClr val="0070C0"/>
                </a:solidFill>
                <a:cs typeface="Times New Roman" pitchFamily="18" charset="0"/>
              </a:rPr>
              <a:t> </a:t>
            </a:r>
          </a:p>
          <a:p>
            <a:pPr marL="303213" lvl="1" indent="0">
              <a:buNone/>
            </a:pPr>
            <a:r>
              <a:rPr lang="en-US" sz="2800" kern="0" dirty="0" smtClean="0">
                <a:solidFill>
                  <a:srgbClr val="0070C0"/>
                </a:solidFill>
                <a:cs typeface="Times New Roman" pitchFamily="18" charset="0"/>
              </a:rPr>
              <a:t>United Kingdom: 9</a:t>
            </a:r>
            <a:r>
              <a:rPr lang="en-US" sz="2800" kern="0" baseline="30000" dirty="0" smtClean="0">
                <a:solidFill>
                  <a:srgbClr val="0070C0"/>
                </a:solidFill>
                <a:cs typeface="Times New Roman" pitchFamily="18" charset="0"/>
              </a:rPr>
              <a:t>th</a:t>
            </a:r>
            <a:endParaRPr lang="en-US" sz="2800" kern="0" dirty="0" smtClean="0">
              <a:solidFill>
                <a:srgbClr val="0070C0"/>
              </a:solidFill>
              <a:cs typeface="Times New Roman" pitchFamily="18" charset="0"/>
            </a:endParaRPr>
          </a:p>
          <a:p>
            <a:pPr marL="303213" lvl="1" indent="0">
              <a:buNone/>
            </a:pPr>
            <a:r>
              <a:rPr lang="en-US" sz="2800" kern="0" dirty="0" smtClean="0">
                <a:solidFill>
                  <a:srgbClr val="0070C0"/>
                </a:solidFill>
                <a:cs typeface="Times New Roman" pitchFamily="18" charset="0"/>
              </a:rPr>
              <a:t>China: 28</a:t>
            </a:r>
            <a:r>
              <a:rPr lang="en-US" sz="2800" kern="0" baseline="30000" dirty="0" smtClean="0">
                <a:solidFill>
                  <a:srgbClr val="0070C0"/>
                </a:solidFill>
                <a:cs typeface="Times New Roman" pitchFamily="18" charset="0"/>
              </a:rPr>
              <a:t>th</a:t>
            </a:r>
            <a:r>
              <a:rPr lang="en-US" sz="2800" kern="0" dirty="0" smtClean="0">
                <a:solidFill>
                  <a:srgbClr val="0070C0"/>
                </a:solidFill>
                <a:cs typeface="Times New Roman" pitchFamily="18" charset="0"/>
              </a:rPr>
              <a:t> </a:t>
            </a:r>
          </a:p>
          <a:p>
            <a:pPr marL="303213" lvl="1" indent="0">
              <a:buNone/>
            </a:pPr>
            <a:r>
              <a:rPr lang="en-US" sz="2800" kern="0" dirty="0" smtClean="0">
                <a:solidFill>
                  <a:srgbClr val="0070C0"/>
                </a:solidFill>
                <a:cs typeface="Times New Roman" pitchFamily="18" charset="0"/>
              </a:rPr>
              <a:t>Indonesia: 34</a:t>
            </a:r>
            <a:r>
              <a:rPr lang="en-US" sz="2800" kern="0" baseline="30000" dirty="0" smtClean="0">
                <a:solidFill>
                  <a:srgbClr val="0070C0"/>
                </a:solidFill>
                <a:cs typeface="Times New Roman" pitchFamily="18" charset="0"/>
              </a:rPr>
              <a:t>th</a:t>
            </a:r>
            <a:r>
              <a:rPr lang="en-US" sz="2800" kern="0" dirty="0" smtClean="0">
                <a:solidFill>
                  <a:srgbClr val="0070C0"/>
                </a:solidFill>
                <a:cs typeface="Times New Roman" pitchFamily="18" charset="0"/>
              </a:rPr>
              <a:t> </a:t>
            </a:r>
          </a:p>
          <a:p>
            <a:pPr marL="303213" lvl="1" indent="0">
              <a:buNone/>
            </a:pPr>
            <a:r>
              <a:rPr lang="en-US" sz="2800" kern="0" dirty="0" smtClean="0">
                <a:solidFill>
                  <a:srgbClr val="0070C0"/>
                </a:solidFill>
                <a:cs typeface="Times New Roman" pitchFamily="18" charset="0"/>
              </a:rPr>
              <a:t>Philippines: 52</a:t>
            </a:r>
            <a:r>
              <a:rPr lang="en-US" sz="2800" kern="0" baseline="30000" dirty="0" smtClean="0">
                <a:solidFill>
                  <a:srgbClr val="0070C0"/>
                </a:solidFill>
                <a:cs typeface="Times New Roman" pitchFamily="18" charset="0"/>
              </a:rPr>
              <a:t>nd</a:t>
            </a:r>
            <a:r>
              <a:rPr lang="en-US" sz="2800" kern="0" dirty="0" smtClean="0">
                <a:solidFill>
                  <a:srgbClr val="0070C0"/>
                </a:solidFill>
                <a:cs typeface="Times New Roman" pitchFamily="18" charset="0"/>
              </a:rPr>
              <a:t> </a:t>
            </a:r>
            <a:endParaRPr lang="en-US" sz="2800" kern="0" dirty="0">
              <a:solidFill>
                <a:srgbClr val="0070C0"/>
              </a:solidFill>
              <a:cs typeface="Times New Roman" pitchFamily="18" charset="0"/>
            </a:endParaRPr>
          </a:p>
          <a:p>
            <a:pPr marL="303213" lvl="1" indent="0">
              <a:buNone/>
            </a:pPr>
            <a:r>
              <a:rPr lang="en-US" sz="2800" kern="0" dirty="0" smtClean="0">
                <a:solidFill>
                  <a:srgbClr val="FF0000"/>
                </a:solidFill>
                <a:cs typeface="Times New Roman" pitchFamily="18" charset="0"/>
              </a:rPr>
              <a:t>Vietnam: 68</a:t>
            </a:r>
            <a:r>
              <a:rPr lang="en-US" sz="2800" kern="0" baseline="30000" dirty="0" smtClean="0">
                <a:solidFill>
                  <a:srgbClr val="FF0000"/>
                </a:solidFill>
                <a:cs typeface="Times New Roman" pitchFamily="18" charset="0"/>
              </a:rPr>
              <a:t>th </a:t>
            </a:r>
            <a:r>
              <a:rPr lang="en-US" sz="2800" kern="0" dirty="0" smtClean="0">
                <a:solidFill>
                  <a:srgbClr val="FF0000"/>
                </a:solidFill>
                <a:cs typeface="Times New Roman" pitchFamily="18" charset="0"/>
              </a:rPr>
              <a:t> </a:t>
            </a:r>
          </a:p>
          <a:p>
            <a:pPr marL="303213" lvl="1" indent="0">
              <a:buNone/>
            </a:pPr>
            <a:r>
              <a:rPr lang="en-US" sz="2800" kern="0" dirty="0" smtClean="0">
                <a:solidFill>
                  <a:srgbClr val="0070C0"/>
                </a:solidFill>
                <a:cs typeface="Times New Roman" pitchFamily="18" charset="0"/>
              </a:rPr>
              <a:t>Myanmar: 134</a:t>
            </a:r>
            <a:r>
              <a:rPr lang="en-US" sz="2800" kern="0" baseline="30000" dirty="0" smtClean="0">
                <a:solidFill>
                  <a:srgbClr val="0070C0"/>
                </a:solidFill>
                <a:cs typeface="Times New Roman" pitchFamily="18" charset="0"/>
              </a:rPr>
              <a:t>th</a:t>
            </a:r>
            <a:endParaRPr lang="en-US" sz="2800" kern="0" dirty="0">
              <a:solidFill>
                <a:srgbClr val="0070C0"/>
              </a:solidFill>
              <a:cs typeface="Times New Roman" pitchFamily="18" charset="0"/>
            </a:endParaRPr>
          </a:p>
        </p:txBody>
      </p:sp>
      <p:sp>
        <p:nvSpPr>
          <p:cNvPr id="4" name="Title 1"/>
          <p:cNvSpPr txBox="1">
            <a:spLocks/>
          </p:cNvSpPr>
          <p:nvPr/>
        </p:nvSpPr>
        <p:spPr bwMode="auto">
          <a:xfrm>
            <a:off x="0" y="-228600"/>
            <a:ext cx="7848600" cy="17526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noAutofit/>
          </a:bodyPr>
          <a:lst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a:lstStyle>
          <a:p>
            <a:pPr marL="914400" indent="-914400" fontAlgn="auto">
              <a:spcAft>
                <a:spcPts val="0"/>
              </a:spcAft>
              <a:defRPr/>
            </a:pPr>
            <a:r>
              <a:rPr lang="en-US" sz="2800" kern="0" dirty="0" smtClean="0">
                <a:solidFill>
                  <a:srgbClr val="FF0000"/>
                </a:solidFill>
                <a:latin typeface="+mn-lt"/>
                <a:cs typeface="Times New Roman" pitchFamily="18" charset="0"/>
              </a:rPr>
              <a:t>	</a:t>
            </a:r>
            <a:br>
              <a:rPr lang="en-US" sz="2800" kern="0" dirty="0" smtClean="0">
                <a:solidFill>
                  <a:srgbClr val="FF0000"/>
                </a:solidFill>
                <a:latin typeface="+mn-lt"/>
                <a:cs typeface="Times New Roman" pitchFamily="18" charset="0"/>
              </a:rPr>
            </a:br>
            <a:r>
              <a:rPr lang="en-US" sz="2800" kern="0" dirty="0" smtClean="0">
                <a:solidFill>
                  <a:srgbClr val="FF0000"/>
                </a:solidFill>
                <a:latin typeface="+mn-lt"/>
                <a:cs typeface="Times New Roman" pitchFamily="18" charset="0"/>
              </a:rPr>
              <a:t/>
            </a:r>
            <a:br>
              <a:rPr lang="en-US" sz="2800" kern="0" dirty="0" smtClean="0">
                <a:solidFill>
                  <a:srgbClr val="FF0000"/>
                </a:solidFill>
                <a:latin typeface="+mn-lt"/>
                <a:cs typeface="Times New Roman" pitchFamily="18" charset="0"/>
              </a:rPr>
            </a:br>
            <a:r>
              <a:rPr lang="en-US" sz="2800" b="1" kern="0" dirty="0" smtClean="0">
                <a:solidFill>
                  <a:srgbClr val="C00000"/>
                </a:solidFill>
                <a:latin typeface="+mn-lt"/>
                <a:cs typeface="Times New Roman" pitchFamily="18" charset="0"/>
              </a:rPr>
              <a:t>VIETNAM BUSINESS ENVIRONMENT</a:t>
            </a:r>
            <a:br>
              <a:rPr lang="en-US" sz="2800" b="1" kern="0" dirty="0" smtClean="0">
                <a:solidFill>
                  <a:srgbClr val="C00000"/>
                </a:solidFill>
                <a:latin typeface="+mn-lt"/>
                <a:cs typeface="Times New Roman" pitchFamily="18" charset="0"/>
              </a:rPr>
            </a:br>
            <a:r>
              <a:rPr lang="en-US" sz="2800" b="1" kern="0" dirty="0" smtClean="0">
                <a:solidFill>
                  <a:srgbClr val="FF0000"/>
                </a:solidFill>
                <a:latin typeface="+mn-lt"/>
                <a:cs typeface="Times New Roman" pitchFamily="18" charset="0"/>
              </a:rPr>
              <a:t/>
            </a:r>
            <a:br>
              <a:rPr lang="en-US" sz="2800" b="1" kern="0" dirty="0" smtClean="0">
                <a:solidFill>
                  <a:srgbClr val="FF0000"/>
                </a:solidFill>
                <a:latin typeface="+mn-lt"/>
                <a:cs typeface="Times New Roman" pitchFamily="18" charset="0"/>
              </a:rPr>
            </a:br>
            <a:endParaRPr lang="en-US" sz="2400" b="1" kern="0" dirty="0" smtClean="0">
              <a:solidFill>
                <a:srgbClr val="0070C0"/>
              </a:solidFill>
              <a:latin typeface="+mn-lt"/>
              <a:cs typeface="Times New Roman" pitchFamily="18" charset="0"/>
            </a:endParaRPr>
          </a:p>
        </p:txBody>
      </p:sp>
      <p:pic>
        <p:nvPicPr>
          <p:cNvPr id="15363" name="Picture 3"/>
          <p:cNvPicPr>
            <a:picLocks noChangeAspect="1" noChangeArrowheads="1"/>
          </p:cNvPicPr>
          <p:nvPr/>
        </p:nvPicPr>
        <p:blipFill>
          <a:blip r:embed="rId3" cstate="print"/>
          <a:srcRect/>
          <a:stretch>
            <a:fillRect/>
          </a:stretch>
        </p:blipFill>
        <p:spPr bwMode="auto">
          <a:xfrm>
            <a:off x="4038600" y="2743200"/>
            <a:ext cx="5105400" cy="2506287"/>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52400"/>
            <a:ext cx="8229600" cy="1066800"/>
          </a:xfrm>
        </p:spPr>
        <p:txBody>
          <a:bodyPr/>
          <a:lstStyle/>
          <a:p>
            <a:r>
              <a:rPr lang="en-US" sz="2800" b="1" dirty="0" smtClean="0">
                <a:solidFill>
                  <a:srgbClr val="C00000"/>
                </a:solidFill>
                <a:latin typeface="+mn-lt"/>
                <a:cs typeface="Times New Roman" pitchFamily="18" charset="0"/>
              </a:rPr>
              <a:t>ATTRACTIVE ENVIRONMENT FOR MNCs</a:t>
            </a:r>
          </a:p>
        </p:txBody>
      </p:sp>
      <p:pic>
        <p:nvPicPr>
          <p:cNvPr id="39939" name="Picture 9" descr="intel"/>
          <p:cNvPicPr>
            <a:picLocks noChangeAspect="1" noChangeArrowheads="1"/>
          </p:cNvPicPr>
          <p:nvPr/>
        </p:nvPicPr>
        <p:blipFill>
          <a:blip r:embed="rId3" cstate="print"/>
          <a:srcRect/>
          <a:stretch>
            <a:fillRect/>
          </a:stretch>
        </p:blipFill>
        <p:spPr bwMode="auto">
          <a:xfrm>
            <a:off x="4724400" y="2209800"/>
            <a:ext cx="1676400" cy="669925"/>
          </a:xfrm>
          <a:prstGeom prst="rect">
            <a:avLst/>
          </a:prstGeom>
          <a:noFill/>
          <a:ln w="9525">
            <a:noFill/>
            <a:miter lim="800000"/>
            <a:headEnd/>
            <a:tailEnd/>
          </a:ln>
        </p:spPr>
      </p:pic>
      <p:pic>
        <p:nvPicPr>
          <p:cNvPr id="39940" name="Picture 2"/>
          <p:cNvPicPr>
            <a:picLocks noChangeAspect="1" noChangeArrowheads="1"/>
          </p:cNvPicPr>
          <p:nvPr/>
        </p:nvPicPr>
        <p:blipFill>
          <a:blip r:embed="rId4" cstate="print"/>
          <a:srcRect/>
          <a:stretch>
            <a:fillRect/>
          </a:stretch>
        </p:blipFill>
        <p:spPr bwMode="auto">
          <a:xfrm>
            <a:off x="6858000" y="1524000"/>
            <a:ext cx="1600200" cy="800100"/>
          </a:xfrm>
          <a:prstGeom prst="rect">
            <a:avLst/>
          </a:prstGeom>
          <a:noFill/>
          <a:ln w="9525">
            <a:noFill/>
            <a:miter lim="800000"/>
            <a:headEnd/>
            <a:tailEnd/>
          </a:ln>
        </p:spPr>
      </p:pic>
      <p:pic>
        <p:nvPicPr>
          <p:cNvPr id="39941" name="Picture 3"/>
          <p:cNvPicPr>
            <a:picLocks noChangeAspect="1" noChangeArrowheads="1"/>
          </p:cNvPicPr>
          <p:nvPr/>
        </p:nvPicPr>
        <p:blipFill>
          <a:blip r:embed="rId5" cstate="print"/>
          <a:srcRect/>
          <a:stretch>
            <a:fillRect/>
          </a:stretch>
        </p:blipFill>
        <p:spPr bwMode="auto">
          <a:xfrm>
            <a:off x="3581400" y="3200400"/>
            <a:ext cx="1981200" cy="1484313"/>
          </a:xfrm>
          <a:prstGeom prst="rect">
            <a:avLst/>
          </a:prstGeom>
          <a:noFill/>
          <a:ln w="9525">
            <a:noFill/>
            <a:miter lim="800000"/>
            <a:headEnd/>
            <a:tailEnd/>
          </a:ln>
        </p:spPr>
      </p:pic>
      <p:pic>
        <p:nvPicPr>
          <p:cNvPr id="39942" name="Picture 4"/>
          <p:cNvPicPr>
            <a:picLocks noChangeAspect="1" noChangeArrowheads="1"/>
          </p:cNvPicPr>
          <p:nvPr/>
        </p:nvPicPr>
        <p:blipFill>
          <a:blip r:embed="rId6" cstate="print"/>
          <a:srcRect/>
          <a:stretch>
            <a:fillRect/>
          </a:stretch>
        </p:blipFill>
        <p:spPr bwMode="auto">
          <a:xfrm>
            <a:off x="3124200" y="990600"/>
            <a:ext cx="2197100" cy="795338"/>
          </a:xfrm>
          <a:prstGeom prst="rect">
            <a:avLst/>
          </a:prstGeom>
          <a:noFill/>
          <a:ln w="9525">
            <a:noFill/>
            <a:miter lim="800000"/>
            <a:headEnd/>
            <a:tailEnd/>
          </a:ln>
        </p:spPr>
      </p:pic>
      <p:pic>
        <p:nvPicPr>
          <p:cNvPr id="39943" name="Picture 8"/>
          <p:cNvPicPr>
            <a:picLocks noChangeAspect="1" noChangeArrowheads="1"/>
          </p:cNvPicPr>
          <p:nvPr/>
        </p:nvPicPr>
        <p:blipFill>
          <a:blip r:embed="rId7" cstate="print"/>
          <a:srcRect/>
          <a:stretch>
            <a:fillRect/>
          </a:stretch>
        </p:blipFill>
        <p:spPr bwMode="auto">
          <a:xfrm>
            <a:off x="304800" y="2895600"/>
            <a:ext cx="1997075" cy="1463675"/>
          </a:xfrm>
          <a:prstGeom prst="rect">
            <a:avLst/>
          </a:prstGeom>
          <a:noFill/>
          <a:ln w="9525">
            <a:noFill/>
            <a:miter lim="800000"/>
            <a:headEnd/>
            <a:tailEnd/>
          </a:ln>
        </p:spPr>
      </p:pic>
      <p:pic>
        <p:nvPicPr>
          <p:cNvPr id="39944" name="Picture 10"/>
          <p:cNvPicPr>
            <a:picLocks noChangeAspect="1" noChangeArrowheads="1"/>
          </p:cNvPicPr>
          <p:nvPr/>
        </p:nvPicPr>
        <p:blipFill>
          <a:blip r:embed="rId8" cstate="print"/>
          <a:srcRect/>
          <a:stretch>
            <a:fillRect/>
          </a:stretch>
        </p:blipFill>
        <p:spPr bwMode="auto">
          <a:xfrm>
            <a:off x="1143000" y="5486400"/>
            <a:ext cx="1828800" cy="784225"/>
          </a:xfrm>
          <a:prstGeom prst="rect">
            <a:avLst/>
          </a:prstGeom>
          <a:noFill/>
          <a:ln w="9525">
            <a:noFill/>
            <a:miter lim="800000"/>
            <a:headEnd/>
            <a:tailEnd/>
          </a:ln>
        </p:spPr>
      </p:pic>
      <p:pic>
        <p:nvPicPr>
          <p:cNvPr id="39945" name="Picture 11"/>
          <p:cNvPicPr>
            <a:picLocks noChangeAspect="1" noChangeArrowheads="1"/>
          </p:cNvPicPr>
          <p:nvPr/>
        </p:nvPicPr>
        <p:blipFill>
          <a:blip r:embed="rId9" cstate="print"/>
          <a:srcRect/>
          <a:stretch>
            <a:fillRect/>
          </a:stretch>
        </p:blipFill>
        <p:spPr bwMode="auto">
          <a:xfrm>
            <a:off x="7010400" y="4572000"/>
            <a:ext cx="1905000" cy="628650"/>
          </a:xfrm>
          <a:prstGeom prst="rect">
            <a:avLst/>
          </a:prstGeom>
          <a:noFill/>
          <a:ln w="9525">
            <a:noFill/>
            <a:miter lim="800000"/>
            <a:headEnd/>
            <a:tailEnd/>
          </a:ln>
        </p:spPr>
      </p:pic>
      <p:pic>
        <p:nvPicPr>
          <p:cNvPr id="39946" name="Picture 12"/>
          <p:cNvPicPr>
            <a:picLocks noChangeAspect="1" noChangeArrowheads="1"/>
          </p:cNvPicPr>
          <p:nvPr/>
        </p:nvPicPr>
        <p:blipFill>
          <a:blip r:embed="rId10" cstate="print"/>
          <a:srcRect/>
          <a:stretch>
            <a:fillRect/>
          </a:stretch>
        </p:blipFill>
        <p:spPr bwMode="auto">
          <a:xfrm>
            <a:off x="5638800" y="5181600"/>
            <a:ext cx="1219200" cy="1020763"/>
          </a:xfrm>
          <a:prstGeom prst="rect">
            <a:avLst/>
          </a:prstGeom>
          <a:noFill/>
          <a:ln w="9525">
            <a:noFill/>
            <a:miter lim="800000"/>
            <a:headEnd/>
            <a:tailEnd/>
          </a:ln>
        </p:spPr>
      </p:pic>
      <p:pic>
        <p:nvPicPr>
          <p:cNvPr id="39947" name="Picture 13"/>
          <p:cNvPicPr>
            <a:picLocks noChangeAspect="1" noChangeArrowheads="1"/>
          </p:cNvPicPr>
          <p:nvPr/>
        </p:nvPicPr>
        <p:blipFill>
          <a:blip r:embed="rId11" cstate="print"/>
          <a:srcRect/>
          <a:stretch>
            <a:fillRect/>
          </a:stretch>
        </p:blipFill>
        <p:spPr bwMode="auto">
          <a:xfrm>
            <a:off x="5943600" y="2971800"/>
            <a:ext cx="2239963" cy="1311275"/>
          </a:xfrm>
          <a:prstGeom prst="rect">
            <a:avLst/>
          </a:prstGeom>
          <a:noFill/>
          <a:ln w="9525">
            <a:noFill/>
            <a:miter lim="800000"/>
            <a:headEnd/>
            <a:tailEnd/>
          </a:ln>
        </p:spPr>
      </p:pic>
      <p:pic>
        <p:nvPicPr>
          <p:cNvPr id="39948" name="Picture 14"/>
          <p:cNvPicPr>
            <a:picLocks noChangeAspect="1" noChangeArrowheads="1"/>
          </p:cNvPicPr>
          <p:nvPr/>
        </p:nvPicPr>
        <p:blipFill>
          <a:blip r:embed="rId12" cstate="print"/>
          <a:srcRect/>
          <a:stretch>
            <a:fillRect/>
          </a:stretch>
        </p:blipFill>
        <p:spPr bwMode="auto">
          <a:xfrm>
            <a:off x="3886200" y="5257800"/>
            <a:ext cx="1066800" cy="1066800"/>
          </a:xfrm>
          <a:prstGeom prst="rect">
            <a:avLst/>
          </a:prstGeom>
          <a:noFill/>
          <a:ln w="9525">
            <a:noFill/>
            <a:miter lim="800000"/>
            <a:headEnd/>
            <a:tailEnd/>
          </a:ln>
        </p:spPr>
      </p:pic>
      <p:pic>
        <p:nvPicPr>
          <p:cNvPr id="39949" name="Picture 18" descr="http://www.offroad-training.org/honda.jpg"/>
          <p:cNvPicPr>
            <a:picLocks noChangeAspect="1" noChangeArrowheads="1"/>
          </p:cNvPicPr>
          <p:nvPr/>
        </p:nvPicPr>
        <p:blipFill>
          <a:blip r:embed="rId13" cstate="print"/>
          <a:srcRect/>
          <a:stretch>
            <a:fillRect/>
          </a:stretch>
        </p:blipFill>
        <p:spPr bwMode="auto">
          <a:xfrm>
            <a:off x="2286000" y="3886200"/>
            <a:ext cx="1154113" cy="1211263"/>
          </a:xfrm>
          <a:prstGeom prst="rect">
            <a:avLst/>
          </a:prstGeom>
          <a:noFill/>
          <a:ln w="9525">
            <a:noFill/>
            <a:miter lim="800000"/>
            <a:headEnd/>
            <a:tailEnd/>
          </a:ln>
        </p:spPr>
      </p:pic>
      <p:pic>
        <p:nvPicPr>
          <p:cNvPr id="73730" name="Picture 2" descr="http://www.megalink.vn/home/images/stories/prudential-vietnam-logo.jpg"/>
          <p:cNvPicPr>
            <a:picLocks noChangeAspect="1" noChangeArrowheads="1"/>
          </p:cNvPicPr>
          <p:nvPr/>
        </p:nvPicPr>
        <p:blipFill>
          <a:blip r:embed="rId14" cstate="print"/>
          <a:srcRect/>
          <a:stretch>
            <a:fillRect/>
          </a:stretch>
        </p:blipFill>
        <p:spPr bwMode="auto">
          <a:xfrm>
            <a:off x="1371600" y="1524000"/>
            <a:ext cx="1170745" cy="1019176"/>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2362200"/>
          </a:xfrm>
        </p:spPr>
        <p:txBody>
          <a:bodyPr/>
          <a:lstStyle/>
          <a:p>
            <a:pPr algn="ctr"/>
            <a:r>
              <a:rPr lang="en-US" sz="2800" b="1" dirty="0" smtClean="0">
                <a:solidFill>
                  <a:srgbClr val="C00000"/>
                </a:solidFill>
                <a:latin typeface="+mn-lt"/>
                <a:cs typeface="Times New Roman" pitchFamily="18" charset="0"/>
              </a:rPr>
              <a:t>II. Vietnam – Italia current trade</a:t>
            </a:r>
            <a:br>
              <a:rPr lang="en-US" sz="2800" b="1" dirty="0" smtClean="0">
                <a:solidFill>
                  <a:srgbClr val="C00000"/>
                </a:solidFill>
                <a:latin typeface="+mn-lt"/>
                <a:cs typeface="Times New Roman" pitchFamily="18" charset="0"/>
              </a:rPr>
            </a:br>
            <a:r>
              <a:rPr lang="en-US" sz="2800" b="1" dirty="0" smtClean="0">
                <a:solidFill>
                  <a:srgbClr val="C00000"/>
                </a:solidFill>
                <a:latin typeface="+mn-lt"/>
                <a:cs typeface="Times New Roman" pitchFamily="18" charset="0"/>
              </a:rPr>
              <a:t>and investment cooperation</a:t>
            </a:r>
            <a:br>
              <a:rPr lang="en-US" sz="2800" b="1" dirty="0" smtClean="0">
                <a:solidFill>
                  <a:srgbClr val="C00000"/>
                </a:solidFill>
                <a:latin typeface="+mn-lt"/>
                <a:cs typeface="Times New Roman" pitchFamily="18" charset="0"/>
              </a:rPr>
            </a:br>
            <a:endParaRPr lang="en-US" sz="2800" b="1" dirty="0" smtClean="0">
              <a:solidFill>
                <a:srgbClr val="C00000"/>
              </a:solidFill>
              <a:latin typeface="+mn-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0600" y="2895599"/>
            <a:ext cx="3124200" cy="208227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29200" y="2895599"/>
            <a:ext cx="3167270" cy="2082279"/>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590800" y="2895600"/>
            <a:ext cx="4343400" cy="1752600"/>
          </a:xfrm>
        </p:spPr>
        <p:txBody>
          <a:bodyPr>
            <a:noAutofit/>
          </a:bodyPr>
          <a:lstStyle/>
          <a:p>
            <a:pPr marL="365760" indent="-256032" algn="ctr" eaLnBrk="1" fontAlgn="auto" hangingPunct="1">
              <a:spcAft>
                <a:spcPts val="0"/>
              </a:spcAft>
              <a:buClr>
                <a:schemeClr val="accent3"/>
              </a:buClr>
              <a:buFont typeface="Georgia"/>
              <a:buNone/>
              <a:defRPr/>
            </a:pPr>
            <a:r>
              <a:rPr lang="en-US" sz="2400" b="1" dirty="0" smtClean="0">
                <a:solidFill>
                  <a:srgbClr val="0070C0"/>
                </a:solidFill>
                <a:latin typeface="+mn-lt"/>
              </a:rPr>
              <a:t>US$ 2.74 billion</a:t>
            </a:r>
          </a:p>
          <a:p>
            <a:pPr marL="365760" indent="-256032" algn="ctr" eaLnBrk="1" fontAlgn="auto" hangingPunct="1">
              <a:spcAft>
                <a:spcPts val="0"/>
              </a:spcAft>
              <a:buClr>
                <a:schemeClr val="accent3"/>
              </a:buClr>
              <a:buFont typeface="Georgia"/>
              <a:buNone/>
              <a:defRPr/>
            </a:pPr>
            <a:endParaRPr lang="en-US" sz="1050" dirty="0" smtClean="0">
              <a:latin typeface="+mn-lt"/>
            </a:endParaRPr>
          </a:p>
          <a:p>
            <a:pPr marL="365760" indent="-256032" algn="ctr" eaLnBrk="1" fontAlgn="auto" hangingPunct="1">
              <a:spcAft>
                <a:spcPts val="0"/>
              </a:spcAft>
              <a:buClr>
                <a:schemeClr val="accent3"/>
              </a:buClr>
              <a:buFont typeface="Georgia"/>
              <a:buNone/>
              <a:defRPr/>
            </a:pPr>
            <a:r>
              <a:rPr lang="en-US" sz="2800" b="1" dirty="0" smtClean="0">
                <a:solidFill>
                  <a:srgbClr val="FF0000"/>
                </a:solidFill>
                <a:latin typeface="+mn-lt"/>
              </a:rPr>
              <a:t>2014</a:t>
            </a:r>
            <a:endParaRPr lang="en-US" sz="2800" b="1" dirty="0">
              <a:solidFill>
                <a:srgbClr val="FF0000"/>
              </a:solidFill>
              <a:latin typeface="+mn-lt"/>
            </a:endParaRPr>
          </a:p>
          <a:p>
            <a:pPr marL="365760" indent="-256032" algn="ctr" eaLnBrk="1" fontAlgn="auto" hangingPunct="1">
              <a:spcAft>
                <a:spcPts val="0"/>
              </a:spcAft>
              <a:buClr>
                <a:schemeClr val="accent3"/>
              </a:buClr>
              <a:buFont typeface="Georgia"/>
              <a:buNone/>
              <a:defRPr/>
            </a:pPr>
            <a:endParaRPr lang="en-US" sz="1050" dirty="0" smtClean="0">
              <a:latin typeface="+mn-lt"/>
            </a:endParaRPr>
          </a:p>
          <a:p>
            <a:pPr marL="365760" indent="-256032" algn="ctr" eaLnBrk="1" fontAlgn="auto" hangingPunct="1">
              <a:spcAft>
                <a:spcPts val="0"/>
              </a:spcAft>
              <a:buClr>
                <a:schemeClr val="accent3"/>
              </a:buClr>
              <a:buFont typeface="Georgia"/>
              <a:buNone/>
              <a:defRPr/>
            </a:pPr>
            <a:r>
              <a:rPr lang="en-US" sz="2400" b="1" dirty="0" smtClean="0">
                <a:solidFill>
                  <a:srgbClr val="0070C0"/>
                </a:solidFill>
                <a:latin typeface="+mn-lt"/>
              </a:rPr>
              <a:t>US$ 1.336 billion</a:t>
            </a:r>
          </a:p>
          <a:p>
            <a:pPr marL="365760" indent="-256032" eaLnBrk="1" fontAlgn="auto" hangingPunct="1">
              <a:spcAft>
                <a:spcPts val="0"/>
              </a:spcAft>
              <a:buClr>
                <a:schemeClr val="accent3"/>
              </a:buClr>
              <a:buFont typeface="Georgia"/>
              <a:buNone/>
              <a:defRPr/>
            </a:pPr>
            <a:endParaRPr lang="en-US" sz="1050" dirty="0">
              <a:latin typeface="+mn-lt"/>
            </a:endParaRPr>
          </a:p>
          <a:p>
            <a:pPr marL="365760" indent="-256032" eaLnBrk="1" fontAlgn="auto" hangingPunct="1">
              <a:spcAft>
                <a:spcPts val="0"/>
              </a:spcAft>
              <a:buClr>
                <a:schemeClr val="accent3"/>
              </a:buClr>
              <a:buFont typeface="Georgia"/>
              <a:buNone/>
              <a:defRPr/>
            </a:pPr>
            <a:endParaRPr lang="en-US" sz="1050" dirty="0" smtClean="0">
              <a:latin typeface="+mn-lt"/>
            </a:endParaRPr>
          </a:p>
        </p:txBody>
      </p:sp>
      <p:pic>
        <p:nvPicPr>
          <p:cNvPr id="2050" name="Picture 2" descr="C:\Users\Quynh Ngoc\Desktop\Presentation sep Linh\Vietnam_Flag1611110419.gif"/>
          <p:cNvPicPr>
            <a:picLocks noChangeAspect="1" noChangeArrowheads="1"/>
          </p:cNvPicPr>
          <p:nvPr/>
        </p:nvPicPr>
        <p:blipFill>
          <a:blip r:embed="rId3" cstate="print"/>
          <a:srcRect/>
          <a:stretch>
            <a:fillRect/>
          </a:stretch>
        </p:blipFill>
        <p:spPr bwMode="auto">
          <a:xfrm>
            <a:off x="381000" y="2946400"/>
            <a:ext cx="2324100" cy="154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ight Arrow 15"/>
          <p:cNvSpPr/>
          <p:nvPr/>
        </p:nvSpPr>
        <p:spPr>
          <a:xfrm>
            <a:off x="2819400" y="3352800"/>
            <a:ext cx="37338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7" name="Left Arrow 16"/>
          <p:cNvSpPr/>
          <p:nvPr/>
        </p:nvSpPr>
        <p:spPr>
          <a:xfrm>
            <a:off x="2819400" y="4038600"/>
            <a:ext cx="3657600" cy="228600"/>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0731" name="AutoShape 24" descr="data:image/jpeg;base64,/9j/4AAQSkZJRgABAQAAAQABAAD/2wCEAAkGBhAREBIUEBQVFBQUEBQUFRUUFRQQFBQWFxAYFRQXEhQXHCYeFxslGhUXHy8gIycpLCwsFR4xNTAqNSYrLCkBCQoKDgwOGQ8PGjQlHiUsLDQ1LioqLC8sLjA0LCw0LS8sKTMsKSotKTYuMCo1LS0sNTQpNSo0KSwsLS4pLDQ1LP/AABEIAMcA/gMBIgACEQEDEQH/xAAcAAEAAgIDAQAAAAAAAAAAAAAABgcFCAIDBAH/xABUEAABAwIBBggGDQgIBgMAAAABAAIDBBEFBgcSITFRCBNBYXGBkaEiMnKiscEUIyQlQlJikpOys8LRJjM0Q1NjdIIVNVRzo7TD0hhEZKTE0xeDlP/EABsBAQABBQEAAAAAAAAAAAAAAAADAQQFBgcC/8QAMBEBAAIBAgMGBQIHAAAAAAAAAAECAwQRITGhBRITQWGRBiJRccFSgRQyQrHR4fD/2gAMAwEAAhEDEQA/AJ3nLzjNwuJjYmiWqm1QxayBrtpvA1kX1ADW46uQ2gsebnF8SHG4rXSRaWsQMu7QB5CwOaxnQLnebr35G0v9JZQ4jWS+E2jdxEAOsNcC6NrhusGPd0yX5FZRClx1i3NDlvNeSqDmwxfDxxuE10khZrML7sD7cmiXOjf0Ot0qa5tM44xJr4ahnE1kGqWKxaHAHRL2NOsWOotOwkb1K6epDW2KqXLhn9H45h1fENEVEnEzgag7W1jid5LHjrjCpavNWl99o3XQiBFGlERdc1Q1jS57g1o2lxDQOknUg7EUVxPOjhFPfjKyIkckZM57IwVHazhBYSzxBUSc7Yg0ee4HuQWYiqGThIUXwaWoPSYm/eK+M4SFH8KlqB0OiPrCC30VX0nCGwp3jsqY+mNjx2teT3LPUGd/BZrWq2MO6Vr4e0vaB3oJki8VBjVNOLwTRSj93IyT6pK9qAiIgIiICIiAiIgIiICIiAiIgIiIKjzTSimxfGaOTU905mYPjNEj9n8srD1q0qmlvrG3dvVcZ1MjqttRFimGX9kwC0jGi5kY0Gzg34Z0SWlvK21ti78l8+2G1EbfZTvYsthpNeHOjJ5SyRoOryrHp2qsTMcYebVi0bSmZFlV+dl/siuwmij1yOqRI4fFaXtaCeprz/Ks9lNnvwqCN3EO9lS28FsYc1t+TSlcAAPJuV481+R9XLVSYtiY0Z5QRBERo8WxzbaWidbPB8FrTrsSTrKktk3jZHXF3bbrUuoJlRnnwuj0mtkNRKLjQgs4A7nSHwR1EnmUV4QuV7o2RUMTi0yDjZiDYmMEtYw25CQ4nyAvJkZmGhMcc2ISOcXsa/iI7xtbpNB0ZH+MTr1htukqJMwmLZ8cXrX8XQxiHS2NhYaicjyiD3NC8kGa3H8Qdp1Zc2+vSq5nE9UY0nDosFfmEYHTUjNCliZC3cxoaT5Ttrjzkle5BTGHcHQf8xWE/Jhit5z3fdWdp8wOFNPhPqX8xkY0ebGD3qyl9A1oK/8A+H7CDc+6BfXbjRYcwuy/auL+D3hJ2OqR0St9bFZyIKmqeDlh5/N1FSzyjFIPqBYKv4Nkg/MVrTuEkRZ5zXH0K9kQax4jmNxmn8KNjJba7wSgO6g/RPYvHHlflDhhAkkqowPg1LXSMPMONBFugrahcJImuBDgCDtBAIPSCgofA+EdO2wrKZkg2F8LjE7p0HXB7QrEwPPJhFVYcfxLj8CoHE+frZ5y9ONZp8Iqrl9Kxjj8OG8DumzLNPWCq+x7g4bTQ1PQyoH+rGPuoLqp6lkjQ6NzXtOxzSHNPQRqXatWpMjMoMKcXxMqGAay+mcZWEb3CMnV5QWXwThAYlAdGqZHUgHXpDiJetzPB7WoNjkVY4LwgcMmsJxLTO5dJvGs6nR3Pa0Kc4RlTRVY9zVEMvMx7S7rZfSHWEGVRfLr6gIiICIiAi+XWNxjKWjpG6VVPFCNz3hrj5Ldp6ggyaKpco+ENRxXbRRPqHcj3Xgi6RcabuwdKzeafG63EYpa2seA17zFBCwaETGMPhuAuS4lxtcknwDvQT8hax5XZrZocWjpYXxn2Y+WSG+k1rG6bnBshsdYDbals4qvytbfKnB+anmPmzIKnw/NnWf0s2heIy+Pi5pNB40RDps0i0uAubO2LaeyrGkFssJufCx6Y/wU0y1xf2Lh1XNexjp3lvlluizziEGv1XJ/TWUtvGidVBo5RxEA19rWOP8AOtkFQXB6wzTrqiY7IabRG3xpXgfVY7tV+ICIiAucQ1hcF2QbepB6UREBERARLr5dB9RfLr6gWWFxzIvD639KpopD8Yt0ZOqRtnd6zSIKlxng60MlzSzSwHka607B22d5xUIxTMBisJvA6GcDZoP4p/ZJYD5y2RRBq9+U+Hf25jR5dREPrMXppM/OMxapDDIRt42HRd16Batl1j6qjjkuJGMeL7Hsa8djgUFIU/CQrB49LA7yXyM9OkvT/wASk39iZ9O7/YrRnyLw15u+jpXHeYIv9q6W5AYUP+RpfoWH1IKvm4SdT8GjiHlSvd6AFj5M+2NVB0aeKJp/dQvmcPnOcO5XXT5KUEfiUlM3ogiH3Vk4ow0WYA0bmgNHYEFCNw/K7EPHfURMPx3toW252N0XHsKzGD8Hy7g+vqi87XMgBuemaTX5quRfUGu2ePBqKjlpaOhhaxwYZZCLvke57tCMPe65PiuNr28PYr9yRwMUVDTU4/VQta7nfa8h63Fx61Q0Lf6Tys+MxtYTvHF0o1dR4sfOWyKAq0yibfKvC+aimPmzKy1W+NC+VeH82GzHvmCDra22V558Jv54HqXPP/W8XhBaD+dqYmdIGlJ/phcpm2ytZz4OftnfgsHwkZiKWibyGokd1tiAH1ig+cHejtRVUltb6prb7xHED6ZD2q11X+YuANwdh+PUTuPzgz7isBAREQF2wbepdS7YNvUg9CIiAo5lRlzTUOp505SLiJltLmLzsYOnqBXlzgZZ+wYgyOxnkB0L6wwbC9w5dwHKehUjUVDpHOc9xc5xJc5xuSTtJKsdTqvD+WvNtPYvYX8XHjZuFPKPOf8ASW4rnUr5SeLLYG7mAOd1vdfX0WWEflZXk3NVPfmleO4FYlFi7Zb25y3vF2fpcMbUxxH7R/fmkVJnBxKM6qhzuZ4bIPOF1LcEzxbG1kX/ANkXrjPqPUqwRe6ajJTlK31HY+j1EbWxxHrHCen5bJYVjMFSzTgkbI3mOsczmnW09K9q1qw3FJqeQSQPLHjlHLzEbCOYq4cis4kdZaKa0dRbZ8CS3Kzcfk9l+TJ4NXXJwtwlpHanw/l0kTkxfNTrH39PXomiIivGtPhK8i9T9h6F5EBERAREQF5cVreJgml/ZQySfMjLvUvUovnQqzHg9c4csGh9JI2M9zkFXcHejMmI1EztehSnX8qWVuvsa7tWwypTg1QeBXv3vgb2NkP3ldaAq7xFt8q6XmwmQ/40g9asRQCdt8qoubBXH/uyPWg4VY/KuA78Hd3VD1F+Erfi6Ddxk/1Y1LMQb+VFKd+FS905/FRvhIw3paN26oe350V/uoM3mT/qWn/vJ/t3KdKvMxFRpYQ0fEqZm9ui/wC+rDQEREBdsG3qXUuyHag9K+OdZfViMrqox0NS8aiIH2POW6I9KpadomUmLHOS9aR5zEe6jcqsaNXVyyk6i4hnMxupndr6SViURa3aZtMzLtGLFXFSuOnKI2ERFRKIiIC+seWkEEgg3BGogjYQeRfERSeK6M3mXHstnEzkcewajs41o+EPlDlHXvtN1rPQVz4ZGSRHRexwc07iPSOS3Otg8mcfZW0zJmaiRZ7fiPHjN9Y5iFmdJn8SO7bnDm3xB2TGkv42KPkt0n/E+TJS7CvKvVLsK8qvWsCIiAiIgKD56pS3Bam3wnwtPQZ2n1KcKCZ7v6ln/vYPtggw/BuHuSsP/Us+yH4q4FTnBtk9y1rd1RGe2K33VcaAoJo3yovuwT01inag9O38ppjuwaMdtWUHDFBbKSiO/Dagdkl1juEDSaeEh37Orid2tfH98LK4u38osPO+gqx2OafWvZnTw/j8Hrm2uRAZB0xOEv3EED4O1YDSVkfKyoY/qfFo6vo1bSoTg84gG1tTEf1lMHjnMcg5Oh5PUr7QEREBc4toXBfWnWOlB7Fg8toi7DqoD9g49g0j6FnF0VtMJI3sOx7HMPQ5pHrXm0b1mE2DJ4eWt/pMT7S1nRdlRAWPcx2pzXFpG4g2PeF1rW3aomJjeBERFRERAREQFN81eUJgquJcfa59QvsEg8Q9etvWFCFzgmLHNc02c1wcDuINx3hSY7zS0Whaa3TV1WC+G3nHXyn3bMyeKV5Uw+uE9PHK3ZJEx/zmg2RbDE78XG7VmszWecCIiq8iIiAobngi0sFrOZsTuyoj/FTJYPLul43DK5m+kmIvvbGXfdQVrwa6qzq+Pe2B46jI0+kK81rjwea7QxSRh2S0jwOlsjHDu0lscgKF0Tb5R1J3YVAO2pefUpoohhrb49Wndh9IO2WY+pB1Y233+ww/9JWjsEf4qXVlM2WN8bvFexzD0OaWnuKi2Pj37wo76fEB5kJUuQaq5s6l1HjlOx+r299M/k8cOisf5rdi2eWsucymNDj072C1qiOqZyeNoym382kOpbMQzB7Wvbra5ocCNhDhcW6ig5IiIC+r4iD2ouLNg6FyQUdnOwXiK57gLMnHGjdpbJB87X/MFEVfOX2TfsykcGi8sfhx7yQPCb/MNXTZUORbasHqsXcvv5S6l2Bro1Wlis/zV4T+J9uu74iIrVnxERAREQEREF4ZtKvjMMjB2xmRnY/SHc4KRKHZoCTQSjdUP+zYpitgwTvjr9nIO1qRTW5Yj9U9eIiIpmNEREBcKiAPY5h2Pa5p6HAtN+1c19Qav5qqo02OUgd+2fA7k8djo/rELaxanZXNNDjs7hq4qvE46DIJx3OW18bw4AjYQCOg7EHJRTBx794jzUdAO11QVK1F8Fb774mf3FAPNnPrQcMfb78YUf3deO2GI+pStRfH2++mFH+NHbTN/BShBQHCPwvRqqScDVJA6M9Mb9IX6pO5Wdm2xL2RhNE8m59jtjcb31xExG/P4Heo9whsM4zDI5QNcNSwk/Je0sPnFi68wVcX4W5h/U1UjR0Oa2QW63O7UFkoiICIiD1RHUFzXCHYFzQFUuc/IoxudVwN8BxvM0fAcfhj5J5dx6dVtLhLEHNIcAQQQQRcEHUQRyqLNijLXuyyHZ+vyaHNGWn7x9Y/7k1jRTvLvN0+mLpqYF0G1zRrdFv6Wc/Jy71BFgsmO2OdrOraTWYtXjjJineOsekiIijXYiIgIi9uDYTJVTxwxi7nut5I+E48wFz1KsRMztDxe9aVm1p2iFw5raIx4awn9Y+STqvojubfrUkXdRUjYomRs1NYxrG9DRYehdK2LHXuVirjWrz/AMRnvl/VMyIiL2thERAREQa65+8P4vFQ+2qamjde3K3SjPTqY3tV7ZvsS9kYXRSbSaaMHymN0Hd7Sqq4RlD+gzAftoifmPb6XqW5gcR4zCAwn8zUSx9RtIPrnsQWSo1gg988SPyaIdkLz61JVHsDb74Ykfl0o7KUH7yDhj498cLP7yqH/aOPqUkUfx1vu7DTumqB20Un4KQIIfncpOMwWtG6IP8Ao5Gv+6q94OdV4NfHudA8btYkafQOxWvlxBp4ZXN30VR28S6yp3g5H22u/uoPrvQXgiIgIiIPVDsC5rjGNQXJAREQfCFX+VeauOYukoyInnWYzqid5NvEPd0KwUUeTHXJG1oXek1mbSX7+G209J+8Nb8WwKppXaNRE5h5CR4J8lw1HqXgWzVRTMkaWvaHNO1rgHA9IKi+I5r8OlJIY6In9k7RHU03aOoBY6+hn+iW56X4qxzG2optP1rxj25x1UaitaTMvFfwah4G4sa49oI9C9lFmfomm8j5ZOa7WDuF+9Qxo8v0ZK3xJoIjeLTPptP52hU2H4bLPII4WF73bA0X6zuHOdSuvIXIhtDGXPs6d7RpuGxo26DDuvtPLbmWewzBaembowRtjHLojWfKO09a9qv8GljH808Zan2r29k1seFjju06z9/T0F4yvYvI7aelXjW3FERAREQEREFbZ/KHTwpr+WKqjd1Pa9hHaW9ixHBsrvBrodzoZR1h7XfVapnnYpOMwatHxYmv1/IlY89wPaqq4P8Aighr6gO8V1GT1tmjt9YoNj1g8DZ7rxE/v4R2UUR9azixGDN90V531UfdQwBB1Y4z3Vhx3VMvfQT/AILOLEY0Pb6D+Lf/AJGoWXQYfLKTRw6tO6iqD/gOVP8ABxhN693Jo07eu8h9CszOrW8Vg1c69rwGP6Rwj+8odwfaAsw+eUi3G1Rsd7Y42t+s53egtBEUbxnOPhVJcTVUekNWhGTO++4iO9uuyCSIqsxDhC0DLiGCeXndxcDT2lx7lhJuELUuPtFCzm0pJJT5rWoL6AX1a/HPxjX9kh+hqT/qLj/8/Yu3x6SD6Kob6XoNg0VDUvCSmH52jjO/Qmcw+c1yz1BwjaF1uOp54+dvFzD0tPcgttFD8Jzt4PU2DapjHH4MwdAe14DT1FSunqWSNDo3Ne07HNIcD0EakHaiIgIiICIiAvI/aekr1rySbT0oOKIiAiIgIiIMLlvAH4ZXNPLRz90Tnepa6ZtJCKt5Bt7mf9rGtkMrf6vrf4Kp/wAu9a25tv0t/wDDu+0jQbaLGYQPbaznqh/lIAsmsdhQ9sqv4n/x4kHzFm+2UnNVH/KzD1rJLwYo276bmqAf8GQete9BU/CIxni6CGnB1zz3I3siGkfPczsUfyPy8q20FPR4NQyVEkcXtk0gtC2R7i99gCAfCcRdzhs2K0sayApK2rZUVgM3Fs0IoXG0LNd3OLR47id5tYDVqUhpqVkbQyNrWNaLBrGhjQOZo1BBUDs12N4jrxWv4th/UReG0cxY3RjHT4Sz2E5hcIhA4xslQd8shaL+THojturGRBhaDIvDoLcTSU7LcoiYXfOIv3rLsia0WaABzC3oXNECy+WX1EHjq8Gp5RaWGKQbnxsePOCjmJZpsGnvpUkbTvi0oD5hA7QpeiCosW4OVG+5pqiaI7nhs7fuu7yopPmYx2hcX0MwfzwTOp3npa7RHeVsQiDXRmc3KPDCBWxue0avdMJF/JmZa/TcqW4Jwi6N9hVwSQn40ZE7Om3guHYVbkkYcCHAEHaCLg9IUQxvNJhFVcvpmxuPw4LwO6bN8E9YKDLYHlrh9YB7FqYpCfgh2jJ1xus7uWbVHY5wcCLuoaroZO2x+lj/ANqwfE5V4Ts498bd1q6K3R4RYOpqDY1FQ2FcI2oYdGspGPtqJic6Fw6WP0tfWFNMJz74RNbjHyU5PJLGSL+VHpDtsgsVeR+09JXlw7KmhqAOIqYJL8jJWOPW29wvU8az0oOKIiAiIgIuFTUMjaXSOaxo+E9wYO11gofjed/CKa44/j3D4NOON8/UzzkGcyxkDcOrif7FUd8Dh61rfm2/S3/w7vtI1Jcrc9tTXRyU1NA2OOZpjN7zTOa7UQ21g0kbgelZDNHmvrOOfPVxOgidA5rNPwJHOMjCPa/GAs06zbkQX+vHQN8KbnmP2bB6l7F0UrbaXPI499vUg6sQGuH++H1HL2LoqWXLOaQHzSu9AREQEREBERAREQEREBERAREQEREGJxnJShqxaqp4pedzAXDoePCHUVB8W4P2Fy3MJmpzuY/jGfNkBPerORBQmIcG6oH6PVxP3cbG+I9rS5Y45ssp6X9HkkIA1cRVlotzNc5voWxiINc2zZYwi1qx1t7I6jvs4ldoynyw/Y1H/wCJn/rWw1l9Qa9MyjyxdqEM46aSNveWLkMOyyqNRdUMG8yQUw80grYOyINfKbMHitQ7SrKmNu8ufJVP77DzlLcG4O+Hx2NTLNUHlAIgYept3ecrWRBiMDySoaIWpaeKL5TW+Gel5u49ZWXREBcWMt2k9puiID23tzG65IiAiIgIiICIiAiIgIiICIiAiIgIiICIiAiIgIiICIiAiIgIiIP/2Q=="/>
          <p:cNvSpPr>
            <a:spLocks noChangeAspect="1" noChangeArrowheads="1"/>
          </p:cNvSpPr>
          <p:nvPr/>
        </p:nvSpPr>
        <p:spPr bwMode="auto">
          <a:xfrm>
            <a:off x="141288" y="-144463"/>
            <a:ext cx="304800" cy="304801"/>
          </a:xfrm>
          <a:prstGeom prst="rect">
            <a:avLst/>
          </a:prstGeom>
          <a:noFill/>
          <a:ln w="9525">
            <a:noFill/>
            <a:miter lim="800000"/>
            <a:headEnd/>
            <a:tailEnd/>
          </a:ln>
        </p:spPr>
        <p:txBody>
          <a:bodyPr/>
          <a:lstStyle/>
          <a:p>
            <a:endParaRPr lang="en-US" dirty="0"/>
          </a:p>
        </p:txBody>
      </p:sp>
      <p:sp>
        <p:nvSpPr>
          <p:cNvPr id="30732" name="AutoShape 26" descr="data:image/jpeg;base64,/9j/4AAQSkZJRgABAQAAAQABAAD/2wCEAAkGBhAREBIUEBQVFBQUEBQUFRUUFRQQFBQWFxAYFRQXEhQXHCYeFxslGhUXHy8gIycpLCwsFR4xNTAqNSYrLCkBCQoKDgwOGQ8PGjQlHiUsLDQ1LioqLC8sLjA0LCw0LS8sKTMsKSotKTYuMCo1LS0sNTQpNSo0KSwsLS4pLDQ1LP/AABEIAMcA/gMBIgACEQEDEQH/xAAcAAEAAgIDAQAAAAAAAAAAAAAABgcFCAIDBAH/xABUEAABAwIBBggGDQgIBgMAAAABAAIDBBEFBgcSITFRCBNBYXGBkaEiMnKiscEUIyQlQlJikpOys8LRJjM0Q1NjdIIVNVRzo7TD0hhEZKTE0xeDlP/EABsBAQABBQEAAAAAAAAAAAAAAAADAQQFBgcC/8QAMBEBAAIBAgMGBQIHAAAAAAAAAAECAwQRITGhBRITQWGRBiJRccFSgRQyQrHR4fD/2gAMAwEAAhEDEQA/AJ3nLzjNwuJjYmiWqm1QxayBrtpvA1kX1ADW46uQ2gsebnF8SHG4rXSRaWsQMu7QB5CwOaxnQLnebr35G0v9JZQ4jWS+E2jdxEAOsNcC6NrhusGPd0yX5FZRClx1i3NDlvNeSqDmwxfDxxuE10khZrML7sD7cmiXOjf0Ot0qa5tM44xJr4ahnE1kGqWKxaHAHRL2NOsWOotOwkb1K6epDW2KqXLhn9H45h1fENEVEnEzgag7W1jid5LHjrjCpavNWl99o3XQiBFGlERdc1Q1jS57g1o2lxDQOknUg7EUVxPOjhFPfjKyIkckZM57IwVHazhBYSzxBUSc7Yg0ee4HuQWYiqGThIUXwaWoPSYm/eK+M4SFH8KlqB0OiPrCC30VX0nCGwp3jsqY+mNjx2teT3LPUGd/BZrWq2MO6Vr4e0vaB3oJki8VBjVNOLwTRSj93IyT6pK9qAiIgIiICIiAiIgIiICIiAiIgIiIKjzTSimxfGaOTU905mYPjNEj9n8srD1q0qmlvrG3dvVcZ1MjqttRFimGX9kwC0jGi5kY0Gzg34Z0SWlvK21ti78l8+2G1EbfZTvYsthpNeHOjJ5SyRoOryrHp2qsTMcYebVi0bSmZFlV+dl/siuwmij1yOqRI4fFaXtaCeprz/Ks9lNnvwqCN3EO9lS28FsYc1t+TSlcAAPJuV481+R9XLVSYtiY0Z5QRBERo8WxzbaWidbPB8FrTrsSTrKktk3jZHXF3bbrUuoJlRnnwuj0mtkNRKLjQgs4A7nSHwR1EnmUV4QuV7o2RUMTi0yDjZiDYmMEtYw25CQ4nyAvJkZmGhMcc2ISOcXsa/iI7xtbpNB0ZH+MTr1htukqJMwmLZ8cXrX8XQxiHS2NhYaicjyiD3NC8kGa3H8Qdp1Zc2+vSq5nE9UY0nDosFfmEYHTUjNCliZC3cxoaT5Ttrjzkle5BTGHcHQf8xWE/Jhit5z3fdWdp8wOFNPhPqX8xkY0ebGD3qyl9A1oK/8A+H7CDc+6BfXbjRYcwuy/auL+D3hJ2OqR0St9bFZyIKmqeDlh5/N1FSzyjFIPqBYKv4Nkg/MVrTuEkRZ5zXH0K9kQax4jmNxmn8KNjJba7wSgO6g/RPYvHHlflDhhAkkqowPg1LXSMPMONBFugrahcJImuBDgCDtBAIPSCgofA+EdO2wrKZkg2F8LjE7p0HXB7QrEwPPJhFVYcfxLj8CoHE+frZ5y9ONZp8Iqrl9Kxjj8OG8DumzLNPWCq+x7g4bTQ1PQyoH+rGPuoLqp6lkjQ6NzXtOxzSHNPQRqXatWpMjMoMKcXxMqGAay+mcZWEb3CMnV5QWXwThAYlAdGqZHUgHXpDiJetzPB7WoNjkVY4LwgcMmsJxLTO5dJvGs6nR3Pa0Kc4RlTRVY9zVEMvMx7S7rZfSHWEGVRfLr6gIiICIiAi+XWNxjKWjpG6VVPFCNz3hrj5Ldp6ggyaKpco+ENRxXbRRPqHcj3Xgi6RcabuwdKzeafG63EYpa2seA17zFBCwaETGMPhuAuS4lxtcknwDvQT8hax5XZrZocWjpYXxn2Y+WSG+k1rG6bnBshsdYDbals4qvytbfKnB+anmPmzIKnw/NnWf0s2heIy+Pi5pNB40RDps0i0uAubO2LaeyrGkFssJufCx6Y/wU0y1xf2Lh1XNexjp3lvlluizziEGv1XJ/TWUtvGidVBo5RxEA19rWOP8AOtkFQXB6wzTrqiY7IabRG3xpXgfVY7tV+ICIiAucQ1hcF2QbepB6UREBERARLr5dB9RfLr6gWWFxzIvD639KpopD8Yt0ZOqRtnd6zSIKlxng60MlzSzSwHka607B22d5xUIxTMBisJvA6GcDZoP4p/ZJYD5y2RRBq9+U+Hf25jR5dREPrMXppM/OMxapDDIRt42HRd16Batl1j6qjjkuJGMeL7Hsa8djgUFIU/CQrB49LA7yXyM9OkvT/wASk39iZ9O7/YrRnyLw15u+jpXHeYIv9q6W5AYUP+RpfoWH1IKvm4SdT8GjiHlSvd6AFj5M+2NVB0aeKJp/dQvmcPnOcO5XXT5KUEfiUlM3ogiH3Vk4ow0WYA0bmgNHYEFCNw/K7EPHfURMPx3toW252N0XHsKzGD8Hy7g+vqi87XMgBuemaTX5quRfUGu2ePBqKjlpaOhhaxwYZZCLvke57tCMPe65PiuNr28PYr9yRwMUVDTU4/VQta7nfa8h63Fx61Q0Lf6Tys+MxtYTvHF0o1dR4sfOWyKAq0yibfKvC+aimPmzKy1W+NC+VeH82GzHvmCDra22V558Jv54HqXPP/W8XhBaD+dqYmdIGlJ/phcpm2ytZz4OftnfgsHwkZiKWibyGokd1tiAH1ig+cHejtRVUltb6prb7xHED6ZD2q11X+YuANwdh+PUTuPzgz7isBAREQF2wbepdS7YNvUg9CIiAo5lRlzTUOp505SLiJltLmLzsYOnqBXlzgZZ+wYgyOxnkB0L6wwbC9w5dwHKehUjUVDpHOc9xc5xJc5xuSTtJKsdTqvD+WvNtPYvYX8XHjZuFPKPOf8ASW4rnUr5SeLLYG7mAOd1vdfX0WWEflZXk3NVPfmleO4FYlFi7Zb25y3vF2fpcMbUxxH7R/fmkVJnBxKM6qhzuZ4bIPOF1LcEzxbG1kX/ANkXrjPqPUqwRe6ajJTlK31HY+j1EbWxxHrHCen5bJYVjMFSzTgkbI3mOsczmnW09K9q1qw3FJqeQSQPLHjlHLzEbCOYq4cis4kdZaKa0dRbZ8CS3Kzcfk9l+TJ4NXXJwtwlpHanw/l0kTkxfNTrH39PXomiIivGtPhK8i9T9h6F5EBERAREQF5cVreJgml/ZQySfMjLvUvUovnQqzHg9c4csGh9JI2M9zkFXcHejMmI1EztehSnX8qWVuvsa7tWwypTg1QeBXv3vgb2NkP3ldaAq7xFt8q6XmwmQ/40g9asRQCdt8qoubBXH/uyPWg4VY/KuA78Hd3VD1F+Erfi6Ddxk/1Y1LMQb+VFKd+FS905/FRvhIw3paN26oe350V/uoM3mT/qWn/vJ/t3KdKvMxFRpYQ0fEqZm9ui/wC+rDQEREBdsG3qXUuyHag9K+OdZfViMrqox0NS8aiIH2POW6I9KpadomUmLHOS9aR5zEe6jcqsaNXVyyk6i4hnMxupndr6SViURa3aZtMzLtGLFXFSuOnKI2ERFRKIiIC+seWkEEgg3BGogjYQeRfERSeK6M3mXHstnEzkcewajs41o+EPlDlHXvtN1rPQVz4ZGSRHRexwc07iPSOS3Otg8mcfZW0zJmaiRZ7fiPHjN9Y5iFmdJn8SO7bnDm3xB2TGkv42KPkt0n/E+TJS7CvKvVLsK8qvWsCIiAiIgKD56pS3Bam3wnwtPQZ2n1KcKCZ7v6ln/vYPtggw/BuHuSsP/Us+yH4q4FTnBtk9y1rd1RGe2K33VcaAoJo3yovuwT01inag9O38ppjuwaMdtWUHDFBbKSiO/Dagdkl1juEDSaeEh37Orid2tfH98LK4u38osPO+gqx2OafWvZnTw/j8Hrm2uRAZB0xOEv3EED4O1YDSVkfKyoY/qfFo6vo1bSoTg84gG1tTEf1lMHjnMcg5Oh5PUr7QEREBc4toXBfWnWOlB7Fg8toi7DqoD9g49g0j6FnF0VtMJI3sOx7HMPQ5pHrXm0b1mE2DJ4eWt/pMT7S1nRdlRAWPcx2pzXFpG4g2PeF1rW3aomJjeBERFRERAREQFN81eUJgquJcfa59QvsEg8Q9etvWFCFzgmLHNc02c1wcDuINx3hSY7zS0Whaa3TV1WC+G3nHXyn3bMyeKV5Uw+uE9PHK3ZJEx/zmg2RbDE78XG7VmszWecCIiq8iIiAobngi0sFrOZsTuyoj/FTJYPLul43DK5m+kmIvvbGXfdQVrwa6qzq+Pe2B46jI0+kK81rjwea7QxSRh2S0jwOlsjHDu0lscgKF0Tb5R1J3YVAO2pefUpoohhrb49Wndh9IO2WY+pB1Y233+ww/9JWjsEf4qXVlM2WN8bvFexzD0OaWnuKi2Pj37wo76fEB5kJUuQaq5s6l1HjlOx+r299M/k8cOisf5rdi2eWsucymNDj072C1qiOqZyeNoym382kOpbMQzB7Wvbra5ocCNhDhcW6ig5IiIC+r4iD2ouLNg6FyQUdnOwXiK57gLMnHGjdpbJB87X/MFEVfOX2TfsykcGi8sfhx7yQPCb/MNXTZUORbasHqsXcvv5S6l2Bro1Wlis/zV4T+J9uu74iIrVnxERAREQEREF4ZtKvjMMjB2xmRnY/SHc4KRKHZoCTQSjdUP+zYpitgwTvjr9nIO1qRTW5Yj9U9eIiIpmNEREBcKiAPY5h2Pa5p6HAtN+1c19Qav5qqo02OUgd+2fA7k8djo/rELaxanZXNNDjs7hq4qvE46DIJx3OW18bw4AjYQCOg7EHJRTBx794jzUdAO11QVK1F8Fb774mf3FAPNnPrQcMfb78YUf3deO2GI+pStRfH2++mFH+NHbTN/BShBQHCPwvRqqScDVJA6M9Mb9IX6pO5Wdm2xL2RhNE8m59jtjcb31xExG/P4Heo9whsM4zDI5QNcNSwk/Je0sPnFi68wVcX4W5h/U1UjR0Oa2QW63O7UFkoiICIiD1RHUFzXCHYFzQFUuc/IoxudVwN8BxvM0fAcfhj5J5dx6dVtLhLEHNIcAQQQQRcEHUQRyqLNijLXuyyHZ+vyaHNGWn7x9Y/7k1jRTvLvN0+mLpqYF0G1zRrdFv6Wc/Jy71BFgsmO2OdrOraTWYtXjjJineOsekiIijXYiIgIi9uDYTJVTxwxi7nut5I+E48wFz1KsRMztDxe9aVm1p2iFw5raIx4awn9Y+STqvojubfrUkXdRUjYomRs1NYxrG9DRYehdK2LHXuVirjWrz/AMRnvl/VMyIiL2thERAREQa65+8P4vFQ+2qamjde3K3SjPTqY3tV7ZvsS9kYXRSbSaaMHymN0Hd7Sqq4RlD+gzAftoifmPb6XqW5gcR4zCAwn8zUSx9RtIPrnsQWSo1gg988SPyaIdkLz61JVHsDb74Ykfl0o7KUH7yDhj498cLP7yqH/aOPqUkUfx1vu7DTumqB20Un4KQIIfncpOMwWtG6IP8Ao5Gv+6q94OdV4NfHudA8btYkafQOxWvlxBp4ZXN30VR28S6yp3g5H22u/uoPrvQXgiIgIiIPVDsC5rjGNQXJAREQfCFX+VeauOYukoyInnWYzqid5NvEPd0KwUUeTHXJG1oXek1mbSX7+G209J+8Nb8WwKppXaNRE5h5CR4J8lw1HqXgWzVRTMkaWvaHNO1rgHA9IKi+I5r8OlJIY6In9k7RHU03aOoBY6+hn+iW56X4qxzG2optP1rxj25x1UaitaTMvFfwah4G4sa49oI9C9lFmfomm8j5ZOa7WDuF+9Qxo8v0ZK3xJoIjeLTPptP52hU2H4bLPII4WF73bA0X6zuHOdSuvIXIhtDGXPs6d7RpuGxo26DDuvtPLbmWewzBaembowRtjHLojWfKO09a9qv8GljH808Zan2r29k1seFjju06z9/T0F4yvYvI7aelXjW3FERAREQEREFbZ/KHTwpr+WKqjd1Pa9hHaW9ixHBsrvBrodzoZR1h7XfVapnnYpOMwatHxYmv1/IlY89wPaqq4P8Aighr6gO8V1GT1tmjt9YoNj1g8DZ7rxE/v4R2UUR9azixGDN90V531UfdQwBB1Y4z3Vhx3VMvfQT/AILOLEY0Pb6D+Lf/AJGoWXQYfLKTRw6tO6iqD/gOVP8ABxhN693Jo07eu8h9CszOrW8Vg1c69rwGP6Rwj+8odwfaAsw+eUi3G1Rsd7Y42t+s53egtBEUbxnOPhVJcTVUekNWhGTO++4iO9uuyCSIqsxDhC0DLiGCeXndxcDT2lx7lhJuELUuPtFCzm0pJJT5rWoL6AX1a/HPxjX9kh+hqT/qLj/8/Yu3x6SD6Kob6XoNg0VDUvCSmH52jjO/Qmcw+c1yz1BwjaF1uOp54+dvFzD0tPcgttFD8Jzt4PU2DapjHH4MwdAe14DT1FSunqWSNDo3Ne07HNIcD0EakHaiIgIiICIiAvI/aekr1rySbT0oOKIiAiIgIiIMLlvAH4ZXNPLRz90Tnepa6ZtJCKt5Bt7mf9rGtkMrf6vrf4Kp/wAu9a25tv0t/wDDu+0jQbaLGYQPbaznqh/lIAsmsdhQ9sqv4n/x4kHzFm+2UnNVH/KzD1rJLwYo276bmqAf8GQete9BU/CIxni6CGnB1zz3I3siGkfPczsUfyPy8q20FPR4NQyVEkcXtk0gtC2R7i99gCAfCcRdzhs2K0sayApK2rZUVgM3Fs0IoXG0LNd3OLR47id5tYDVqUhpqVkbQyNrWNaLBrGhjQOZo1BBUDs12N4jrxWv4th/UReG0cxY3RjHT4Sz2E5hcIhA4xslQd8shaL+THojturGRBhaDIvDoLcTSU7LcoiYXfOIv3rLsia0WaABzC3oXNECy+WX1EHjq8Gp5RaWGKQbnxsePOCjmJZpsGnvpUkbTvi0oD5hA7QpeiCosW4OVG+5pqiaI7nhs7fuu7yopPmYx2hcX0MwfzwTOp3npa7RHeVsQiDXRmc3KPDCBWxue0avdMJF/JmZa/TcqW4Jwi6N9hVwSQn40ZE7Om3guHYVbkkYcCHAEHaCLg9IUQxvNJhFVcvpmxuPw4LwO6bN8E9YKDLYHlrh9YB7FqYpCfgh2jJ1xus7uWbVHY5wcCLuoaroZO2x+lj/ANqwfE5V4Ts498bd1q6K3R4RYOpqDY1FQ2FcI2oYdGspGPtqJic6Fw6WP0tfWFNMJz74RNbjHyU5PJLGSL+VHpDtsgsVeR+09JXlw7KmhqAOIqYJL8jJWOPW29wvU8az0oOKIiAiIgIuFTUMjaXSOaxo+E9wYO11gofjed/CKa44/j3D4NOON8/UzzkGcyxkDcOrif7FUd8Dh61rfm2/S3/w7vtI1Jcrc9tTXRyU1NA2OOZpjN7zTOa7UQ21g0kbgelZDNHmvrOOfPVxOgidA5rNPwJHOMjCPa/GAs06zbkQX+vHQN8KbnmP2bB6l7F0UrbaXPI499vUg6sQGuH++H1HL2LoqWXLOaQHzSu9AREQEREBERAREQEREBERAREQEREGJxnJShqxaqp4pedzAXDoePCHUVB8W4P2Fy3MJmpzuY/jGfNkBPerORBQmIcG6oH6PVxP3cbG+I9rS5Y45ssp6X9HkkIA1cRVlotzNc5voWxiINc2zZYwi1qx1t7I6jvs4ldoynyw/Y1H/wCJn/rWw1l9Qa9MyjyxdqEM46aSNveWLkMOyyqNRdUMG8yQUw80grYOyINfKbMHitQ7SrKmNu8ufJVP77DzlLcG4O+Hx2NTLNUHlAIgYept3ecrWRBiMDySoaIWpaeKL5TW+Gel5u49ZWXREBcWMt2k9puiID23tzG65IiAiIgIiICIiAiIgIiICIiAiIgIiICIiAiIgIiICIiAiIgIiIP/2Q=="/>
          <p:cNvSpPr>
            <a:spLocks noChangeAspect="1" noChangeArrowheads="1"/>
          </p:cNvSpPr>
          <p:nvPr/>
        </p:nvSpPr>
        <p:spPr bwMode="auto">
          <a:xfrm>
            <a:off x="141288" y="-144463"/>
            <a:ext cx="304800" cy="304801"/>
          </a:xfrm>
          <a:prstGeom prst="rect">
            <a:avLst/>
          </a:prstGeom>
          <a:noFill/>
          <a:ln w="9525">
            <a:noFill/>
            <a:miter lim="800000"/>
            <a:headEnd/>
            <a:tailEnd/>
          </a:ln>
        </p:spPr>
        <p:txBody>
          <a:bodyPr/>
          <a:lstStyle/>
          <a:p>
            <a:endParaRPr lang="en-US" dirty="0"/>
          </a:p>
        </p:txBody>
      </p:sp>
      <p:sp>
        <p:nvSpPr>
          <p:cNvPr id="21" name="Title 1"/>
          <p:cNvSpPr>
            <a:spLocks noGrp="1"/>
          </p:cNvSpPr>
          <p:nvPr>
            <p:ph type="title"/>
          </p:nvPr>
        </p:nvSpPr>
        <p:spPr>
          <a:xfrm>
            <a:off x="0" y="381000"/>
            <a:ext cx="9144000" cy="541338"/>
          </a:xfrm>
        </p:spPr>
        <p:txBody>
          <a:bodyPr/>
          <a:lstStyle/>
          <a:p>
            <a:r>
              <a:rPr lang="en-US" sz="3000" b="1" kern="0" cap="all" dirty="0" smtClean="0">
                <a:solidFill>
                  <a:srgbClr val="C00000"/>
                </a:solidFill>
                <a:latin typeface="Times"/>
                <a:cs typeface="Times New Roman" pitchFamily="18" charset="0"/>
              </a:rPr>
              <a:t>trade cooperation</a:t>
            </a:r>
            <a:r>
              <a:rPr lang="en-US" sz="4800" kern="0" cap="all" dirty="0" smtClean="0">
                <a:solidFill>
                  <a:srgbClr val="0070C0"/>
                </a:solidFill>
                <a:latin typeface="Times New Roman" pitchFamily="18" charset="0"/>
                <a:cs typeface="Times New Roman" pitchFamily="18" charset="0"/>
              </a:rPr>
              <a:t/>
            </a:r>
            <a:br>
              <a:rPr lang="en-US" sz="4800" kern="0" cap="all" dirty="0" smtClean="0">
                <a:solidFill>
                  <a:srgbClr val="0070C0"/>
                </a:solidFill>
                <a:latin typeface="Times New Roman" pitchFamily="18" charset="0"/>
                <a:cs typeface="Times New Roman" pitchFamily="18" charset="0"/>
              </a:rPr>
            </a:b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09522" y="2895600"/>
            <a:ext cx="2300585" cy="15372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6782" y="665696"/>
            <a:ext cx="2297112" cy="205017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611092" y="642873"/>
            <a:ext cx="2362200" cy="206419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090491" y="642873"/>
            <a:ext cx="2093478" cy="2037384"/>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289572" y="651668"/>
            <a:ext cx="1960031" cy="205079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4800600" y="4835216"/>
            <a:ext cx="2087103" cy="19050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7015044" y="4835216"/>
            <a:ext cx="2128955" cy="1905000"/>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2392635" y="4739930"/>
            <a:ext cx="2179365" cy="1895475"/>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93688" y="4726332"/>
            <a:ext cx="1955409" cy="2027963"/>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2400"/>
            <a:ext cx="9144000" cy="990600"/>
          </a:xfrm>
        </p:spPr>
        <p:txBody>
          <a:bodyPr/>
          <a:lstStyle/>
          <a:p>
            <a:pPr algn="ctr"/>
            <a:r>
              <a:rPr lang="en-US" sz="2800" b="1" dirty="0" smtClean="0">
                <a:solidFill>
                  <a:srgbClr val="C00000"/>
                </a:solidFill>
                <a:latin typeface="+mn-lt"/>
                <a:cs typeface="Times New Roman" pitchFamily="18" charset="0"/>
              </a:rPr>
              <a:t>PRODUCTS IMPORT from the Italia (2014)</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xmlns="" val="2894883502"/>
              </p:ext>
            </p:extLst>
          </p:nvPr>
        </p:nvGraphicFramePr>
        <p:xfrm>
          <a:off x="304801" y="631552"/>
          <a:ext cx="8077199" cy="6091848"/>
        </p:xfrm>
        <a:graphic>
          <a:graphicData uri="http://schemas.openxmlformats.org/drawingml/2006/table">
            <a:tbl>
              <a:tblPr firstRow="1" firstCol="1" bandRow="1">
                <a:tableStyleId>{5C22544A-7EE6-4342-B048-85BDC9FD1C3A}</a:tableStyleId>
              </a:tblPr>
              <a:tblGrid>
                <a:gridCol w="1152156"/>
                <a:gridCol w="4062802"/>
                <a:gridCol w="2862241"/>
              </a:tblGrid>
              <a:tr h="423881">
                <a:tc>
                  <a:txBody>
                    <a:bodyPr/>
                    <a:lstStyle/>
                    <a:p>
                      <a:pPr algn="ctr">
                        <a:spcAft>
                          <a:spcPts val="0"/>
                        </a:spcAft>
                      </a:pPr>
                      <a:r>
                        <a:rPr lang="en-US" sz="2400" dirty="0">
                          <a:effectLst/>
                        </a:rPr>
                        <a:t>No.</a:t>
                      </a:r>
                      <a:endParaRPr lang="en-US" sz="1800" dirty="0">
                        <a:effectLst/>
                        <a:latin typeface="Calibri"/>
                        <a:ea typeface="Malgun Gothic"/>
                        <a:cs typeface="Times New Roman"/>
                      </a:endParaRPr>
                    </a:p>
                  </a:txBody>
                  <a:tcPr marL="31148" marR="31148" marT="0" marB="0"/>
                </a:tc>
                <a:tc>
                  <a:txBody>
                    <a:bodyPr/>
                    <a:lstStyle/>
                    <a:p>
                      <a:pPr algn="ctr">
                        <a:spcAft>
                          <a:spcPts val="0"/>
                        </a:spcAft>
                      </a:pPr>
                      <a:r>
                        <a:rPr lang="en-US" sz="2400">
                          <a:effectLst/>
                        </a:rPr>
                        <a:t>Products</a:t>
                      </a:r>
                      <a:endParaRPr lang="en-US" sz="1800">
                        <a:effectLst/>
                        <a:latin typeface="Calibri"/>
                        <a:ea typeface="Malgun Gothic"/>
                        <a:cs typeface="Times New Roman"/>
                      </a:endParaRPr>
                    </a:p>
                  </a:txBody>
                  <a:tcPr marL="31148" marR="31148" marT="0" marB="0"/>
                </a:tc>
                <a:tc>
                  <a:txBody>
                    <a:bodyPr/>
                    <a:lstStyle/>
                    <a:p>
                      <a:pPr algn="ctr">
                        <a:spcAft>
                          <a:spcPts val="0"/>
                        </a:spcAft>
                      </a:pPr>
                      <a:r>
                        <a:rPr lang="en-US" sz="2400" dirty="0">
                          <a:effectLst/>
                        </a:rPr>
                        <a:t>Value (USD)</a:t>
                      </a:r>
                      <a:endParaRPr lang="en-US" sz="1800" dirty="0">
                        <a:effectLst/>
                        <a:latin typeface="Calibri"/>
                        <a:ea typeface="Malgun Gothic"/>
                        <a:cs typeface="Times New Roman"/>
                      </a:endParaRPr>
                    </a:p>
                  </a:txBody>
                  <a:tcPr marL="31148" marR="31148" marT="0" marB="0"/>
                </a:tc>
              </a:tr>
              <a:tr h="704663">
                <a:tc>
                  <a:txBody>
                    <a:bodyPr/>
                    <a:lstStyle/>
                    <a:p>
                      <a:pPr algn="ctr">
                        <a:spcAft>
                          <a:spcPts val="0"/>
                        </a:spcAft>
                      </a:pPr>
                      <a:r>
                        <a:rPr lang="en-US" sz="2400">
                          <a:effectLst/>
                        </a:rPr>
                        <a:t>1</a:t>
                      </a:r>
                      <a:endParaRPr lang="en-US" sz="1800">
                        <a:effectLst/>
                        <a:latin typeface="Calibri"/>
                        <a:ea typeface="Malgun Gothic"/>
                        <a:cs typeface="Times New Roman"/>
                      </a:endParaRPr>
                    </a:p>
                  </a:txBody>
                  <a:tcPr marL="31148" marR="31148" marT="0" marB="0"/>
                </a:tc>
                <a:tc>
                  <a:txBody>
                    <a:bodyPr/>
                    <a:lstStyle/>
                    <a:p>
                      <a:pPr>
                        <a:spcAft>
                          <a:spcPts val="0"/>
                        </a:spcAft>
                      </a:pPr>
                      <a:r>
                        <a:rPr lang="en-GB" sz="2400" dirty="0" smtClean="0">
                          <a:effectLst/>
                          <a:latin typeface="+mn-lt"/>
                          <a:ea typeface="Malgun Gothic"/>
                          <a:cs typeface="Times New Roman"/>
                        </a:rPr>
                        <a:t>Machinery, equipment, tools,</a:t>
                      </a:r>
                      <a:r>
                        <a:rPr lang="en-GB" sz="2400" baseline="0" dirty="0" smtClean="0">
                          <a:effectLst/>
                          <a:latin typeface="+mn-lt"/>
                          <a:ea typeface="Malgun Gothic"/>
                          <a:cs typeface="Times New Roman"/>
                        </a:rPr>
                        <a:t> spare parts</a:t>
                      </a:r>
                      <a:endParaRPr lang="en-US" sz="2400" dirty="0">
                        <a:effectLst/>
                        <a:latin typeface="+mn-lt"/>
                        <a:ea typeface="Malgun Gothic"/>
                        <a:cs typeface="Times New Roman"/>
                      </a:endParaRPr>
                    </a:p>
                  </a:txBody>
                  <a:tcPr marL="31148" marR="31148" marT="0" marB="0"/>
                </a:tc>
                <a:tc>
                  <a:txBody>
                    <a:bodyPr/>
                    <a:lstStyle/>
                    <a:p>
                      <a:pPr algn="ctr">
                        <a:spcAft>
                          <a:spcPts val="0"/>
                        </a:spcAft>
                      </a:pPr>
                      <a:r>
                        <a:rPr lang="en-GB" sz="2400" dirty="0" smtClean="0">
                          <a:effectLst/>
                          <a:latin typeface="+mn-lt"/>
                          <a:ea typeface="Malgun Gothic"/>
                          <a:cs typeface="Times New Roman"/>
                        </a:rPr>
                        <a:t>381.290.806</a:t>
                      </a:r>
                      <a:endParaRPr lang="en-US" sz="2400" dirty="0">
                        <a:effectLst/>
                        <a:latin typeface="+mn-lt"/>
                        <a:ea typeface="Malgun Gothic"/>
                        <a:cs typeface="Times New Roman"/>
                      </a:endParaRPr>
                    </a:p>
                  </a:txBody>
                  <a:tcPr marL="31148" marR="31148" marT="0" marB="0"/>
                </a:tc>
              </a:tr>
              <a:tr h="447293">
                <a:tc>
                  <a:txBody>
                    <a:bodyPr/>
                    <a:lstStyle/>
                    <a:p>
                      <a:pPr algn="ctr">
                        <a:spcAft>
                          <a:spcPts val="0"/>
                        </a:spcAft>
                      </a:pPr>
                      <a:r>
                        <a:rPr lang="en-US" sz="2400">
                          <a:effectLst/>
                        </a:rPr>
                        <a:t>2</a:t>
                      </a:r>
                      <a:endParaRPr lang="en-US" sz="1800">
                        <a:effectLst/>
                        <a:latin typeface="Calibri"/>
                        <a:ea typeface="Malgun Gothic"/>
                        <a:cs typeface="Times New Roman"/>
                      </a:endParaRPr>
                    </a:p>
                  </a:txBody>
                  <a:tcPr marL="31148" marR="31148" marT="0" marB="0"/>
                </a:tc>
                <a:tc>
                  <a:txBody>
                    <a:bodyPr/>
                    <a:lstStyle/>
                    <a:p>
                      <a:pPr>
                        <a:spcAft>
                          <a:spcPts val="0"/>
                        </a:spcAft>
                      </a:pPr>
                      <a:r>
                        <a:rPr lang="en-US" sz="2400" baseline="0" dirty="0" smtClean="0">
                          <a:latin typeface="+mn-lt"/>
                        </a:rPr>
                        <a:t>Fodder and raw materials</a:t>
                      </a:r>
                      <a:endParaRPr lang="en-US" sz="2400" dirty="0">
                        <a:effectLst/>
                        <a:latin typeface="+mn-lt"/>
                        <a:ea typeface="Malgun Gothic"/>
                        <a:cs typeface="Times New Roman"/>
                      </a:endParaRPr>
                    </a:p>
                  </a:txBody>
                  <a:tcPr marL="31148" marR="31148" marT="0" marB="0"/>
                </a:tc>
                <a:tc>
                  <a:txBody>
                    <a:bodyPr/>
                    <a:lstStyle/>
                    <a:p>
                      <a:pPr algn="ctr">
                        <a:spcAft>
                          <a:spcPts val="0"/>
                        </a:spcAft>
                      </a:pPr>
                      <a:r>
                        <a:rPr lang="en-US" sz="2400" dirty="0" smtClean="0">
                          <a:effectLst/>
                          <a:latin typeface="+mn-lt"/>
                        </a:rPr>
                        <a:t>220.711.577</a:t>
                      </a:r>
                      <a:endParaRPr lang="en-US" sz="2400" dirty="0">
                        <a:effectLst/>
                        <a:latin typeface="+mn-lt"/>
                        <a:ea typeface="Malgun Gothic"/>
                        <a:cs typeface="Times New Roman"/>
                      </a:endParaRPr>
                    </a:p>
                  </a:txBody>
                  <a:tcPr marL="31148" marR="31148" marT="0" marB="0"/>
                </a:tc>
              </a:tr>
              <a:tr h="1056994">
                <a:tc>
                  <a:txBody>
                    <a:bodyPr/>
                    <a:lstStyle/>
                    <a:p>
                      <a:pPr algn="ctr">
                        <a:spcAft>
                          <a:spcPts val="0"/>
                        </a:spcAft>
                      </a:pPr>
                      <a:endParaRPr lang="en-US" sz="2400" dirty="0" smtClean="0">
                        <a:effectLst/>
                      </a:endParaRPr>
                    </a:p>
                    <a:p>
                      <a:pPr algn="ctr">
                        <a:spcAft>
                          <a:spcPts val="0"/>
                        </a:spcAft>
                      </a:pPr>
                      <a:r>
                        <a:rPr lang="en-US" sz="2400" dirty="0" smtClean="0">
                          <a:effectLst/>
                        </a:rPr>
                        <a:t>3</a:t>
                      </a:r>
                      <a:endParaRPr lang="en-US" sz="1800" dirty="0">
                        <a:effectLst/>
                        <a:latin typeface="Calibri"/>
                        <a:ea typeface="Malgun Gothic"/>
                        <a:cs typeface="Times New Roman"/>
                      </a:endParaRPr>
                    </a:p>
                  </a:txBody>
                  <a:tcPr marL="31148" marR="31148" marT="0" marB="0"/>
                </a:tc>
                <a:tc>
                  <a:txBody>
                    <a:bodyPr/>
                    <a:lstStyle/>
                    <a:p>
                      <a:pPr lvl="0"/>
                      <a:r>
                        <a:rPr kumimoji="0" lang="en-GB" sz="2400" kern="1200" dirty="0" smtClean="0">
                          <a:solidFill>
                            <a:schemeClr val="dk1"/>
                          </a:solidFill>
                          <a:effectLst/>
                          <a:latin typeface="+mn-lt"/>
                          <a:ea typeface="+mn-ea"/>
                          <a:cs typeface="+mn-cs"/>
                        </a:rPr>
                        <a:t>Raw materials of textiles and garments, leather and footwear</a:t>
                      </a:r>
                      <a:endParaRPr kumimoji="0" lang="en-US" sz="2400" kern="1200" dirty="0">
                        <a:solidFill>
                          <a:schemeClr val="dk1"/>
                        </a:solidFill>
                        <a:effectLst/>
                        <a:latin typeface="+mn-lt"/>
                        <a:ea typeface="+mn-ea"/>
                        <a:cs typeface="+mn-cs"/>
                      </a:endParaRPr>
                    </a:p>
                  </a:txBody>
                  <a:tcPr marL="31148" marR="31148" marT="0" marB="0"/>
                </a:tc>
                <a:tc>
                  <a:txBody>
                    <a:bodyPr/>
                    <a:lstStyle/>
                    <a:p>
                      <a:pPr algn="ctr">
                        <a:spcAft>
                          <a:spcPts val="0"/>
                        </a:spcAft>
                      </a:pPr>
                      <a:endParaRPr lang="en-US" sz="2400" dirty="0" smtClean="0">
                        <a:effectLst/>
                        <a:latin typeface="+mn-lt"/>
                      </a:endParaRPr>
                    </a:p>
                    <a:p>
                      <a:pPr algn="ctr">
                        <a:spcAft>
                          <a:spcPts val="0"/>
                        </a:spcAft>
                      </a:pPr>
                      <a:r>
                        <a:rPr lang="en-US" sz="2400" dirty="0" smtClean="0">
                          <a:effectLst/>
                          <a:latin typeface="+mn-lt"/>
                        </a:rPr>
                        <a:t>192.557.615</a:t>
                      </a:r>
                      <a:endParaRPr lang="en-US" sz="2400" dirty="0">
                        <a:effectLst/>
                        <a:latin typeface="+mn-lt"/>
                        <a:ea typeface="Malgun Gothic"/>
                        <a:cs typeface="Times New Roman"/>
                      </a:endParaRPr>
                    </a:p>
                  </a:txBody>
                  <a:tcPr marL="31148" marR="31148" marT="0" marB="0"/>
                </a:tc>
              </a:tr>
              <a:tr h="428725">
                <a:tc>
                  <a:txBody>
                    <a:bodyPr/>
                    <a:lstStyle/>
                    <a:p>
                      <a:pPr algn="ctr">
                        <a:spcAft>
                          <a:spcPts val="0"/>
                        </a:spcAft>
                      </a:pPr>
                      <a:r>
                        <a:rPr lang="en-US" sz="2400">
                          <a:effectLst/>
                        </a:rPr>
                        <a:t>4</a:t>
                      </a:r>
                      <a:endParaRPr lang="en-US" sz="1800">
                        <a:effectLst/>
                        <a:latin typeface="Calibri"/>
                        <a:ea typeface="Malgun Gothic"/>
                        <a:cs typeface="Times New Roman"/>
                      </a:endParaRPr>
                    </a:p>
                  </a:txBody>
                  <a:tcPr marL="31148" marR="31148" marT="0" marB="0"/>
                </a:tc>
                <a:tc>
                  <a:txBody>
                    <a:bodyPr/>
                    <a:lstStyle/>
                    <a:p>
                      <a:pPr>
                        <a:spcAft>
                          <a:spcPts val="0"/>
                        </a:spcAft>
                      </a:pPr>
                      <a:r>
                        <a:rPr lang="en-US" sz="2400" baseline="0" dirty="0" smtClean="0">
                          <a:latin typeface="+mn-lt"/>
                        </a:rPr>
                        <a:t>Pharmaceutical products</a:t>
                      </a:r>
                      <a:endParaRPr lang="en-US" sz="2400" dirty="0">
                        <a:effectLst/>
                        <a:latin typeface="+mn-lt"/>
                        <a:ea typeface="Malgun Gothic"/>
                        <a:cs typeface="Times New Roman"/>
                      </a:endParaRPr>
                    </a:p>
                  </a:txBody>
                  <a:tcPr marL="31148" marR="31148" marT="0" marB="0"/>
                </a:tc>
                <a:tc>
                  <a:txBody>
                    <a:bodyPr/>
                    <a:lstStyle/>
                    <a:p>
                      <a:pPr algn="ctr">
                        <a:spcAft>
                          <a:spcPts val="0"/>
                        </a:spcAft>
                      </a:pPr>
                      <a:r>
                        <a:rPr lang="en-GB" sz="2400" dirty="0" smtClean="0">
                          <a:effectLst/>
                          <a:latin typeface="+mn-lt"/>
                          <a:ea typeface="+mn-ea"/>
                          <a:cs typeface="+mn-cs"/>
                        </a:rPr>
                        <a:t>119.339.946</a:t>
                      </a:r>
                      <a:endParaRPr lang="en-US" sz="2400" dirty="0">
                        <a:effectLst/>
                        <a:latin typeface="+mn-lt"/>
                        <a:ea typeface="Malgun Gothic"/>
                        <a:cs typeface="Times New Roman"/>
                      </a:endParaRPr>
                    </a:p>
                  </a:txBody>
                  <a:tcPr marL="31148" marR="31148" marT="0" marB="0"/>
                </a:tc>
              </a:tr>
              <a:tr h="434376">
                <a:tc>
                  <a:txBody>
                    <a:bodyPr/>
                    <a:lstStyle/>
                    <a:p>
                      <a:pPr algn="ctr">
                        <a:spcAft>
                          <a:spcPts val="0"/>
                        </a:spcAft>
                      </a:pPr>
                      <a:r>
                        <a:rPr lang="en-US" sz="2400">
                          <a:effectLst/>
                        </a:rPr>
                        <a:t>5</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Fabrics</a:t>
                      </a:r>
                      <a:endParaRPr lang="en-US" sz="2400" dirty="0">
                        <a:effectLst/>
                        <a:latin typeface="+mn-lt"/>
                        <a:ea typeface="Malgun Gothic"/>
                        <a:cs typeface="Times New Roman"/>
                      </a:endParaRPr>
                    </a:p>
                  </a:txBody>
                  <a:tcPr marL="31148" marR="31148" marT="0" marB="0"/>
                </a:tc>
                <a:tc>
                  <a:txBody>
                    <a:bodyPr/>
                    <a:lstStyle/>
                    <a:p>
                      <a:pPr algn="ctr">
                        <a:spcAft>
                          <a:spcPts val="0"/>
                        </a:spcAft>
                      </a:pPr>
                      <a:r>
                        <a:rPr lang="en-GB" sz="2400" dirty="0" smtClean="0">
                          <a:effectLst/>
                          <a:latin typeface="+mn-lt"/>
                          <a:ea typeface="Malgun Gothic"/>
                          <a:cs typeface="Times New Roman"/>
                        </a:rPr>
                        <a:t>59.382.239</a:t>
                      </a:r>
                      <a:endParaRPr lang="en-US" sz="2400" dirty="0">
                        <a:effectLst/>
                        <a:latin typeface="+mn-lt"/>
                        <a:ea typeface="Malgun Gothic"/>
                        <a:cs typeface="Times New Roman"/>
                      </a:endParaRPr>
                    </a:p>
                  </a:txBody>
                  <a:tcPr marL="31148" marR="31148" marT="0" marB="0"/>
                </a:tc>
              </a:tr>
              <a:tr h="463443">
                <a:tc>
                  <a:txBody>
                    <a:bodyPr/>
                    <a:lstStyle/>
                    <a:p>
                      <a:pPr algn="ctr">
                        <a:spcAft>
                          <a:spcPts val="0"/>
                        </a:spcAft>
                      </a:pPr>
                      <a:r>
                        <a:rPr lang="en-US" sz="2400">
                          <a:effectLst/>
                        </a:rPr>
                        <a:t>6</a:t>
                      </a:r>
                      <a:endParaRPr lang="en-US" sz="1800">
                        <a:effectLst/>
                        <a:latin typeface="Calibri"/>
                        <a:ea typeface="Malgun Gothic"/>
                        <a:cs typeface="Times New Roman"/>
                      </a:endParaRPr>
                    </a:p>
                  </a:txBody>
                  <a:tcPr marL="31148" marR="31148" marT="0" marB="0"/>
                </a:tc>
                <a:tc>
                  <a:txBody>
                    <a:bodyPr/>
                    <a:lstStyle/>
                    <a:p>
                      <a:pPr>
                        <a:spcAft>
                          <a:spcPts val="0"/>
                        </a:spcAft>
                      </a:pPr>
                      <a:r>
                        <a:rPr lang="en-US" sz="2400" dirty="0" smtClean="0">
                          <a:effectLst/>
                          <a:latin typeface="+mn-lt"/>
                        </a:rPr>
                        <a:t>Chemical products</a:t>
                      </a:r>
                      <a:endParaRPr lang="en-US" sz="2400" dirty="0">
                        <a:effectLst/>
                        <a:latin typeface="+mn-lt"/>
                        <a:ea typeface="Malgun Gothic"/>
                        <a:cs typeface="Times New Roman"/>
                      </a:endParaRPr>
                    </a:p>
                  </a:txBody>
                  <a:tcPr marL="31148" marR="31148" marT="0" marB="0"/>
                </a:tc>
                <a:tc>
                  <a:txBody>
                    <a:bodyPr/>
                    <a:lstStyle/>
                    <a:p>
                      <a:pPr algn="ctr">
                        <a:spcAft>
                          <a:spcPts val="0"/>
                        </a:spcAft>
                      </a:pPr>
                      <a:r>
                        <a:rPr lang="en-US" sz="2400" dirty="0" smtClean="0">
                          <a:effectLst/>
                          <a:latin typeface="+mn-lt"/>
                        </a:rPr>
                        <a:t>38.447.484</a:t>
                      </a:r>
                      <a:endParaRPr lang="en-US" sz="2400" dirty="0">
                        <a:effectLst/>
                        <a:latin typeface="+mn-lt"/>
                        <a:ea typeface="Malgun Gothic"/>
                        <a:cs typeface="Times New Roman"/>
                      </a:endParaRPr>
                    </a:p>
                  </a:txBody>
                  <a:tcPr marL="31148" marR="31148" marT="0" marB="0"/>
                </a:tc>
              </a:tr>
              <a:tr h="447293">
                <a:tc>
                  <a:txBody>
                    <a:bodyPr/>
                    <a:lstStyle/>
                    <a:p>
                      <a:pPr algn="ctr">
                        <a:spcAft>
                          <a:spcPts val="0"/>
                        </a:spcAft>
                      </a:pPr>
                      <a:r>
                        <a:rPr lang="en-US" sz="2400">
                          <a:effectLst/>
                        </a:rPr>
                        <a:t>7</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Products of iron and steel</a:t>
                      </a:r>
                      <a:endParaRPr lang="en-US" sz="2400" dirty="0">
                        <a:effectLst/>
                        <a:latin typeface="+mn-lt"/>
                        <a:ea typeface="Malgun Gothic"/>
                        <a:cs typeface="Times New Roman"/>
                      </a:endParaRPr>
                    </a:p>
                  </a:txBody>
                  <a:tcPr marL="31148" marR="31148" marT="0" marB="0"/>
                </a:tc>
                <a:tc>
                  <a:txBody>
                    <a:bodyPr/>
                    <a:lstStyle/>
                    <a:p>
                      <a:pPr algn="ctr">
                        <a:spcAft>
                          <a:spcPts val="0"/>
                        </a:spcAft>
                      </a:pPr>
                      <a:r>
                        <a:rPr lang="en-US" sz="2400" dirty="0" smtClean="0">
                          <a:effectLst/>
                          <a:latin typeface="+mn-lt"/>
                        </a:rPr>
                        <a:t>35.789.397</a:t>
                      </a:r>
                      <a:endParaRPr lang="en-US" sz="2400" dirty="0">
                        <a:effectLst/>
                        <a:latin typeface="+mn-lt"/>
                        <a:ea typeface="Malgun Gothic"/>
                        <a:cs typeface="Times New Roman"/>
                      </a:endParaRPr>
                    </a:p>
                  </a:txBody>
                  <a:tcPr marL="31148" marR="31148" marT="0" marB="0"/>
                </a:tc>
              </a:tr>
              <a:tr h="442451">
                <a:tc>
                  <a:txBody>
                    <a:bodyPr/>
                    <a:lstStyle/>
                    <a:p>
                      <a:pPr algn="ctr">
                        <a:spcAft>
                          <a:spcPts val="0"/>
                        </a:spcAft>
                      </a:pPr>
                      <a:r>
                        <a:rPr lang="en-US" sz="2400">
                          <a:effectLst/>
                        </a:rPr>
                        <a:t>8</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Wood and wood products</a:t>
                      </a:r>
                      <a:endParaRPr lang="en-US" sz="2400" dirty="0">
                        <a:effectLst/>
                        <a:latin typeface="+mn-lt"/>
                        <a:ea typeface="Malgun Gothic"/>
                        <a:cs typeface="Times New Roman"/>
                      </a:endParaRPr>
                    </a:p>
                  </a:txBody>
                  <a:tcPr marL="31148" marR="31148" marT="0" marB="0"/>
                </a:tc>
                <a:tc>
                  <a:txBody>
                    <a:bodyPr/>
                    <a:lstStyle/>
                    <a:p>
                      <a:pPr algn="ctr">
                        <a:spcAft>
                          <a:spcPts val="0"/>
                        </a:spcAft>
                      </a:pPr>
                      <a:r>
                        <a:rPr lang="en-US" sz="2400" dirty="0" smtClean="0">
                          <a:effectLst/>
                          <a:latin typeface="+mn-lt"/>
                        </a:rPr>
                        <a:t>22.733.816</a:t>
                      </a:r>
                      <a:endParaRPr lang="en-US" sz="2400" dirty="0">
                        <a:effectLst/>
                        <a:latin typeface="+mn-lt"/>
                        <a:ea typeface="Malgun Gothic"/>
                        <a:cs typeface="Times New Roman"/>
                      </a:endParaRPr>
                    </a:p>
                  </a:txBody>
                  <a:tcPr marL="31148" marR="31148" marT="0" marB="0"/>
                </a:tc>
              </a:tr>
              <a:tr h="704663">
                <a:tc>
                  <a:txBody>
                    <a:bodyPr/>
                    <a:lstStyle/>
                    <a:p>
                      <a:pPr algn="ctr">
                        <a:spcAft>
                          <a:spcPts val="0"/>
                        </a:spcAft>
                      </a:pPr>
                      <a:r>
                        <a:rPr lang="en-US" sz="2400">
                          <a:effectLst/>
                        </a:rPr>
                        <a:t>9</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Computers, electronic products and components</a:t>
                      </a:r>
                      <a:endParaRPr lang="en-US" sz="2400" dirty="0">
                        <a:effectLst/>
                        <a:latin typeface="+mn-lt"/>
                        <a:ea typeface="Malgun Gothic"/>
                        <a:cs typeface="Times New Roman"/>
                      </a:endParaRPr>
                    </a:p>
                  </a:txBody>
                  <a:tcPr marL="31148" marR="31148" marT="0" marB="0"/>
                </a:tc>
                <a:tc>
                  <a:txBody>
                    <a:bodyPr/>
                    <a:lstStyle/>
                    <a:p>
                      <a:pPr algn="ctr">
                        <a:spcAft>
                          <a:spcPts val="0"/>
                        </a:spcAft>
                      </a:pPr>
                      <a:r>
                        <a:rPr lang="en-US" sz="2400" dirty="0" smtClean="0">
                          <a:effectLst/>
                          <a:latin typeface="+mn-lt"/>
                        </a:rPr>
                        <a:t>19.380.397</a:t>
                      </a:r>
                      <a:endParaRPr lang="en-US" sz="2400" dirty="0">
                        <a:effectLst/>
                        <a:latin typeface="+mn-lt"/>
                        <a:ea typeface="Malgun Gothic"/>
                        <a:cs typeface="Times New Roman"/>
                      </a:endParaRPr>
                    </a:p>
                  </a:txBody>
                  <a:tcPr marL="31148" marR="31148" marT="0" marB="0"/>
                </a:tc>
              </a:tr>
              <a:tr h="444066">
                <a:tc>
                  <a:txBody>
                    <a:bodyPr/>
                    <a:lstStyle/>
                    <a:p>
                      <a:pPr algn="ctr">
                        <a:spcAft>
                          <a:spcPts val="0"/>
                        </a:spcAft>
                      </a:pPr>
                      <a:r>
                        <a:rPr lang="en-US" sz="2400">
                          <a:effectLst/>
                        </a:rPr>
                        <a:t>10</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Products from plastic</a:t>
                      </a:r>
                      <a:endParaRPr lang="en-US" sz="2400" dirty="0">
                        <a:effectLst/>
                        <a:latin typeface="+mn-lt"/>
                        <a:ea typeface="Malgun Gothic"/>
                        <a:cs typeface="Times New Roman"/>
                      </a:endParaRPr>
                    </a:p>
                  </a:txBody>
                  <a:tcPr marL="31148" marR="31148" marT="0" marB="0"/>
                </a:tc>
                <a:tc>
                  <a:txBody>
                    <a:bodyPr/>
                    <a:lstStyle/>
                    <a:p>
                      <a:pPr algn="ctr">
                        <a:spcAft>
                          <a:spcPts val="0"/>
                        </a:spcAft>
                      </a:pPr>
                      <a:r>
                        <a:rPr lang="en-US" sz="2400" dirty="0" smtClean="0">
                          <a:effectLst/>
                          <a:latin typeface="+mn-lt"/>
                        </a:rPr>
                        <a:t>15.297.796</a:t>
                      </a:r>
                      <a:endParaRPr lang="en-US" sz="2400" dirty="0">
                        <a:effectLst/>
                        <a:latin typeface="+mn-lt"/>
                        <a:ea typeface="Malgun Gothic"/>
                        <a:cs typeface="Times New Roman"/>
                      </a:endParaRPr>
                    </a:p>
                  </a:txBody>
                  <a:tcPr marL="31148" marR="31148" marT="0" marB="0"/>
                </a:tc>
              </a:tr>
            </a:tbl>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2400"/>
            <a:ext cx="9144000" cy="990600"/>
          </a:xfrm>
        </p:spPr>
        <p:txBody>
          <a:bodyPr/>
          <a:lstStyle/>
          <a:p>
            <a:pPr algn="ctr"/>
            <a:r>
              <a:rPr lang="en-US" sz="2800" b="1" dirty="0" smtClean="0">
                <a:solidFill>
                  <a:srgbClr val="C00000"/>
                </a:solidFill>
                <a:latin typeface="+mn-lt"/>
                <a:cs typeface="Times New Roman" pitchFamily="18" charset="0"/>
              </a:rPr>
              <a:t>PRODUCTS EXPORT to </a:t>
            </a:r>
            <a:r>
              <a:rPr lang="en-US" sz="2800" b="1" dirty="0" smtClean="0">
                <a:solidFill>
                  <a:srgbClr val="C00000"/>
                </a:solidFill>
                <a:latin typeface="+mn-lt"/>
                <a:cs typeface="Times New Roman" pitchFamily="18" charset="0"/>
              </a:rPr>
              <a:t>Italy</a:t>
            </a:r>
            <a:r>
              <a:rPr lang="en-US" sz="2800" b="1" dirty="0" smtClean="0">
                <a:solidFill>
                  <a:srgbClr val="C00000"/>
                </a:solidFill>
                <a:latin typeface="+mn-lt"/>
                <a:cs typeface="Times New Roman" pitchFamily="18" charset="0"/>
              </a:rPr>
              <a:t> </a:t>
            </a:r>
            <a:r>
              <a:rPr lang="en-US" sz="2800" b="1" dirty="0" smtClean="0">
                <a:solidFill>
                  <a:srgbClr val="C00000"/>
                </a:solidFill>
                <a:latin typeface="+mn-lt"/>
                <a:cs typeface="Times New Roman" pitchFamily="18" charset="0"/>
              </a:rPr>
              <a:t>(2014)</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xmlns="" val="1448968205"/>
              </p:ext>
            </p:extLst>
          </p:nvPr>
        </p:nvGraphicFramePr>
        <p:xfrm>
          <a:off x="0" y="674500"/>
          <a:ext cx="9144000" cy="6919374"/>
        </p:xfrm>
        <a:graphic>
          <a:graphicData uri="http://schemas.openxmlformats.org/drawingml/2006/table">
            <a:tbl>
              <a:tblPr firstRow="1" firstCol="1" bandRow="1">
                <a:tableStyleId>{5C22544A-7EE6-4342-B048-85BDC9FD1C3A}</a:tableStyleId>
              </a:tblPr>
              <a:tblGrid>
                <a:gridCol w="1304328"/>
                <a:gridCol w="4599399"/>
                <a:gridCol w="3240273"/>
              </a:tblGrid>
              <a:tr h="459755">
                <a:tc>
                  <a:txBody>
                    <a:bodyPr/>
                    <a:lstStyle/>
                    <a:p>
                      <a:pPr algn="ctr">
                        <a:spcAft>
                          <a:spcPts val="0"/>
                        </a:spcAft>
                      </a:pPr>
                      <a:r>
                        <a:rPr lang="en-US" sz="2400" dirty="0">
                          <a:effectLst/>
                        </a:rPr>
                        <a:t>No.</a:t>
                      </a:r>
                      <a:endParaRPr lang="en-US" sz="1800" dirty="0">
                        <a:effectLst/>
                        <a:latin typeface="Calibri"/>
                        <a:ea typeface="Malgun Gothic"/>
                        <a:cs typeface="Times New Roman"/>
                      </a:endParaRPr>
                    </a:p>
                  </a:txBody>
                  <a:tcPr marL="31148" marR="31148" marT="0" marB="0"/>
                </a:tc>
                <a:tc>
                  <a:txBody>
                    <a:bodyPr/>
                    <a:lstStyle/>
                    <a:p>
                      <a:pPr algn="ctr">
                        <a:spcAft>
                          <a:spcPts val="0"/>
                        </a:spcAft>
                      </a:pPr>
                      <a:r>
                        <a:rPr lang="en-US" sz="2400">
                          <a:effectLst/>
                        </a:rPr>
                        <a:t>Products</a:t>
                      </a:r>
                      <a:endParaRPr lang="en-US" sz="1800">
                        <a:effectLst/>
                        <a:latin typeface="Calibri"/>
                        <a:ea typeface="Malgun Gothic"/>
                        <a:cs typeface="Times New Roman"/>
                      </a:endParaRPr>
                    </a:p>
                  </a:txBody>
                  <a:tcPr marL="31148" marR="31148" marT="0" marB="0"/>
                </a:tc>
                <a:tc>
                  <a:txBody>
                    <a:bodyPr/>
                    <a:lstStyle/>
                    <a:p>
                      <a:pPr algn="ctr">
                        <a:spcAft>
                          <a:spcPts val="0"/>
                        </a:spcAft>
                      </a:pPr>
                      <a:r>
                        <a:rPr lang="en-US" sz="2400">
                          <a:effectLst/>
                        </a:rPr>
                        <a:t>Value (USD)</a:t>
                      </a:r>
                      <a:endParaRPr lang="en-US" sz="1800">
                        <a:effectLst/>
                        <a:latin typeface="Calibri"/>
                        <a:ea typeface="Malgun Gothic"/>
                        <a:cs typeface="Times New Roman"/>
                      </a:endParaRPr>
                    </a:p>
                  </a:txBody>
                  <a:tcPr marL="31148" marR="31148" marT="0" marB="0"/>
                </a:tc>
              </a:tr>
              <a:tr h="491279">
                <a:tc>
                  <a:txBody>
                    <a:bodyPr/>
                    <a:lstStyle/>
                    <a:p>
                      <a:pPr algn="ctr">
                        <a:spcAft>
                          <a:spcPts val="0"/>
                        </a:spcAft>
                      </a:pPr>
                      <a:r>
                        <a:rPr lang="en-US" sz="2400">
                          <a:effectLst/>
                        </a:rPr>
                        <a:t>1</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Phones and components</a:t>
                      </a:r>
                      <a:endParaRPr lang="en-US" sz="2400" dirty="0">
                        <a:effectLst/>
                        <a:latin typeface="Calibri"/>
                        <a:ea typeface="Malgun Gothic"/>
                        <a:cs typeface="Times New Roman"/>
                      </a:endParaRPr>
                    </a:p>
                  </a:txBody>
                  <a:tcPr marL="31148" marR="31148" marT="0" marB="0"/>
                </a:tc>
                <a:tc>
                  <a:txBody>
                    <a:bodyPr/>
                    <a:lstStyle/>
                    <a:p>
                      <a:pPr algn="ctr">
                        <a:spcAft>
                          <a:spcPts val="0"/>
                        </a:spcAft>
                      </a:pPr>
                      <a:r>
                        <a:rPr lang="en-US" sz="2400" dirty="0" smtClean="0"/>
                        <a:t>1.063.102.427</a:t>
                      </a:r>
                      <a:endParaRPr lang="en-US" sz="2400" dirty="0">
                        <a:effectLst/>
                        <a:latin typeface="Calibri"/>
                        <a:ea typeface="Malgun Gothic"/>
                        <a:cs typeface="Times New Roman"/>
                      </a:endParaRPr>
                    </a:p>
                  </a:txBody>
                  <a:tcPr marL="31148" marR="31148" marT="0" marB="0"/>
                </a:tc>
              </a:tr>
              <a:tr h="485149">
                <a:tc>
                  <a:txBody>
                    <a:bodyPr/>
                    <a:lstStyle/>
                    <a:p>
                      <a:pPr algn="ctr">
                        <a:spcAft>
                          <a:spcPts val="0"/>
                        </a:spcAft>
                      </a:pPr>
                      <a:r>
                        <a:rPr lang="en-US" sz="2400">
                          <a:effectLst/>
                        </a:rPr>
                        <a:t>2</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Shoes</a:t>
                      </a:r>
                      <a:endParaRPr lang="en-US" sz="2400" dirty="0">
                        <a:effectLst/>
                        <a:latin typeface="Calibri"/>
                        <a:ea typeface="Malgun Gothic"/>
                        <a:cs typeface="Times New Roman"/>
                      </a:endParaRPr>
                    </a:p>
                  </a:txBody>
                  <a:tcPr marL="31148" marR="31148" marT="0" marB="0"/>
                </a:tc>
                <a:tc>
                  <a:txBody>
                    <a:bodyPr/>
                    <a:lstStyle/>
                    <a:p>
                      <a:pPr algn="ctr">
                        <a:spcAft>
                          <a:spcPts val="0"/>
                        </a:spcAft>
                      </a:pPr>
                      <a:r>
                        <a:rPr lang="en-US" sz="2400" dirty="0" smtClean="0"/>
                        <a:t>313.859.653</a:t>
                      </a:r>
                      <a:endParaRPr lang="en-US" sz="2400" dirty="0">
                        <a:effectLst/>
                        <a:latin typeface="Calibri"/>
                        <a:ea typeface="Malgun Gothic"/>
                        <a:cs typeface="Times New Roman"/>
                      </a:endParaRPr>
                    </a:p>
                  </a:txBody>
                  <a:tcPr marL="31148" marR="31148" marT="0" marB="0"/>
                </a:tc>
              </a:tr>
              <a:tr h="492157">
                <a:tc>
                  <a:txBody>
                    <a:bodyPr/>
                    <a:lstStyle/>
                    <a:p>
                      <a:pPr algn="ctr">
                        <a:spcAft>
                          <a:spcPts val="0"/>
                        </a:spcAft>
                      </a:pPr>
                      <a:r>
                        <a:rPr lang="en-US" sz="2400">
                          <a:effectLst/>
                        </a:rPr>
                        <a:t>3</a:t>
                      </a:r>
                      <a:endParaRPr lang="en-US" sz="1800">
                        <a:effectLst/>
                        <a:latin typeface="Calibri"/>
                        <a:ea typeface="Malgun Gothic"/>
                        <a:cs typeface="Times New Roman"/>
                      </a:endParaRPr>
                    </a:p>
                  </a:txBody>
                  <a:tcPr marL="31148" marR="31148" marT="0" marB="0"/>
                </a:tc>
                <a:tc>
                  <a:txBody>
                    <a:bodyPr/>
                    <a:lstStyle/>
                    <a:p>
                      <a:pPr>
                        <a:spcAft>
                          <a:spcPts val="0"/>
                        </a:spcAft>
                      </a:pPr>
                      <a:r>
                        <a:rPr lang="en-GB" sz="2400" dirty="0" smtClean="0">
                          <a:effectLst/>
                          <a:latin typeface="+mn-lt"/>
                          <a:ea typeface="+mn-ea"/>
                          <a:cs typeface="+mn-cs"/>
                        </a:rPr>
                        <a:t>Coffee</a:t>
                      </a:r>
                      <a:endParaRPr lang="en-US" sz="2400" dirty="0">
                        <a:effectLst/>
                        <a:latin typeface="Calibri"/>
                        <a:ea typeface="Malgun Gothic"/>
                        <a:cs typeface="Times New Roman"/>
                      </a:endParaRPr>
                    </a:p>
                  </a:txBody>
                  <a:tcPr marL="31148" marR="31148" marT="0" marB="0"/>
                </a:tc>
                <a:tc>
                  <a:txBody>
                    <a:bodyPr/>
                    <a:lstStyle/>
                    <a:p>
                      <a:pPr algn="ctr">
                        <a:spcAft>
                          <a:spcPts val="0"/>
                        </a:spcAft>
                      </a:pPr>
                      <a:r>
                        <a:rPr lang="en-US" sz="2400" dirty="0" smtClean="0"/>
                        <a:t>239.146.351</a:t>
                      </a:r>
                      <a:endParaRPr lang="en-US" sz="2400" dirty="0">
                        <a:effectLst/>
                        <a:latin typeface="Calibri"/>
                        <a:ea typeface="Malgun Gothic"/>
                        <a:cs typeface="Times New Roman"/>
                      </a:endParaRPr>
                    </a:p>
                  </a:txBody>
                  <a:tcPr marL="31148" marR="31148" marT="0" marB="0"/>
                </a:tc>
              </a:tr>
              <a:tr h="465008">
                <a:tc>
                  <a:txBody>
                    <a:bodyPr/>
                    <a:lstStyle/>
                    <a:p>
                      <a:pPr algn="ctr">
                        <a:spcAft>
                          <a:spcPts val="0"/>
                        </a:spcAft>
                      </a:pPr>
                      <a:r>
                        <a:rPr lang="en-US" sz="2400">
                          <a:effectLst/>
                        </a:rPr>
                        <a:t>4</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Textiles</a:t>
                      </a:r>
                      <a:endParaRPr lang="en-US" sz="2400" dirty="0">
                        <a:effectLst/>
                        <a:latin typeface="Calibri"/>
                        <a:ea typeface="Malgun Gothic"/>
                        <a:cs typeface="Times New Roman"/>
                      </a:endParaRPr>
                    </a:p>
                  </a:txBody>
                  <a:tcPr marL="31148" marR="31148" marT="0" marB="0"/>
                </a:tc>
                <a:tc>
                  <a:txBody>
                    <a:bodyPr/>
                    <a:lstStyle/>
                    <a:p>
                      <a:pPr algn="ctr">
                        <a:spcAft>
                          <a:spcPts val="0"/>
                        </a:spcAft>
                      </a:pPr>
                      <a:r>
                        <a:rPr lang="en-US" sz="2400" dirty="0" smtClean="0"/>
                        <a:t>193.760.476</a:t>
                      </a:r>
                      <a:endParaRPr lang="en-US" sz="2400" dirty="0">
                        <a:effectLst/>
                        <a:latin typeface="Calibri"/>
                        <a:ea typeface="Malgun Gothic"/>
                        <a:cs typeface="Times New Roman"/>
                      </a:endParaRPr>
                    </a:p>
                  </a:txBody>
                  <a:tcPr marL="31148" marR="31148" marT="0" marB="0"/>
                </a:tc>
              </a:tr>
              <a:tr h="471139">
                <a:tc>
                  <a:txBody>
                    <a:bodyPr/>
                    <a:lstStyle/>
                    <a:p>
                      <a:pPr algn="ctr">
                        <a:spcAft>
                          <a:spcPts val="0"/>
                        </a:spcAft>
                      </a:pPr>
                      <a:r>
                        <a:rPr lang="en-US" sz="2400">
                          <a:effectLst/>
                        </a:rPr>
                        <a:t>5</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Computers, electronic products and components</a:t>
                      </a:r>
                      <a:endParaRPr lang="en-US" sz="2400" dirty="0">
                        <a:effectLst/>
                        <a:latin typeface="Calibri"/>
                        <a:ea typeface="Malgun Gothic"/>
                        <a:cs typeface="Times New Roman"/>
                      </a:endParaRPr>
                    </a:p>
                  </a:txBody>
                  <a:tcPr marL="31148" marR="31148" marT="0" marB="0"/>
                </a:tc>
                <a:tc>
                  <a:txBody>
                    <a:bodyPr/>
                    <a:lstStyle/>
                    <a:p>
                      <a:pPr algn="ctr">
                        <a:spcAft>
                          <a:spcPts val="0"/>
                        </a:spcAft>
                      </a:pPr>
                      <a:r>
                        <a:rPr lang="en-US" sz="2400" dirty="0" smtClean="0"/>
                        <a:t>163.595.970</a:t>
                      </a:r>
                      <a:endParaRPr lang="en-US" sz="2400" dirty="0">
                        <a:effectLst/>
                        <a:latin typeface="Calibri"/>
                        <a:ea typeface="Malgun Gothic"/>
                        <a:cs typeface="Times New Roman"/>
                      </a:endParaRPr>
                    </a:p>
                  </a:txBody>
                  <a:tcPr marL="31148" marR="31148" marT="0" marB="0"/>
                </a:tc>
              </a:tr>
              <a:tr h="502666">
                <a:tc>
                  <a:txBody>
                    <a:bodyPr/>
                    <a:lstStyle/>
                    <a:p>
                      <a:pPr algn="ctr">
                        <a:spcAft>
                          <a:spcPts val="0"/>
                        </a:spcAft>
                      </a:pPr>
                      <a:r>
                        <a:rPr lang="en-US" sz="2400">
                          <a:effectLst/>
                        </a:rPr>
                        <a:t>6</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err="1" smtClean="0">
                          <a:solidFill>
                            <a:schemeClr val="dk1"/>
                          </a:solidFill>
                          <a:effectLst/>
                          <a:latin typeface="+mn-lt"/>
                          <a:ea typeface="+mn-ea"/>
                          <a:cs typeface="+mn-cs"/>
                        </a:rPr>
                        <a:t>Seafoods</a:t>
                      </a:r>
                      <a:endParaRPr lang="en-US" sz="2400" dirty="0">
                        <a:effectLst/>
                        <a:latin typeface="Calibri"/>
                        <a:ea typeface="Malgun Gothic"/>
                        <a:cs typeface="Times New Roman"/>
                      </a:endParaRPr>
                    </a:p>
                  </a:txBody>
                  <a:tcPr marL="31148" marR="31148" marT="0" marB="0"/>
                </a:tc>
                <a:tc>
                  <a:txBody>
                    <a:bodyPr/>
                    <a:lstStyle/>
                    <a:p>
                      <a:pPr algn="ctr">
                        <a:spcAft>
                          <a:spcPts val="0"/>
                        </a:spcAft>
                      </a:pPr>
                      <a:r>
                        <a:rPr lang="en-US" sz="2400" dirty="0" smtClean="0"/>
                        <a:t>137.142.248 </a:t>
                      </a:r>
                      <a:endParaRPr lang="en-US" sz="2400" dirty="0">
                        <a:effectLst/>
                        <a:latin typeface="Calibri"/>
                        <a:ea typeface="Malgun Gothic"/>
                        <a:cs typeface="Times New Roman"/>
                      </a:endParaRPr>
                    </a:p>
                  </a:txBody>
                  <a:tcPr marL="31148" marR="31148" marT="0" marB="0"/>
                </a:tc>
              </a:tr>
              <a:tr h="485149">
                <a:tc>
                  <a:txBody>
                    <a:bodyPr/>
                    <a:lstStyle/>
                    <a:p>
                      <a:pPr algn="ctr">
                        <a:spcAft>
                          <a:spcPts val="0"/>
                        </a:spcAft>
                      </a:pPr>
                      <a:r>
                        <a:rPr lang="en-US" sz="2400">
                          <a:effectLst/>
                        </a:rPr>
                        <a:t>7</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Machinery, equipment, tools, spare parts</a:t>
                      </a:r>
                      <a:endParaRPr lang="en-US" sz="2400" dirty="0">
                        <a:effectLst/>
                        <a:latin typeface="Calibri"/>
                        <a:ea typeface="Malgun Gothic"/>
                        <a:cs typeface="Times New Roman"/>
                      </a:endParaRPr>
                    </a:p>
                  </a:txBody>
                  <a:tcPr marL="31148" marR="31148" marT="0" marB="0"/>
                </a:tc>
                <a:tc>
                  <a:txBody>
                    <a:bodyPr/>
                    <a:lstStyle/>
                    <a:p>
                      <a:pPr algn="ctr">
                        <a:spcAft>
                          <a:spcPts val="0"/>
                        </a:spcAft>
                      </a:pPr>
                      <a:r>
                        <a:rPr lang="en-US" sz="2400" dirty="0" smtClean="0"/>
                        <a:t>111.594.568</a:t>
                      </a:r>
                      <a:endParaRPr lang="en-US" sz="2400" dirty="0">
                        <a:effectLst/>
                        <a:latin typeface="Calibri"/>
                        <a:ea typeface="Malgun Gothic"/>
                        <a:cs typeface="Times New Roman"/>
                      </a:endParaRPr>
                    </a:p>
                  </a:txBody>
                  <a:tcPr marL="31148" marR="31148" marT="0" marB="0"/>
                </a:tc>
              </a:tr>
              <a:tr h="479896">
                <a:tc>
                  <a:txBody>
                    <a:bodyPr/>
                    <a:lstStyle/>
                    <a:p>
                      <a:pPr algn="ctr">
                        <a:spcAft>
                          <a:spcPts val="0"/>
                        </a:spcAft>
                      </a:pPr>
                      <a:r>
                        <a:rPr lang="en-US" sz="2400">
                          <a:effectLst/>
                        </a:rPr>
                        <a:t>8</a:t>
                      </a:r>
                      <a:endParaRPr lang="en-US" sz="1800">
                        <a:effectLst/>
                        <a:latin typeface="Calibri"/>
                        <a:ea typeface="Malgun Gothic"/>
                        <a:cs typeface="Times New Roman"/>
                      </a:endParaRPr>
                    </a:p>
                  </a:txBody>
                  <a:tcPr marL="31148" marR="31148" marT="0" marB="0"/>
                </a:tc>
                <a:tc>
                  <a:txBody>
                    <a:bodyPr/>
                    <a:lstStyle/>
                    <a:p>
                      <a:pPr>
                        <a:spcAft>
                          <a:spcPts val="0"/>
                        </a:spcAft>
                      </a:pPr>
                      <a:r>
                        <a:rPr kumimoji="0" lang="en-GB" sz="2400" kern="1200" dirty="0" smtClean="0">
                          <a:solidFill>
                            <a:schemeClr val="dk1"/>
                          </a:solidFill>
                          <a:effectLst/>
                          <a:latin typeface="+mn-lt"/>
                          <a:ea typeface="+mn-ea"/>
                          <a:cs typeface="+mn-cs"/>
                        </a:rPr>
                        <a:t>Means of transport and spare parts</a:t>
                      </a:r>
                      <a:endParaRPr lang="en-US" sz="2400" dirty="0">
                        <a:effectLst/>
                        <a:latin typeface="Calibri"/>
                        <a:ea typeface="Malgun Gothic"/>
                        <a:cs typeface="Times New Roman"/>
                      </a:endParaRPr>
                    </a:p>
                  </a:txBody>
                  <a:tcPr marL="31148" marR="31148" marT="0" marB="0"/>
                </a:tc>
                <a:tc>
                  <a:txBody>
                    <a:bodyPr/>
                    <a:lstStyle/>
                    <a:p>
                      <a:pPr algn="ctr">
                        <a:spcAft>
                          <a:spcPts val="0"/>
                        </a:spcAft>
                      </a:pPr>
                      <a:r>
                        <a:rPr lang="en-US" sz="2400" dirty="0" smtClean="0"/>
                        <a:t>97.055.793</a:t>
                      </a:r>
                      <a:endParaRPr lang="en-US" sz="2400" dirty="0">
                        <a:effectLst/>
                        <a:latin typeface="Calibri"/>
                        <a:ea typeface="Malgun Gothic"/>
                        <a:cs typeface="Times New Roman"/>
                      </a:endParaRPr>
                    </a:p>
                  </a:txBody>
                  <a:tcPr marL="31148" marR="31148" marT="0" marB="0"/>
                </a:tc>
              </a:tr>
              <a:tr h="672555">
                <a:tc>
                  <a:txBody>
                    <a:bodyPr/>
                    <a:lstStyle/>
                    <a:p>
                      <a:pPr algn="ctr">
                        <a:spcAft>
                          <a:spcPts val="0"/>
                        </a:spcAft>
                      </a:pPr>
                      <a:r>
                        <a:rPr lang="en-US" sz="2400">
                          <a:effectLst/>
                        </a:rPr>
                        <a:t>9</a:t>
                      </a:r>
                      <a:endParaRPr lang="en-US" sz="1800">
                        <a:effectLst/>
                        <a:latin typeface="Calibri"/>
                        <a:ea typeface="Malgun Gothic"/>
                        <a:cs typeface="Times New Roman"/>
                      </a:endParaRPr>
                    </a:p>
                  </a:txBody>
                  <a:tcPr marL="31148" marR="31148" marT="0" marB="0"/>
                </a:tc>
                <a:tc>
                  <a:txBody>
                    <a:bodyPr/>
                    <a:lstStyle/>
                    <a:p>
                      <a:pPr lvl="0"/>
                      <a:r>
                        <a:rPr kumimoji="0" lang="en-GB" sz="2400" kern="1200" dirty="0" smtClean="0">
                          <a:solidFill>
                            <a:schemeClr val="dk1"/>
                          </a:solidFill>
                          <a:effectLst/>
                          <a:latin typeface="+mn-lt"/>
                          <a:ea typeface="+mn-ea"/>
                          <a:cs typeface="+mn-cs"/>
                        </a:rPr>
                        <a:t>Handbags, wallets, suitcases, hats, umbrellas</a:t>
                      </a:r>
                      <a:endParaRPr kumimoji="0" lang="en-US" sz="2400" kern="1200" dirty="0">
                        <a:solidFill>
                          <a:schemeClr val="dk1"/>
                        </a:solidFill>
                        <a:effectLst/>
                        <a:latin typeface="+mn-lt"/>
                        <a:ea typeface="+mn-ea"/>
                        <a:cs typeface="+mn-cs"/>
                      </a:endParaRPr>
                    </a:p>
                  </a:txBody>
                  <a:tcPr marL="31148" marR="31148" marT="0" marB="0"/>
                </a:tc>
                <a:tc>
                  <a:txBody>
                    <a:bodyPr/>
                    <a:lstStyle/>
                    <a:p>
                      <a:pPr algn="ctr">
                        <a:spcAft>
                          <a:spcPts val="0"/>
                        </a:spcAft>
                      </a:pPr>
                      <a:r>
                        <a:rPr lang="en-US" sz="2400" dirty="0" smtClean="0"/>
                        <a:t>41.868.602</a:t>
                      </a:r>
                      <a:endParaRPr lang="en-US" sz="2400" dirty="0">
                        <a:effectLst/>
                        <a:latin typeface="Calibri"/>
                        <a:ea typeface="Malgun Gothic"/>
                        <a:cs typeface="Times New Roman"/>
                      </a:endParaRPr>
                    </a:p>
                  </a:txBody>
                  <a:tcPr marL="31148" marR="31148" marT="0" marB="0"/>
                </a:tc>
              </a:tr>
              <a:tr h="481648">
                <a:tc>
                  <a:txBody>
                    <a:bodyPr/>
                    <a:lstStyle/>
                    <a:p>
                      <a:pPr algn="ctr">
                        <a:spcAft>
                          <a:spcPts val="0"/>
                        </a:spcAft>
                      </a:pPr>
                      <a:r>
                        <a:rPr lang="en-US" sz="2400">
                          <a:effectLst/>
                        </a:rPr>
                        <a:t>10</a:t>
                      </a:r>
                      <a:endParaRPr lang="en-US" sz="1800">
                        <a:effectLst/>
                        <a:latin typeface="Calibri"/>
                        <a:ea typeface="Malgun Gothic"/>
                        <a:cs typeface="Times New Roman"/>
                      </a:endParaRPr>
                    </a:p>
                  </a:txBody>
                  <a:tcPr marL="31148" marR="31148"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kern="1200" dirty="0" smtClean="0">
                          <a:solidFill>
                            <a:schemeClr val="dk1"/>
                          </a:solidFill>
                          <a:effectLst/>
                          <a:latin typeface="+mn-lt"/>
                          <a:ea typeface="+mn-ea"/>
                          <a:cs typeface="+mn-cs"/>
                        </a:rPr>
                        <a:t>Raw materials of textiles and garments, leather and footwear</a:t>
                      </a:r>
                      <a:endParaRPr kumimoji="0" lang="en-US" sz="2400" kern="1200" dirty="0" smtClean="0">
                        <a:solidFill>
                          <a:schemeClr val="dk1"/>
                        </a:solidFill>
                        <a:effectLst/>
                        <a:latin typeface="+mn-lt"/>
                        <a:ea typeface="+mn-ea"/>
                        <a:cs typeface="+mn-cs"/>
                      </a:endParaRPr>
                    </a:p>
                    <a:p>
                      <a:pPr>
                        <a:spcAft>
                          <a:spcPts val="0"/>
                        </a:spcAft>
                      </a:pPr>
                      <a:r>
                        <a:rPr lang="en-US" sz="2400" dirty="0" smtClean="0">
                          <a:effectLst/>
                        </a:rPr>
                        <a:t> </a:t>
                      </a:r>
                      <a:endParaRPr lang="en-US" sz="2400" dirty="0">
                        <a:effectLst/>
                        <a:latin typeface="Calibri"/>
                        <a:ea typeface="Malgun Gothic"/>
                        <a:cs typeface="Times New Roman"/>
                      </a:endParaRPr>
                    </a:p>
                  </a:txBody>
                  <a:tcPr marL="31148" marR="31148" marT="0" marB="0"/>
                </a:tc>
                <a:tc>
                  <a:txBody>
                    <a:bodyPr/>
                    <a:lstStyle/>
                    <a:p>
                      <a:pPr algn="ctr">
                        <a:spcAft>
                          <a:spcPts val="0"/>
                        </a:spcAft>
                      </a:pPr>
                      <a:r>
                        <a:rPr lang="en-US" sz="2400" dirty="0" smtClean="0"/>
                        <a:t>34.036.294 </a:t>
                      </a:r>
                      <a:endParaRPr lang="en-US" sz="2400" dirty="0">
                        <a:effectLst/>
                        <a:latin typeface="Calibri"/>
                        <a:ea typeface="Malgun Gothic"/>
                        <a:cs typeface="Times New Roman"/>
                      </a:endParaRPr>
                    </a:p>
                  </a:txBody>
                  <a:tcPr marL="31148" marR="31148" marT="0" marB="0"/>
                </a:tc>
              </a:tr>
            </a:tbl>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0" y="1447800"/>
            <a:ext cx="9144000" cy="5334000"/>
          </a:xfrm>
        </p:spPr>
        <p:txBody>
          <a:bodyPr>
            <a:noAutofit/>
          </a:bodyPr>
          <a:lstStyle/>
          <a:p>
            <a:pPr marL="685800" indent="-685800" algn="l" fontAlgn="auto">
              <a:spcAft>
                <a:spcPts val="0"/>
              </a:spcAft>
              <a:defRPr/>
            </a:pPr>
            <a:r>
              <a:rPr sz="9600" kern="0" dirty="0" smtClean="0">
                <a:ln>
                  <a:noFill/>
                </a:ln>
                <a:solidFill>
                  <a:srgbClr val="C00000"/>
                </a:solidFill>
                <a:effectLst/>
                <a:latin typeface="+mn-lt"/>
                <a:cs typeface="Times New Roman" pitchFamily="18" charset="0"/>
              </a:rPr>
              <a:t>  18,991</a:t>
            </a:r>
            <a:r>
              <a:rPr sz="2400" kern="0" dirty="0" smtClean="0">
                <a:ln>
                  <a:noFill/>
                </a:ln>
                <a:solidFill>
                  <a:srgbClr val="C00000"/>
                </a:solidFill>
                <a:effectLst/>
                <a:latin typeface="+mn-lt"/>
                <a:cs typeface="Times New Roman" pitchFamily="18" charset="0"/>
              </a:rPr>
              <a:t> registered fdi projects</a:t>
            </a:r>
            <a:br>
              <a:rPr sz="2400" kern="0" dirty="0" smtClean="0">
                <a:ln>
                  <a:noFill/>
                </a:ln>
                <a:solidFill>
                  <a:srgbClr val="C00000"/>
                </a:solidFill>
                <a:effectLst/>
                <a:latin typeface="+mn-lt"/>
                <a:cs typeface="Times New Roman" pitchFamily="18" charset="0"/>
              </a:rPr>
            </a:br>
            <a:r>
              <a:rPr sz="2400" kern="0" dirty="0" smtClean="0">
                <a:ln>
                  <a:noFill/>
                </a:ln>
                <a:solidFill>
                  <a:srgbClr val="C00000"/>
                </a:solidFill>
                <a:effectLst/>
                <a:latin typeface="+mn-lt"/>
                <a:cs typeface="Times New Roman" pitchFamily="18" charset="0"/>
              </a:rPr>
              <a:t> </a:t>
            </a:r>
            <a:r>
              <a:rPr sz="9600" kern="0" dirty="0" smtClean="0">
                <a:ln>
                  <a:noFill/>
                </a:ln>
                <a:solidFill>
                  <a:srgbClr val="C00000"/>
                </a:solidFill>
                <a:effectLst/>
                <a:latin typeface="+mn-lt"/>
                <a:cs typeface="Times New Roman" pitchFamily="18" charset="0"/>
              </a:rPr>
              <a:t>105</a:t>
            </a:r>
            <a:r>
              <a:rPr sz="2400" kern="0" dirty="0" smtClean="0">
                <a:ln>
                  <a:noFill/>
                </a:ln>
                <a:solidFill>
                  <a:srgbClr val="C00000"/>
                </a:solidFill>
                <a:effectLst/>
                <a:latin typeface="+mn-lt"/>
                <a:cs typeface="Times New Roman" pitchFamily="18" charset="0"/>
              </a:rPr>
              <a:t> countries and territories</a:t>
            </a:r>
            <a:br>
              <a:rPr sz="2400" kern="0" dirty="0" smtClean="0">
                <a:ln>
                  <a:noFill/>
                </a:ln>
                <a:solidFill>
                  <a:srgbClr val="C00000"/>
                </a:solidFill>
                <a:effectLst/>
                <a:latin typeface="+mn-lt"/>
                <a:cs typeface="Times New Roman" pitchFamily="18" charset="0"/>
              </a:rPr>
            </a:br>
            <a:r>
              <a:rPr sz="2400" kern="0" dirty="0" smtClean="0">
                <a:ln>
                  <a:noFill/>
                </a:ln>
                <a:solidFill>
                  <a:srgbClr val="C00000"/>
                </a:solidFill>
                <a:effectLst/>
                <a:latin typeface="+mn-lt"/>
                <a:cs typeface="Times New Roman" pitchFamily="18" charset="0"/>
              </a:rPr>
              <a:t/>
            </a:r>
            <a:br>
              <a:rPr sz="2400" kern="0" dirty="0" smtClean="0">
                <a:ln>
                  <a:noFill/>
                </a:ln>
                <a:solidFill>
                  <a:srgbClr val="C00000"/>
                </a:solidFill>
                <a:effectLst/>
                <a:latin typeface="+mn-lt"/>
                <a:cs typeface="Times New Roman" pitchFamily="18" charset="0"/>
              </a:rPr>
            </a:br>
            <a:r>
              <a:rPr sz="2400" kern="0" dirty="0" smtClean="0">
                <a:ln>
                  <a:noFill/>
                </a:ln>
                <a:solidFill>
                  <a:srgbClr val="C00000"/>
                </a:solidFill>
                <a:effectLst/>
                <a:latin typeface="+mn-lt"/>
                <a:cs typeface="Times New Roman" pitchFamily="18" charset="0"/>
              </a:rPr>
              <a:t> </a:t>
            </a:r>
            <a:r>
              <a:rPr sz="9600" kern="0" dirty="0" smtClean="0">
                <a:ln>
                  <a:noFill/>
                </a:ln>
                <a:solidFill>
                  <a:srgbClr val="C00000"/>
                </a:solidFill>
                <a:effectLst/>
                <a:latin typeface="+mn-lt"/>
                <a:cs typeface="Times New Roman" pitchFamily="18" charset="0"/>
              </a:rPr>
              <a:t>266</a:t>
            </a:r>
            <a:r>
              <a:rPr sz="2400" kern="0" dirty="0" smtClean="0">
                <a:ln>
                  <a:noFill/>
                </a:ln>
                <a:solidFill>
                  <a:srgbClr val="C00000"/>
                </a:solidFill>
                <a:effectLst/>
                <a:latin typeface="+mn-lt"/>
                <a:cs typeface="Times New Roman" pitchFamily="18" charset="0"/>
              </a:rPr>
              <a:t> Us$ Billion</a:t>
            </a:r>
          </a:p>
        </p:txBody>
      </p:sp>
      <p:sp>
        <p:nvSpPr>
          <p:cNvPr id="3" name="Title 1"/>
          <p:cNvSpPr txBox="1">
            <a:spLocks/>
          </p:cNvSpPr>
          <p:nvPr/>
        </p:nvSpPr>
        <p:spPr bwMode="auto">
          <a:xfrm>
            <a:off x="0" y="3505200"/>
            <a:ext cx="9144000" cy="20574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0" normalizeH="0" baseline="0" noProof="0" dirty="0" smtClean="0">
              <a:solidFill>
                <a:srgbClr val="0070C0"/>
              </a:solidFill>
              <a:uLnTx/>
              <a:uFillTx/>
              <a:latin typeface="+mn-lt"/>
              <a:ea typeface="+mj-ea"/>
              <a:cs typeface="Times New Roman" pitchFamily="18" charset="0"/>
            </a:endParaRPr>
          </a:p>
        </p:txBody>
      </p:sp>
      <p:sp>
        <p:nvSpPr>
          <p:cNvPr id="4" name="Content Placeholder 2"/>
          <p:cNvSpPr txBox="1">
            <a:spLocks/>
          </p:cNvSpPr>
          <p:nvPr/>
        </p:nvSpPr>
        <p:spPr bwMode="auto">
          <a:xfrm>
            <a:off x="4191000" y="6400800"/>
            <a:ext cx="495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defRPr/>
            </a:pPr>
            <a:r>
              <a:rPr lang="en-US" sz="1600" i="1" dirty="0" smtClean="0">
                <a:solidFill>
                  <a:srgbClr val="002060"/>
                </a:solidFill>
                <a:latin typeface="+mn-lt"/>
                <a:cs typeface="Times New Roman" pitchFamily="18" charset="0"/>
              </a:rPr>
              <a:t>Source: Foreign Investment Agency, August 2015</a:t>
            </a:r>
            <a:endParaRPr kumimoji="0" lang="en-US" sz="1600" i="1" u="none" strike="noStrike" kern="1200" cap="none" spc="0" normalizeH="0" baseline="0" noProof="0" dirty="0">
              <a:ln>
                <a:noFill/>
              </a:ln>
              <a:solidFill>
                <a:srgbClr val="002060"/>
              </a:solidFill>
              <a:effectLst/>
              <a:uLnTx/>
              <a:uFillTx/>
              <a:latin typeface="+mn-lt"/>
              <a:cs typeface="Times New Roman" pitchFamily="18" charset="0"/>
            </a:endParaRPr>
          </a:p>
        </p:txBody>
      </p:sp>
      <p:sp>
        <p:nvSpPr>
          <p:cNvPr id="6" name="Title 1"/>
          <p:cNvSpPr txBox="1">
            <a:spLocks/>
          </p:cNvSpPr>
          <p:nvPr/>
        </p:nvSpPr>
        <p:spPr bwMode="auto">
          <a:xfrm>
            <a:off x="0" y="-381000"/>
            <a:ext cx="9144000" cy="23622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all" spc="0" normalizeH="0" baseline="0" noProof="0" dirty="0" smtClean="0">
                <a:ln>
                  <a:noFill/>
                </a:ln>
                <a:solidFill>
                  <a:srgbClr val="0070C0"/>
                </a:solidFill>
                <a:effectLst/>
                <a:uLnTx/>
                <a:uFillTx/>
                <a:latin typeface="Times"/>
                <a:ea typeface="+mj-ea"/>
                <a:cs typeface="Times New Roman" pitchFamily="18" charset="0"/>
              </a:rPr>
              <a:t>INVESTMENT cooperation</a:t>
            </a:r>
            <a:r>
              <a:rPr kumimoji="0" lang="en-US" sz="4800" b="0" i="0" u="none" strike="noStrike" kern="0" cap="all" spc="0" normalizeH="0" baseline="0" noProof="0" dirty="0" smtClean="0">
                <a:ln>
                  <a:noFill/>
                </a:ln>
                <a:solidFill>
                  <a:srgbClr val="0070C0"/>
                </a:solidFill>
                <a:effectLst/>
                <a:uLnTx/>
                <a:uFillTx/>
                <a:latin typeface="Times New Roman" pitchFamily="18" charset="0"/>
                <a:ea typeface="+mj-ea"/>
                <a:cs typeface="Times New Roman" pitchFamily="18" charset="0"/>
              </a:rPr>
              <a:t/>
            </a:r>
            <a:br>
              <a:rPr kumimoji="0" lang="en-US" sz="4800" b="0" i="0" u="none" strike="noStrike" kern="0" cap="all" spc="0" normalizeH="0" baseline="0" noProof="0" dirty="0" smtClean="0">
                <a:ln>
                  <a:noFill/>
                </a:ln>
                <a:solidFill>
                  <a:srgbClr val="0070C0"/>
                </a:solidFill>
                <a:effectLst/>
                <a:uLnTx/>
                <a:uFillTx/>
                <a:latin typeface="Times New Roman" pitchFamily="18" charset="0"/>
                <a:ea typeface="+mj-ea"/>
                <a:cs typeface="Times New Roman" pitchFamily="18" charset="0"/>
              </a:rPr>
            </a:br>
            <a:endParaRPr kumimoji="0" lang="en-US" sz="4600" b="0"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lstStyle/>
          <a:p>
            <a:r>
              <a:rPr lang="en-US" sz="2800" b="1" dirty="0" smtClean="0">
                <a:solidFill>
                  <a:srgbClr val="C00000"/>
                </a:solidFill>
                <a:latin typeface="+mn-lt"/>
              </a:rPr>
              <a:t>VIETNAM – ITALIA </a:t>
            </a:r>
            <a:br>
              <a:rPr lang="en-US" sz="2800" b="1" dirty="0" smtClean="0">
                <a:solidFill>
                  <a:srgbClr val="C00000"/>
                </a:solidFill>
                <a:latin typeface="+mn-lt"/>
              </a:rPr>
            </a:br>
            <a:r>
              <a:rPr lang="en-US" sz="2800" b="1" dirty="0" smtClean="0">
                <a:solidFill>
                  <a:srgbClr val="C00000"/>
                </a:solidFill>
                <a:latin typeface="+mn-lt"/>
              </a:rPr>
              <a:t>INVESTMENT COOPERATION</a:t>
            </a:r>
            <a:endParaRPr lang="en-US" sz="2800" b="1" dirty="0">
              <a:solidFill>
                <a:srgbClr val="C00000"/>
              </a:solidFill>
              <a:latin typeface="+mn-lt"/>
            </a:endParaRPr>
          </a:p>
        </p:txBody>
      </p:sp>
      <p:sp>
        <p:nvSpPr>
          <p:cNvPr id="3" name="Content Placeholder 2"/>
          <p:cNvSpPr>
            <a:spLocks noGrp="1"/>
          </p:cNvSpPr>
          <p:nvPr>
            <p:ph sz="half" idx="1"/>
          </p:nvPr>
        </p:nvSpPr>
        <p:spPr>
          <a:xfrm>
            <a:off x="0" y="1371600"/>
            <a:ext cx="8686800" cy="4754563"/>
          </a:xfrm>
        </p:spPr>
        <p:txBody>
          <a:bodyPr/>
          <a:lstStyle/>
          <a:p>
            <a:r>
              <a:rPr lang="en-US" sz="3200" dirty="0" smtClean="0">
                <a:solidFill>
                  <a:srgbClr val="0070C0"/>
                </a:solidFill>
              </a:rPr>
              <a:t>Italia</a:t>
            </a:r>
            <a:r>
              <a:rPr lang="en-US" sz="3200" dirty="0" smtClean="0">
                <a:solidFill>
                  <a:srgbClr val="0070C0"/>
                </a:solidFill>
              </a:rPr>
              <a:t> </a:t>
            </a:r>
            <a:r>
              <a:rPr lang="en-US" sz="3200" dirty="0" smtClean="0">
                <a:solidFill>
                  <a:srgbClr val="0070C0"/>
                </a:solidFill>
              </a:rPr>
              <a:t>ranks </a:t>
            </a:r>
            <a:r>
              <a:rPr lang="en-US" sz="3200" b="1" dirty="0" smtClean="0">
                <a:solidFill>
                  <a:srgbClr val="FF0000"/>
                </a:solidFill>
              </a:rPr>
              <a:t>30</a:t>
            </a:r>
            <a:r>
              <a:rPr lang="en-US" sz="3200" b="1" baseline="30000" dirty="0" smtClean="0">
                <a:solidFill>
                  <a:srgbClr val="FF0000"/>
                </a:solidFill>
              </a:rPr>
              <a:t>th</a:t>
            </a:r>
            <a:r>
              <a:rPr lang="en-US" sz="3200" b="1" dirty="0" smtClean="0">
                <a:solidFill>
                  <a:srgbClr val="0070C0"/>
                </a:solidFill>
              </a:rPr>
              <a:t> </a:t>
            </a:r>
            <a:r>
              <a:rPr lang="en-US" sz="3200" dirty="0" smtClean="0">
                <a:solidFill>
                  <a:srgbClr val="0070C0"/>
                </a:solidFill>
              </a:rPr>
              <a:t>out of 105 investment partners of Vietnam</a:t>
            </a:r>
          </a:p>
          <a:p>
            <a:endParaRPr lang="en-US" sz="3200" dirty="0" smtClean="0">
              <a:solidFill>
                <a:srgbClr val="0070C0"/>
              </a:solidFill>
            </a:endParaRPr>
          </a:p>
          <a:p>
            <a:r>
              <a:rPr lang="en-US" sz="3200" dirty="0" smtClean="0">
                <a:solidFill>
                  <a:srgbClr val="0070C0"/>
                </a:solidFill>
              </a:rPr>
              <a:t>Active projects: </a:t>
            </a:r>
            <a:r>
              <a:rPr lang="en-US" sz="4800" b="1" dirty="0" smtClean="0">
                <a:solidFill>
                  <a:srgbClr val="FF0000"/>
                </a:solidFill>
              </a:rPr>
              <a:t>66</a:t>
            </a:r>
            <a:endParaRPr lang="en-US" sz="3200" b="1" dirty="0" smtClean="0">
              <a:solidFill>
                <a:srgbClr val="FF0000"/>
              </a:solidFill>
            </a:endParaRPr>
          </a:p>
          <a:p>
            <a:endParaRPr lang="en-US" sz="3200" dirty="0" smtClean="0">
              <a:solidFill>
                <a:srgbClr val="0070C0"/>
              </a:solidFill>
            </a:endParaRPr>
          </a:p>
          <a:p>
            <a:r>
              <a:rPr lang="en-US" sz="3200" dirty="0" smtClean="0">
                <a:solidFill>
                  <a:srgbClr val="0070C0"/>
                </a:solidFill>
              </a:rPr>
              <a:t>Registered capital: </a:t>
            </a:r>
            <a:r>
              <a:rPr lang="en-US" sz="4400" b="1" dirty="0" smtClean="0">
                <a:solidFill>
                  <a:srgbClr val="FF0000"/>
                </a:solidFill>
              </a:rPr>
              <a:t>$ 391.66 million</a:t>
            </a:r>
            <a:endParaRPr lang="en-US" sz="3200" b="1" dirty="0" smtClean="0">
              <a:solidFill>
                <a:srgbClr val="FF0000"/>
              </a:solidFill>
            </a:endParaRPr>
          </a:p>
        </p:txBody>
      </p:sp>
      <p:sp>
        <p:nvSpPr>
          <p:cNvPr id="4" name="Content Placeholder 2"/>
          <p:cNvSpPr txBox="1">
            <a:spLocks/>
          </p:cNvSpPr>
          <p:nvPr/>
        </p:nvSpPr>
        <p:spPr bwMode="auto">
          <a:xfrm>
            <a:off x="4191000" y="6400800"/>
            <a:ext cx="495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defRPr/>
            </a:pPr>
            <a:r>
              <a:rPr lang="en-US" sz="1600" i="1" dirty="0" smtClean="0">
                <a:solidFill>
                  <a:srgbClr val="002060"/>
                </a:solidFill>
                <a:latin typeface="+mn-lt"/>
                <a:cs typeface="Times New Roman" pitchFamily="18" charset="0"/>
              </a:rPr>
              <a:t>Source: Foreign Investment Agency, August 2015</a:t>
            </a:r>
            <a:endParaRPr kumimoji="0" lang="en-US" sz="1600" i="1" u="none" strike="noStrike" kern="1200" cap="none" spc="0" normalizeH="0" baseline="0" noProof="0" dirty="0">
              <a:ln>
                <a:noFill/>
              </a:ln>
              <a:solidFill>
                <a:srgbClr val="002060"/>
              </a:solidFill>
              <a:effectLst/>
              <a:uLnTx/>
              <a:uFillTx/>
              <a:latin typeface="+mn-lt"/>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144000" cy="1143000"/>
          </a:xfrm>
        </p:spPr>
        <p:txBody>
          <a:bodyPr/>
          <a:lstStyle/>
          <a:p>
            <a:r>
              <a:rPr lang="en-US" sz="2800" b="1" dirty="0" smtClean="0">
                <a:solidFill>
                  <a:srgbClr val="C00000"/>
                </a:solidFill>
                <a:latin typeface="+mn-lt"/>
              </a:rPr>
              <a:t>VIETNAM – ITALIA INVESTMENT COOPERATION</a:t>
            </a:r>
            <a:endParaRPr lang="en-US" sz="2800" b="1" dirty="0">
              <a:solidFill>
                <a:srgbClr val="C00000"/>
              </a:solidFill>
              <a:latin typeface="+mn-lt"/>
            </a:endParaRPr>
          </a:p>
        </p:txBody>
      </p:sp>
      <p:sp>
        <p:nvSpPr>
          <p:cNvPr id="3" name="Content Placeholder 2"/>
          <p:cNvSpPr>
            <a:spLocks noGrp="1"/>
          </p:cNvSpPr>
          <p:nvPr>
            <p:ph sz="half" idx="1"/>
          </p:nvPr>
        </p:nvSpPr>
        <p:spPr>
          <a:xfrm>
            <a:off x="0" y="1570037"/>
            <a:ext cx="8686800" cy="4754563"/>
          </a:xfrm>
        </p:spPr>
        <p:txBody>
          <a:bodyPr/>
          <a:lstStyle/>
          <a:p>
            <a:r>
              <a:rPr lang="en-US" sz="3200" dirty="0" smtClean="0">
                <a:solidFill>
                  <a:srgbClr val="0070C0"/>
                </a:solidFill>
              </a:rPr>
              <a:t>registered capital of </a:t>
            </a:r>
            <a:r>
              <a:rPr lang="en-US" sz="4400" b="1" dirty="0" smtClean="0">
                <a:solidFill>
                  <a:srgbClr val="FF0000"/>
                </a:solidFill>
              </a:rPr>
              <a:t>$ 1.5 million</a:t>
            </a:r>
            <a:r>
              <a:rPr lang="en-US" sz="3200" dirty="0" smtClean="0">
                <a:solidFill>
                  <a:srgbClr val="0070C0"/>
                </a:solidFill>
              </a:rPr>
              <a:t>, </a:t>
            </a:r>
          </a:p>
          <a:p>
            <a:endParaRPr lang="en-US" sz="3200" dirty="0" smtClean="0">
              <a:solidFill>
                <a:srgbClr val="0070C0"/>
              </a:solidFill>
            </a:endParaRPr>
          </a:p>
          <a:p>
            <a:r>
              <a:rPr lang="en-US" sz="3200" dirty="0" smtClean="0">
                <a:solidFill>
                  <a:srgbClr val="0070C0"/>
                </a:solidFill>
              </a:rPr>
              <a:t>Projects started in 2015: </a:t>
            </a:r>
            <a:r>
              <a:rPr lang="en-US" sz="4800" b="1" dirty="0" smtClean="0">
                <a:solidFill>
                  <a:srgbClr val="FF0000"/>
                </a:solidFill>
              </a:rPr>
              <a:t>5</a:t>
            </a:r>
            <a:endParaRPr lang="en-US" sz="3200" b="1" dirty="0" smtClean="0">
              <a:solidFill>
                <a:srgbClr val="FF0000"/>
              </a:solidFill>
            </a:endParaRPr>
          </a:p>
          <a:p>
            <a:endParaRPr lang="en-US" sz="3200" dirty="0" smtClean="0">
              <a:solidFill>
                <a:srgbClr val="0070C0"/>
              </a:solidFill>
            </a:endParaRPr>
          </a:p>
        </p:txBody>
      </p:sp>
      <p:sp>
        <p:nvSpPr>
          <p:cNvPr id="4" name="Content Placeholder 2"/>
          <p:cNvSpPr txBox="1">
            <a:spLocks/>
          </p:cNvSpPr>
          <p:nvPr/>
        </p:nvSpPr>
        <p:spPr bwMode="auto">
          <a:xfrm>
            <a:off x="4191000" y="6400800"/>
            <a:ext cx="4953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defRPr/>
            </a:pPr>
            <a:r>
              <a:rPr lang="en-US" sz="1600" i="1" dirty="0" smtClean="0">
                <a:solidFill>
                  <a:srgbClr val="002060"/>
                </a:solidFill>
                <a:latin typeface="+mn-lt"/>
                <a:cs typeface="Times New Roman" pitchFamily="18" charset="0"/>
              </a:rPr>
              <a:t>Source: Foreign Investment Agency, August2015</a:t>
            </a:r>
            <a:endParaRPr kumimoji="0" lang="en-US" sz="1600" i="1" u="none" strike="noStrike" kern="1200" cap="none" spc="0" normalizeH="0" baseline="0" noProof="0" dirty="0">
              <a:ln>
                <a:noFill/>
              </a:ln>
              <a:solidFill>
                <a:srgbClr val="002060"/>
              </a:solidFill>
              <a:effectLst/>
              <a:uLnTx/>
              <a:uFillTx/>
              <a:latin typeface="+mn-lt"/>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sz="3600" b="1" dirty="0" smtClean="0">
                <a:solidFill>
                  <a:srgbClr val="C00000"/>
                </a:solidFill>
                <a:latin typeface="Tahoma" pitchFamily="34" charset="0"/>
                <a:ea typeface="Tahoma" pitchFamily="34" charset="0"/>
                <a:cs typeface="Tahoma" pitchFamily="34" charset="0"/>
              </a:rPr>
              <a:t>CONTENT</a:t>
            </a:r>
            <a:endParaRPr lang="en-US" sz="3600" b="1" dirty="0">
              <a:solidFill>
                <a:srgbClr val="C000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04800" y="1981200"/>
            <a:ext cx="8534400" cy="4525963"/>
          </a:xfrm>
        </p:spPr>
        <p:txBody>
          <a:bodyPr/>
          <a:lstStyle/>
          <a:p>
            <a:pPr marL="608012" indent="-571500">
              <a:buFont typeface="+mj-lt"/>
              <a:buAutoNum type="romanUcPeriod"/>
            </a:pPr>
            <a:r>
              <a:rPr lang="en-US" sz="2400" b="1" kern="0" cap="all" dirty="0">
                <a:solidFill>
                  <a:srgbClr val="0070C0"/>
                </a:solidFill>
                <a:latin typeface="Tahoma" pitchFamily="34" charset="0"/>
                <a:ea typeface="Tahoma" pitchFamily="34" charset="0"/>
                <a:cs typeface="Tahoma" pitchFamily="34" charset="0"/>
              </a:rPr>
              <a:t>Vietnam </a:t>
            </a:r>
            <a:r>
              <a:rPr lang="en-US" sz="2400" b="1" kern="0" cap="all" dirty="0" smtClean="0">
                <a:solidFill>
                  <a:srgbClr val="0070C0"/>
                </a:solidFill>
                <a:latin typeface="Tahoma" pitchFamily="34" charset="0"/>
                <a:ea typeface="Tahoma" pitchFamily="34" charset="0"/>
                <a:cs typeface="Tahoma" pitchFamily="34" charset="0"/>
              </a:rPr>
              <a:t>overview</a:t>
            </a:r>
          </a:p>
          <a:p>
            <a:pPr marL="608012" indent="-571500">
              <a:buFont typeface="+mj-lt"/>
              <a:buAutoNum type="romanUcPeriod"/>
            </a:pPr>
            <a:endParaRPr lang="en-US" sz="2400" b="1" kern="0" cap="all" dirty="0" smtClean="0">
              <a:solidFill>
                <a:srgbClr val="0070C0"/>
              </a:solidFill>
              <a:latin typeface="Tahoma" pitchFamily="34" charset="0"/>
              <a:ea typeface="Tahoma" pitchFamily="34" charset="0"/>
              <a:cs typeface="Tahoma" pitchFamily="34" charset="0"/>
            </a:endParaRPr>
          </a:p>
          <a:p>
            <a:pPr marL="608012" indent="-571500">
              <a:buFont typeface="+mj-lt"/>
              <a:buAutoNum type="romanUcPeriod"/>
            </a:pPr>
            <a:r>
              <a:rPr lang="en-US" sz="2400" b="1" kern="0" cap="all" dirty="0" smtClean="0">
                <a:solidFill>
                  <a:srgbClr val="0070C0"/>
                </a:solidFill>
                <a:latin typeface="Tahoma" pitchFamily="34" charset="0"/>
                <a:ea typeface="Tahoma" pitchFamily="34" charset="0"/>
                <a:cs typeface="Tahoma" pitchFamily="34" charset="0"/>
              </a:rPr>
              <a:t>Vietnam – </a:t>
            </a:r>
            <a:r>
              <a:rPr lang="en-US" sz="2400" b="1" kern="0" cap="all" dirty="0" smtClean="0">
                <a:solidFill>
                  <a:srgbClr val="0070C0"/>
                </a:solidFill>
                <a:latin typeface="Tahoma" pitchFamily="34" charset="0"/>
                <a:ea typeface="Tahoma" pitchFamily="34" charset="0"/>
                <a:cs typeface="Tahoma" pitchFamily="34" charset="0"/>
              </a:rPr>
              <a:t>ITALY</a:t>
            </a:r>
            <a:r>
              <a:rPr lang="en-US" sz="2400" b="1" kern="0" cap="all" dirty="0" smtClean="0">
                <a:solidFill>
                  <a:srgbClr val="0070C0"/>
                </a:solidFill>
                <a:latin typeface="Tahoma" pitchFamily="34" charset="0"/>
                <a:ea typeface="Tahoma" pitchFamily="34" charset="0"/>
                <a:cs typeface="Tahoma" pitchFamily="34" charset="0"/>
              </a:rPr>
              <a:t> </a:t>
            </a:r>
            <a:r>
              <a:rPr lang="en-US" sz="2400" b="1" kern="0" cap="all" dirty="0" smtClean="0">
                <a:solidFill>
                  <a:srgbClr val="0070C0"/>
                </a:solidFill>
                <a:latin typeface="Tahoma" pitchFamily="34" charset="0"/>
                <a:ea typeface="Tahoma" pitchFamily="34" charset="0"/>
                <a:cs typeface="Tahoma" pitchFamily="34" charset="0"/>
              </a:rPr>
              <a:t>current trade and investment cooperation</a:t>
            </a:r>
            <a:br>
              <a:rPr lang="en-US" sz="2400" b="1" kern="0" cap="all" dirty="0" smtClean="0">
                <a:solidFill>
                  <a:srgbClr val="0070C0"/>
                </a:solidFill>
                <a:latin typeface="Tahoma" pitchFamily="34" charset="0"/>
                <a:ea typeface="Tahoma" pitchFamily="34" charset="0"/>
                <a:cs typeface="Tahoma" pitchFamily="34" charset="0"/>
              </a:rPr>
            </a:br>
            <a:endParaRPr lang="en-US" sz="2400" b="1" kern="0" cap="all" dirty="0" smtClean="0">
              <a:solidFill>
                <a:srgbClr val="0070C0"/>
              </a:solidFill>
              <a:latin typeface="Tahoma" pitchFamily="34" charset="0"/>
              <a:ea typeface="Tahoma" pitchFamily="34" charset="0"/>
              <a:cs typeface="Tahoma" pitchFamily="34" charset="0"/>
            </a:endParaRPr>
          </a:p>
          <a:p>
            <a:pPr marL="608012" indent="-571500">
              <a:buFont typeface="+mj-lt"/>
              <a:buAutoNum type="romanUcPeriod"/>
            </a:pPr>
            <a:r>
              <a:rPr lang="en-US" sz="2400" b="1" kern="0" cap="all" dirty="0" smtClean="0">
                <a:solidFill>
                  <a:srgbClr val="0070C0"/>
                </a:solidFill>
                <a:latin typeface="Tahoma" pitchFamily="34" charset="0"/>
                <a:ea typeface="Tahoma" pitchFamily="34" charset="0"/>
                <a:cs typeface="Tahoma" pitchFamily="34" charset="0"/>
              </a:rPr>
              <a:t>Trade &amp; Investment Opportunities</a:t>
            </a:r>
          </a:p>
        </p:txBody>
      </p:sp>
    </p:spTree>
    <p:extLst>
      <p:ext uri="{BB962C8B-B14F-4D97-AF65-F5344CB8AC3E}">
        <p14:creationId xmlns:p14="http://schemas.microsoft.com/office/powerpoint/2010/main" xmlns="" val="91843882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 name="Title 2"/>
          <p:cNvSpPr>
            <a:spLocks noGrp="1"/>
          </p:cNvSpPr>
          <p:nvPr>
            <p:ph type="title"/>
          </p:nvPr>
        </p:nvSpPr>
        <p:spPr>
          <a:xfrm>
            <a:off x="0" y="0"/>
            <a:ext cx="9144000" cy="990600"/>
          </a:xfrm>
        </p:spPr>
        <p:txBody>
          <a:bodyPr/>
          <a:lstStyle/>
          <a:p>
            <a:r>
              <a:rPr lang="en-US" sz="3000" b="1" dirty="0" smtClean="0">
                <a:solidFill>
                  <a:srgbClr val="C00000"/>
                </a:solidFill>
                <a:latin typeface="+mn-lt"/>
              </a:rPr>
              <a:t>Primary Investment Sectors of </a:t>
            </a:r>
            <a:br>
              <a:rPr lang="en-US" sz="3000" b="1" dirty="0" smtClean="0">
                <a:solidFill>
                  <a:srgbClr val="C00000"/>
                </a:solidFill>
                <a:latin typeface="+mn-lt"/>
              </a:rPr>
            </a:br>
            <a:r>
              <a:rPr lang="en-US" sz="3000" b="1" dirty="0" smtClean="0">
                <a:solidFill>
                  <a:srgbClr val="C00000"/>
                </a:solidFill>
                <a:latin typeface="+mn-lt"/>
              </a:rPr>
              <a:t>Italian companies</a:t>
            </a:r>
          </a:p>
        </p:txBody>
      </p:sp>
      <p:sp>
        <p:nvSpPr>
          <p:cNvPr id="4" name="Slide Number Placeholder 3"/>
          <p:cNvSpPr>
            <a:spLocks noGrp="1"/>
          </p:cNvSpPr>
          <p:nvPr>
            <p:ph type="sldNum" sz="quarter" idx="12"/>
          </p:nvPr>
        </p:nvSpPr>
        <p:spPr/>
        <p:txBody>
          <a:bodyPr/>
          <a:lstStyle/>
          <a:p>
            <a:pPr>
              <a:defRPr/>
            </a:pPr>
            <a:fld id="{80A7FD5A-4ACF-48A3-8320-E6B88D8DAA3F}" type="slidenum">
              <a:rPr lang="en-US" smtClean="0"/>
              <a:pPr>
                <a:defRPr/>
              </a:pPr>
              <a:t>20</a:t>
            </a:fld>
            <a:endParaRPr lang="en-US" dirty="0"/>
          </a:p>
        </p:txBody>
      </p:sp>
      <p:sp>
        <p:nvSpPr>
          <p:cNvPr id="8" name="Content Placeholder 7"/>
          <p:cNvSpPr>
            <a:spLocks noGrp="1"/>
          </p:cNvSpPr>
          <p:nvPr>
            <p:ph idx="1"/>
          </p:nvPr>
        </p:nvSpPr>
        <p:spPr>
          <a:xfrm>
            <a:off x="0" y="1447800"/>
            <a:ext cx="4876800" cy="5638800"/>
          </a:xfrm>
        </p:spPr>
        <p:txBody>
          <a:bodyPr/>
          <a:lstStyle/>
          <a:p>
            <a:r>
              <a:rPr lang="en-US" sz="3200" b="1" dirty="0" smtClean="0">
                <a:solidFill>
                  <a:schemeClr val="accent1">
                    <a:lumMod val="50000"/>
                  </a:schemeClr>
                </a:solidFill>
              </a:rPr>
              <a:t>Leather Footwear</a:t>
            </a:r>
          </a:p>
          <a:p>
            <a:pPr>
              <a:buNone/>
            </a:pPr>
            <a:endParaRPr lang="en-US" sz="3200" b="1" dirty="0" smtClean="0">
              <a:solidFill>
                <a:schemeClr val="accent1">
                  <a:lumMod val="50000"/>
                </a:schemeClr>
              </a:solidFill>
            </a:endParaRPr>
          </a:p>
          <a:p>
            <a:pPr>
              <a:buNone/>
            </a:pPr>
            <a:endParaRPr lang="en-US" sz="3200" b="1" dirty="0" smtClean="0">
              <a:solidFill>
                <a:schemeClr val="accent1">
                  <a:lumMod val="50000"/>
                </a:schemeClr>
              </a:solidFill>
            </a:endParaRPr>
          </a:p>
          <a:p>
            <a:r>
              <a:rPr lang="en-US" sz="3200" b="1" dirty="0" smtClean="0">
                <a:solidFill>
                  <a:schemeClr val="accent1">
                    <a:lumMod val="50000"/>
                  </a:schemeClr>
                </a:solidFill>
              </a:rPr>
              <a:t>Construction</a:t>
            </a:r>
          </a:p>
          <a:p>
            <a:endParaRPr lang="en-GB" sz="3200" b="1" dirty="0" smtClean="0">
              <a:solidFill>
                <a:schemeClr val="accent1">
                  <a:lumMod val="50000"/>
                </a:schemeClr>
              </a:solidFill>
            </a:endParaRPr>
          </a:p>
          <a:p>
            <a:endParaRPr lang="en-US" sz="3200" b="1" dirty="0" smtClean="0">
              <a:solidFill>
                <a:schemeClr val="accent1">
                  <a:lumMod val="50000"/>
                </a:schemeClr>
              </a:solidFill>
            </a:endParaRPr>
          </a:p>
          <a:p>
            <a:r>
              <a:rPr lang="en-GB" sz="3200" b="1" dirty="0" smtClean="0">
                <a:solidFill>
                  <a:schemeClr val="accent1">
                    <a:lumMod val="50000"/>
                  </a:schemeClr>
                </a:solidFill>
              </a:rPr>
              <a:t>Sanitary wares</a:t>
            </a:r>
            <a:endParaRPr lang="en-US" sz="3200" b="1" dirty="0" smtClean="0">
              <a:solidFill>
                <a:schemeClr val="accent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56752" y="952880"/>
            <a:ext cx="2733675" cy="1676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184083" y="2765137"/>
            <a:ext cx="2619375" cy="17430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13901" y="4640756"/>
            <a:ext cx="2619375" cy="2122616"/>
          </a:xfrm>
          <a:prstGeom prst="rect">
            <a:avLst/>
          </a:prstGeom>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2362200"/>
          </a:xfrm>
        </p:spPr>
        <p:txBody>
          <a:bodyPr/>
          <a:lstStyle/>
          <a:p>
            <a:pPr marL="571500" indent="-571500">
              <a:buFont typeface="+mj-lt"/>
              <a:buAutoNum type="romanUcPeriod" startAt="3"/>
            </a:pPr>
            <a:r>
              <a:rPr lang="en-US" sz="3600" b="1" kern="0" cap="all" dirty="0" smtClean="0">
                <a:solidFill>
                  <a:srgbClr val="C00000"/>
                </a:solidFill>
                <a:latin typeface="+mn-lt"/>
                <a:cs typeface="Times New Roman" pitchFamily="18" charset="0"/>
              </a:rPr>
              <a:t>TRADE AND Investment opportunities in Vietnam for Italian companies</a:t>
            </a:r>
            <a:r>
              <a:rPr lang="en-US" sz="3600" kern="0" cap="all" dirty="0" smtClean="0">
                <a:solidFill>
                  <a:srgbClr val="0070C0"/>
                </a:solidFill>
                <a:latin typeface="+mn-lt"/>
                <a:cs typeface="Times New Roman" pitchFamily="18" charset="0"/>
              </a:rPr>
              <a:t/>
            </a:r>
            <a:br>
              <a:rPr lang="en-US" sz="3600" kern="0" cap="all" dirty="0" smtClean="0">
                <a:solidFill>
                  <a:srgbClr val="0070C0"/>
                </a:solidFill>
                <a:latin typeface="+mn-lt"/>
                <a:cs typeface="Times New Roman" pitchFamily="18" charset="0"/>
              </a:rPr>
            </a:br>
            <a:endParaRPr lang="en-US" sz="36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2875722"/>
            <a:ext cx="3352800" cy="22346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00600" y="2875722"/>
            <a:ext cx="3412435" cy="2234641"/>
          </a:xfrm>
          <a:prstGeom prst="rect">
            <a:avLst/>
          </a:prstGeo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762000"/>
          </a:xfrm>
        </p:spPr>
        <p:txBody>
          <a:bodyPr/>
          <a:lstStyle/>
          <a:p>
            <a:r>
              <a:rPr lang="en-US" sz="3000" b="1" dirty="0" smtClean="0">
                <a:solidFill>
                  <a:srgbClr val="C00000"/>
                </a:solidFill>
                <a:latin typeface="+mn-lt"/>
              </a:rPr>
              <a:t>TRADE OPPORTUNITIES</a:t>
            </a:r>
          </a:p>
        </p:txBody>
      </p:sp>
      <p:sp>
        <p:nvSpPr>
          <p:cNvPr id="6" name="Content Placeholder 2"/>
          <p:cNvSpPr>
            <a:spLocks noGrp="1"/>
          </p:cNvSpPr>
          <p:nvPr>
            <p:ph sz="half" idx="1"/>
          </p:nvPr>
        </p:nvSpPr>
        <p:spPr>
          <a:xfrm>
            <a:off x="0" y="728662"/>
            <a:ext cx="8686800" cy="4754563"/>
          </a:xfrm>
        </p:spPr>
        <p:txBody>
          <a:bodyPr/>
          <a:lstStyle/>
          <a:p>
            <a:pPr algn="just"/>
            <a:r>
              <a:rPr lang="en-US" sz="3200" dirty="0" smtClean="0">
                <a:solidFill>
                  <a:srgbClr val="0070C0"/>
                </a:solidFill>
              </a:rPr>
              <a:t>2009-2014: </a:t>
            </a:r>
          </a:p>
          <a:p>
            <a:pPr algn="just"/>
            <a:r>
              <a:rPr lang="en-US" sz="3200" dirty="0" smtClean="0">
                <a:solidFill>
                  <a:srgbClr val="0070C0"/>
                </a:solidFill>
              </a:rPr>
              <a:t>In South East Asia, Vietnam is the 5</a:t>
            </a:r>
            <a:r>
              <a:rPr lang="en-US" sz="3200" baseline="30000" dirty="0" smtClean="0">
                <a:solidFill>
                  <a:srgbClr val="0070C0"/>
                </a:solidFill>
              </a:rPr>
              <a:t>th</a:t>
            </a:r>
            <a:r>
              <a:rPr lang="en-US" sz="3200" dirty="0" smtClean="0">
                <a:solidFill>
                  <a:srgbClr val="0070C0"/>
                </a:solidFill>
              </a:rPr>
              <a:t> largest trading partner of Malaysia </a:t>
            </a:r>
          </a:p>
          <a:p>
            <a:pPr algn="just"/>
            <a:r>
              <a:rPr lang="en-US" sz="3200" dirty="0" smtClean="0">
                <a:solidFill>
                  <a:srgbClr val="0070C0"/>
                </a:solidFill>
              </a:rPr>
              <a:t>In EU, Italia is the 3</a:t>
            </a:r>
            <a:r>
              <a:rPr lang="en-US" sz="3200" baseline="30000" dirty="0" smtClean="0">
                <a:solidFill>
                  <a:srgbClr val="0070C0"/>
                </a:solidFill>
              </a:rPr>
              <a:t>rd</a:t>
            </a:r>
            <a:r>
              <a:rPr lang="en-US" sz="3200" dirty="0" smtClean="0">
                <a:solidFill>
                  <a:srgbClr val="0070C0"/>
                </a:solidFill>
              </a:rPr>
              <a:t> largest trading partner of Vietnam.</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762000"/>
          </a:xfrm>
        </p:spPr>
        <p:txBody>
          <a:bodyPr/>
          <a:lstStyle/>
          <a:p>
            <a:r>
              <a:rPr lang="en-US" sz="3000" b="1" dirty="0" smtClean="0">
                <a:solidFill>
                  <a:srgbClr val="C00000"/>
                </a:solidFill>
                <a:latin typeface="+mn-lt"/>
              </a:rPr>
              <a:t>TRADE OPPORTUNITIES</a:t>
            </a:r>
          </a:p>
        </p:txBody>
      </p:sp>
      <p:sp>
        <p:nvSpPr>
          <p:cNvPr id="6" name="Content Placeholder 2"/>
          <p:cNvSpPr>
            <a:spLocks noGrp="1"/>
          </p:cNvSpPr>
          <p:nvPr>
            <p:ph sz="half" idx="1"/>
          </p:nvPr>
        </p:nvSpPr>
        <p:spPr>
          <a:xfrm>
            <a:off x="0" y="960437"/>
            <a:ext cx="8686800" cy="4754563"/>
          </a:xfrm>
        </p:spPr>
        <p:txBody>
          <a:bodyPr/>
          <a:lstStyle/>
          <a:p>
            <a:pPr algn="just"/>
            <a:r>
              <a:rPr lang="en-US" sz="3200" dirty="0" smtClean="0">
                <a:solidFill>
                  <a:srgbClr val="0070C0"/>
                </a:solidFill>
              </a:rPr>
              <a:t>2015 Vietnam exporting to Italia</a:t>
            </a:r>
          </a:p>
          <a:p>
            <a:pPr lvl="1" algn="just"/>
            <a:r>
              <a:rPr lang="en-US" sz="2800" dirty="0" smtClean="0">
                <a:solidFill>
                  <a:srgbClr val="0070C0"/>
                </a:solidFill>
              </a:rPr>
              <a:t>Shoes: increase by 17.06%</a:t>
            </a:r>
          </a:p>
          <a:p>
            <a:pPr lvl="1" algn="just"/>
            <a:r>
              <a:rPr lang="en-US" sz="2800" dirty="0" smtClean="0">
                <a:solidFill>
                  <a:srgbClr val="0070C0"/>
                </a:solidFill>
              </a:rPr>
              <a:t>Electronic products and components: increase by 182.35%</a:t>
            </a:r>
          </a:p>
          <a:p>
            <a:pPr lvl="1" algn="just"/>
            <a:endParaRPr lang="en-US" sz="2800" dirty="0" smtClean="0">
              <a:solidFill>
                <a:srgbClr val="0070C0"/>
              </a:solidFill>
            </a:endParaRPr>
          </a:p>
          <a:p>
            <a:pPr algn="just"/>
            <a:r>
              <a:rPr lang="en-US" sz="3200" dirty="0" smtClean="0">
                <a:solidFill>
                  <a:srgbClr val="0070C0"/>
                </a:solidFill>
              </a:rPr>
              <a:t>2015 Italia exporting to Vietnam</a:t>
            </a:r>
          </a:p>
          <a:p>
            <a:pPr lvl="1" algn="just"/>
            <a:r>
              <a:rPr lang="en-US" sz="2800" dirty="0" smtClean="0">
                <a:solidFill>
                  <a:srgbClr val="0070C0"/>
                </a:solidFill>
              </a:rPr>
              <a:t>Household electronics: increase by 90%</a:t>
            </a:r>
          </a:p>
          <a:p>
            <a:pPr lvl="1" algn="just"/>
            <a:r>
              <a:rPr lang="en-US" sz="2800" dirty="0" smtClean="0">
                <a:solidFill>
                  <a:srgbClr val="0070C0"/>
                </a:solidFill>
              </a:rPr>
              <a:t>Machinery: increase by 20%</a:t>
            </a:r>
            <a:endParaRPr lang="en-US" sz="2800" dirty="0">
              <a:solidFill>
                <a:srgbClr val="0070C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5003" y="5189728"/>
            <a:ext cx="2171670" cy="144741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81400" y="5189728"/>
            <a:ext cx="2133600" cy="1425677"/>
          </a:xfrm>
          <a:prstGeom prst="rect">
            <a:avLst/>
          </a:prstGeom>
        </p:spPr>
      </p:pic>
    </p:spTree>
    <p:extLst>
      <p:ext uri="{BB962C8B-B14F-4D97-AF65-F5344CB8AC3E}">
        <p14:creationId xmlns:p14="http://schemas.microsoft.com/office/powerpoint/2010/main" xmlns="" val="4193312131"/>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762000"/>
          </a:xfrm>
        </p:spPr>
        <p:txBody>
          <a:bodyPr/>
          <a:lstStyle/>
          <a:p>
            <a:r>
              <a:rPr lang="en-US" sz="3000" b="1" dirty="0" smtClean="0">
                <a:solidFill>
                  <a:srgbClr val="C00000"/>
                </a:solidFill>
                <a:latin typeface="+mn-lt"/>
              </a:rPr>
              <a:t>TRADE OPPORTUNITIES</a:t>
            </a:r>
          </a:p>
        </p:txBody>
      </p:sp>
      <p:sp>
        <p:nvSpPr>
          <p:cNvPr id="6" name="Content Placeholder 2"/>
          <p:cNvSpPr>
            <a:spLocks noGrp="1"/>
          </p:cNvSpPr>
          <p:nvPr>
            <p:ph sz="half" idx="1"/>
          </p:nvPr>
        </p:nvSpPr>
        <p:spPr>
          <a:xfrm>
            <a:off x="0" y="960437"/>
            <a:ext cx="8686800" cy="1401763"/>
          </a:xfrm>
        </p:spPr>
        <p:txBody>
          <a:bodyPr/>
          <a:lstStyle/>
          <a:p>
            <a:pPr algn="just"/>
            <a:r>
              <a:rPr lang="en-US" sz="3200" dirty="0" smtClean="0">
                <a:solidFill>
                  <a:srgbClr val="0070C0"/>
                </a:solidFill>
              </a:rPr>
              <a:t>EVFTA will bring more opportunities in trading and investment between Vietnam and Italia</a:t>
            </a:r>
            <a:endParaRPr lang="en-US" sz="2800" dirty="0">
              <a:solidFill>
                <a:srgbClr val="0070C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0" y="2560637"/>
            <a:ext cx="5872967" cy="4004296"/>
          </a:xfrm>
          <a:prstGeom prst="rect">
            <a:avLst/>
          </a:prstGeom>
        </p:spPr>
      </p:pic>
    </p:spTree>
    <p:extLst>
      <p:ext uri="{BB962C8B-B14F-4D97-AF65-F5344CB8AC3E}">
        <p14:creationId xmlns:p14="http://schemas.microsoft.com/office/powerpoint/2010/main" xmlns="" val="4013033103"/>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1066800" y="1828800"/>
            <a:ext cx="6781800" cy="4114800"/>
          </a:xfrm>
          <a:prstGeom prst="rect">
            <a:avLst/>
          </a:prstGeom>
          <a:noFill/>
          <a:ln w="9525">
            <a:noFill/>
            <a:miter lim="800000"/>
            <a:headEnd/>
            <a:tailEnd/>
          </a:ln>
        </p:spPr>
        <p:txBody>
          <a:bodyPr/>
          <a:lstStyle/>
          <a:p>
            <a:pPr marL="342900" indent="-342900" eaLnBrk="0" hangingPunct="0">
              <a:spcBef>
                <a:spcPct val="20000"/>
              </a:spcBef>
            </a:pPr>
            <a:endParaRPr lang="en-US" altLang="en-US" sz="2800" dirty="0">
              <a:latin typeface="Franklin Gothic Condensed"/>
            </a:endParaRPr>
          </a:p>
        </p:txBody>
      </p:sp>
      <p:sp>
        <p:nvSpPr>
          <p:cNvPr id="36867" name="Rectangle 4"/>
          <p:cNvSpPr>
            <a:spLocks noChangeArrowheads="1"/>
          </p:cNvSpPr>
          <p:nvPr/>
        </p:nvSpPr>
        <p:spPr bwMode="auto">
          <a:xfrm>
            <a:off x="1066800" y="6324600"/>
            <a:ext cx="6934200" cy="304800"/>
          </a:xfrm>
          <a:prstGeom prst="rect">
            <a:avLst/>
          </a:prstGeom>
          <a:noFill/>
          <a:ln w="9525">
            <a:noFill/>
            <a:miter lim="800000"/>
            <a:headEnd/>
            <a:tailEnd/>
          </a:ln>
        </p:spPr>
        <p:txBody>
          <a:bodyPr/>
          <a:lstStyle/>
          <a:p>
            <a:pPr algn="ctr" eaLnBrk="0" hangingPunct="0"/>
            <a:endParaRPr lang="en-US" altLang="en-US" dirty="0">
              <a:latin typeface="AGaramond Italic"/>
            </a:endParaRPr>
          </a:p>
        </p:txBody>
      </p:sp>
      <p:sp>
        <p:nvSpPr>
          <p:cNvPr id="2059" name="AutoShape 11"/>
          <p:cNvSpPr>
            <a:spLocks noChangeArrowheads="1"/>
          </p:cNvSpPr>
          <p:nvPr/>
        </p:nvSpPr>
        <p:spPr bwMode="auto">
          <a:xfrm>
            <a:off x="3657600" y="1371600"/>
            <a:ext cx="2286000" cy="1295400"/>
          </a:xfrm>
          <a:prstGeom prst="cloudCallout">
            <a:avLst>
              <a:gd name="adj1" fmla="val 15255"/>
              <a:gd name="adj2" fmla="val 145097"/>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CCFF"/>
            </a:solidFill>
            <a:round/>
            <a:headEnd/>
            <a:tailEnd/>
          </a:ln>
          <a:effectLst/>
        </p:spPr>
        <p:txBody>
          <a:bodyPr anchor="ctr"/>
          <a:lstStyle/>
          <a:p>
            <a:pPr algn="ctr">
              <a:defRPr/>
            </a:pPr>
            <a:r>
              <a:rPr lang="en-US" sz="1500" b="1" dirty="0" smtClean="0">
                <a:effectLst>
                  <a:outerShdw blurRad="38100" dist="38100" dir="2700000" algn="tl">
                    <a:srgbClr val="000000"/>
                  </a:outerShdw>
                </a:effectLst>
              </a:rPr>
              <a:t>YOUTHFUL POPULATION</a:t>
            </a:r>
            <a:endParaRPr lang="en-US" sz="1500" b="1" dirty="0">
              <a:effectLst>
                <a:outerShdw blurRad="38100" dist="38100" dir="2700000" algn="tl">
                  <a:srgbClr val="000000"/>
                </a:outerShdw>
              </a:effectLst>
            </a:endParaRPr>
          </a:p>
        </p:txBody>
      </p:sp>
      <p:sp>
        <p:nvSpPr>
          <p:cNvPr id="2060" name="AutoShape 12"/>
          <p:cNvSpPr>
            <a:spLocks noChangeArrowheads="1"/>
          </p:cNvSpPr>
          <p:nvPr/>
        </p:nvSpPr>
        <p:spPr bwMode="auto">
          <a:xfrm>
            <a:off x="0" y="5257800"/>
            <a:ext cx="2667000" cy="1295400"/>
          </a:xfrm>
          <a:prstGeom prst="cloudCallout">
            <a:avLst>
              <a:gd name="adj1" fmla="val 70935"/>
              <a:gd name="adj2" fmla="val -132106"/>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CCFF"/>
            </a:solidFill>
            <a:round/>
            <a:headEnd/>
            <a:tailEnd/>
          </a:ln>
          <a:effectLst/>
        </p:spPr>
        <p:txBody>
          <a:bodyPr anchor="ctr"/>
          <a:lstStyle/>
          <a:p>
            <a:pPr algn="ctr">
              <a:defRPr/>
            </a:pPr>
            <a:r>
              <a:rPr lang="en-US" sz="1500" b="1" dirty="0" smtClean="0">
                <a:effectLst>
                  <a:outerShdw blurRad="38100" dist="38100" dir="2700000" algn="tl">
                    <a:srgbClr val="000000"/>
                  </a:outerShdw>
                </a:effectLst>
              </a:rPr>
              <a:t>SIGNIFICANT IMPROVED LEGAL ENVIRONMENT</a:t>
            </a:r>
            <a:endParaRPr lang="en-US" sz="1500" b="1" dirty="0">
              <a:effectLst>
                <a:outerShdw blurRad="38100" dist="38100" dir="2700000" algn="tl">
                  <a:srgbClr val="000000"/>
                </a:outerShdw>
              </a:effectLst>
            </a:endParaRPr>
          </a:p>
        </p:txBody>
      </p:sp>
      <p:sp>
        <p:nvSpPr>
          <p:cNvPr id="11269" name="Rectangle 5" descr="Rectangle: Click to edit Master text styles&#10;Second level&#10;Third level&#10;Fourth level&#10;Fifth level"/>
          <p:cNvSpPr>
            <a:spLocks noChangeArrowheads="1"/>
          </p:cNvSpPr>
          <p:nvPr/>
        </p:nvSpPr>
        <p:spPr bwMode="auto">
          <a:xfrm>
            <a:off x="8991600" y="1447800"/>
            <a:ext cx="3276600" cy="2286000"/>
          </a:xfrm>
          <a:prstGeom prst="rect">
            <a:avLst/>
          </a:prstGeom>
          <a:noFill/>
          <a:ln w="9525">
            <a:noFill/>
            <a:miter lim="800000"/>
            <a:headEnd/>
            <a:tailEnd/>
          </a:ln>
          <a:effectLst/>
        </p:spPr>
        <p:txBody>
          <a:bodyPr/>
          <a:lstStyle/>
          <a:p>
            <a:pPr marL="342900" indent="-342900" eaLnBrk="0" hangingPunct="0">
              <a:defRPr/>
            </a:pPr>
            <a:r>
              <a:rPr lang="en-US" sz="1600" dirty="0">
                <a:effectLst>
                  <a:outerShdw blurRad="38100" dist="38100" dir="2700000" algn="tl">
                    <a:srgbClr val="C0C0C0"/>
                  </a:outerShdw>
                </a:effectLst>
                <a:latin typeface="Arial" charset="0"/>
                <a:ea typeface="MS PGothic" pitchFamily="34" charset="-128"/>
                <a:cs typeface="Arial" charset="0"/>
              </a:rPr>
              <a:t>	</a:t>
            </a:r>
          </a:p>
          <a:p>
            <a:pPr marL="342900" indent="-342900" eaLnBrk="0" hangingPunct="0">
              <a:spcBef>
                <a:spcPct val="20000"/>
              </a:spcBef>
              <a:defRPr/>
            </a:pPr>
            <a:endParaRPr lang="en-US" sz="1600" dirty="0">
              <a:latin typeface="Impact" pitchFamily="34" charset="0"/>
              <a:ea typeface="MS PGothic" pitchFamily="34" charset="-128"/>
              <a:cs typeface="Arial" charset="0"/>
            </a:endParaRPr>
          </a:p>
        </p:txBody>
      </p:sp>
      <p:sp>
        <p:nvSpPr>
          <p:cNvPr id="2" name="Rectangle 5" descr="Rectangle: Click to edit Master text styles&#10;Second level&#10;Third level&#10;Fourth level&#10;Fifth level"/>
          <p:cNvSpPr>
            <a:spLocks noChangeArrowheads="1"/>
          </p:cNvSpPr>
          <p:nvPr/>
        </p:nvSpPr>
        <p:spPr bwMode="auto">
          <a:xfrm>
            <a:off x="8991600" y="1447800"/>
            <a:ext cx="3276600" cy="2286000"/>
          </a:xfrm>
          <a:prstGeom prst="rect">
            <a:avLst/>
          </a:prstGeom>
          <a:noFill/>
          <a:ln w="9525">
            <a:noFill/>
            <a:miter lim="800000"/>
            <a:headEnd/>
            <a:tailEnd/>
          </a:ln>
          <a:effectLst/>
        </p:spPr>
        <p:txBody>
          <a:bodyPr/>
          <a:lstStyle/>
          <a:p>
            <a:pPr marL="342900" indent="-342900" eaLnBrk="0" hangingPunct="0">
              <a:defRPr/>
            </a:pPr>
            <a:r>
              <a:rPr lang="en-US" sz="1600" dirty="0">
                <a:effectLst>
                  <a:outerShdw blurRad="38100" dist="38100" dir="2700000" algn="tl">
                    <a:srgbClr val="C0C0C0"/>
                  </a:outerShdw>
                </a:effectLst>
                <a:latin typeface="Arial" charset="0"/>
                <a:ea typeface="MS PGothic" pitchFamily="34" charset="-128"/>
                <a:cs typeface="Arial" charset="0"/>
              </a:rPr>
              <a:t>	</a:t>
            </a:r>
          </a:p>
          <a:p>
            <a:pPr marL="342900" indent="-342900" eaLnBrk="0" hangingPunct="0">
              <a:spcBef>
                <a:spcPct val="20000"/>
              </a:spcBef>
              <a:defRPr/>
            </a:pPr>
            <a:endParaRPr lang="en-US" sz="1600" dirty="0">
              <a:latin typeface="Impact" pitchFamily="34" charset="0"/>
              <a:ea typeface="MS PGothic" pitchFamily="34" charset="-128"/>
              <a:cs typeface="Arial" charset="0"/>
            </a:endParaRPr>
          </a:p>
        </p:txBody>
      </p:sp>
      <p:sp>
        <p:nvSpPr>
          <p:cNvPr id="2064" name="AutoShape 16"/>
          <p:cNvSpPr>
            <a:spLocks noChangeArrowheads="1"/>
          </p:cNvSpPr>
          <p:nvPr/>
        </p:nvSpPr>
        <p:spPr bwMode="auto">
          <a:xfrm>
            <a:off x="5867400" y="1905000"/>
            <a:ext cx="3124200" cy="1066800"/>
          </a:xfrm>
          <a:prstGeom prst="cloudCallout">
            <a:avLst>
              <a:gd name="adj1" fmla="val -70986"/>
              <a:gd name="adj2" fmla="val 145981"/>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CCFF"/>
            </a:solidFill>
            <a:round/>
            <a:headEnd/>
            <a:tailEnd/>
          </a:ln>
          <a:effectLst/>
        </p:spPr>
        <p:txBody>
          <a:bodyPr anchor="ctr"/>
          <a:lstStyle/>
          <a:p>
            <a:pPr algn="ctr">
              <a:defRPr/>
            </a:pPr>
            <a:r>
              <a:rPr lang="en-US" sz="1500" b="1" dirty="0" smtClean="0">
                <a:effectLst>
                  <a:outerShdw blurRad="38100" dist="38100" dir="2700000" algn="tl">
                    <a:srgbClr val="000000"/>
                  </a:outerShdw>
                </a:effectLst>
              </a:rPr>
              <a:t>POTENTIAL MARKET OF 90 MILLIONS PEOPLE</a:t>
            </a:r>
            <a:endParaRPr lang="en-US" sz="1500" b="1" dirty="0">
              <a:effectLst>
                <a:outerShdw blurRad="38100" dist="38100" dir="2700000" algn="tl">
                  <a:srgbClr val="000000"/>
                </a:outerShdw>
              </a:effectLst>
            </a:endParaRPr>
          </a:p>
        </p:txBody>
      </p:sp>
      <p:sp>
        <p:nvSpPr>
          <p:cNvPr id="2065" name="AutoShape 17"/>
          <p:cNvSpPr>
            <a:spLocks noChangeArrowheads="1"/>
          </p:cNvSpPr>
          <p:nvPr/>
        </p:nvSpPr>
        <p:spPr bwMode="auto">
          <a:xfrm>
            <a:off x="838200" y="1676400"/>
            <a:ext cx="2362200" cy="1295400"/>
          </a:xfrm>
          <a:prstGeom prst="cloudCallout">
            <a:avLst>
              <a:gd name="adj1" fmla="val 129690"/>
              <a:gd name="adj2" fmla="val 110662"/>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CCFF"/>
            </a:solidFill>
            <a:round/>
            <a:headEnd/>
            <a:tailEnd/>
          </a:ln>
          <a:effectLst/>
        </p:spPr>
        <p:txBody>
          <a:bodyPr anchor="ctr"/>
          <a:lstStyle/>
          <a:p>
            <a:pPr algn="ctr">
              <a:defRPr/>
            </a:pPr>
            <a:r>
              <a:rPr lang="en-US" sz="1500" b="1" dirty="0" smtClean="0">
                <a:effectLst>
                  <a:outerShdw blurRad="38100" dist="38100" dir="2700000" algn="tl">
                    <a:srgbClr val="000000"/>
                  </a:outerShdw>
                </a:effectLst>
              </a:rPr>
              <a:t>STRATEGIC GEOGRAPHIC LOCATION</a:t>
            </a:r>
            <a:endParaRPr lang="en-US" sz="1500" b="1" dirty="0">
              <a:effectLst>
                <a:outerShdw blurRad="38100" dist="38100" dir="2700000" algn="tl">
                  <a:srgbClr val="000000"/>
                </a:outerShdw>
              </a:effectLst>
            </a:endParaRPr>
          </a:p>
        </p:txBody>
      </p:sp>
      <p:sp>
        <p:nvSpPr>
          <p:cNvPr id="2066" name="AutoShape 18"/>
          <p:cNvSpPr>
            <a:spLocks noChangeArrowheads="1"/>
          </p:cNvSpPr>
          <p:nvPr/>
        </p:nvSpPr>
        <p:spPr bwMode="auto">
          <a:xfrm>
            <a:off x="609600" y="3429000"/>
            <a:ext cx="2343150" cy="1295400"/>
          </a:xfrm>
          <a:prstGeom prst="cloudCallout">
            <a:avLst>
              <a:gd name="adj1" fmla="val 132384"/>
              <a:gd name="adj2" fmla="val -57843"/>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CCFF"/>
            </a:solidFill>
            <a:round/>
            <a:headEnd/>
            <a:tailEnd/>
          </a:ln>
          <a:effectLst/>
        </p:spPr>
        <p:txBody>
          <a:bodyPr anchor="ctr"/>
          <a:lstStyle/>
          <a:p>
            <a:pPr algn="ctr">
              <a:defRPr/>
            </a:pPr>
            <a:r>
              <a:rPr lang="en-US" sz="1500" b="1" dirty="0" smtClean="0">
                <a:effectLst>
                  <a:outerShdw blurRad="38100" dist="38100" dir="2700000" algn="tl">
                    <a:srgbClr val="000000"/>
                  </a:outerShdw>
                </a:effectLst>
              </a:rPr>
              <a:t>HIGH  ECONOMIC GROWTH</a:t>
            </a:r>
            <a:endParaRPr lang="en-US" sz="1500" b="1" dirty="0">
              <a:effectLst>
                <a:outerShdw blurRad="38100" dist="38100" dir="2700000" algn="tl">
                  <a:srgbClr val="000000"/>
                </a:outerShdw>
              </a:effectLst>
            </a:endParaRPr>
          </a:p>
        </p:txBody>
      </p:sp>
      <p:sp>
        <p:nvSpPr>
          <p:cNvPr id="2067" name="AutoShape 19"/>
          <p:cNvSpPr>
            <a:spLocks noChangeArrowheads="1"/>
          </p:cNvSpPr>
          <p:nvPr/>
        </p:nvSpPr>
        <p:spPr bwMode="auto">
          <a:xfrm>
            <a:off x="6019800" y="4953000"/>
            <a:ext cx="2743200" cy="1371600"/>
          </a:xfrm>
          <a:prstGeom prst="cloudCallout">
            <a:avLst>
              <a:gd name="adj1" fmla="val -43343"/>
              <a:gd name="adj2" fmla="val -63194"/>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CCFF"/>
            </a:solidFill>
            <a:round/>
            <a:headEnd/>
            <a:tailEnd/>
          </a:ln>
          <a:effectLst/>
        </p:spPr>
        <p:txBody>
          <a:bodyPr anchor="ctr"/>
          <a:lstStyle/>
          <a:p>
            <a:pPr algn="ctr">
              <a:defRPr/>
            </a:pPr>
            <a:r>
              <a:rPr lang="en-US" sz="1500" b="1" dirty="0" smtClean="0">
                <a:effectLst>
                  <a:outerShdw blurRad="38100" dist="38100" dir="2700000" algn="tl">
                    <a:srgbClr val="000000"/>
                  </a:outerShdw>
                </a:effectLst>
              </a:rPr>
              <a:t>ABUNDANT NATURAL RESOURCES</a:t>
            </a:r>
            <a:endParaRPr lang="en-US" sz="1500" b="1" dirty="0">
              <a:effectLst>
                <a:outerShdw blurRad="38100" dist="38100" dir="2700000" algn="tl">
                  <a:srgbClr val="000000"/>
                </a:outerShdw>
              </a:effectLst>
            </a:endParaRPr>
          </a:p>
        </p:txBody>
      </p:sp>
      <p:sp>
        <p:nvSpPr>
          <p:cNvPr id="2068" name="AutoShape 20"/>
          <p:cNvSpPr>
            <a:spLocks noChangeArrowheads="1"/>
          </p:cNvSpPr>
          <p:nvPr/>
        </p:nvSpPr>
        <p:spPr bwMode="auto">
          <a:xfrm>
            <a:off x="6781800" y="3276600"/>
            <a:ext cx="2133600" cy="1295400"/>
          </a:xfrm>
          <a:prstGeom prst="cloudCallout">
            <a:avLst>
              <a:gd name="adj1" fmla="val -144120"/>
              <a:gd name="adj2" fmla="val 42032"/>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CCFF"/>
            </a:solidFill>
            <a:round/>
            <a:headEnd/>
            <a:tailEnd/>
          </a:ln>
          <a:effectLst/>
        </p:spPr>
        <p:txBody>
          <a:bodyPr anchor="ctr"/>
          <a:lstStyle/>
          <a:p>
            <a:pPr algn="ctr">
              <a:defRPr/>
            </a:pPr>
            <a:r>
              <a:rPr lang="en-US" sz="1500" b="1" dirty="0" smtClean="0">
                <a:effectLst>
                  <a:outerShdw blurRad="38100" dist="38100" dir="2700000" algn="tl">
                    <a:srgbClr val="000000"/>
                  </a:outerShdw>
                </a:effectLst>
              </a:rPr>
              <a:t>POLITICAL STABILITY</a:t>
            </a:r>
            <a:endParaRPr lang="en-US" sz="1500" b="1" dirty="0">
              <a:effectLst>
                <a:outerShdw blurRad="38100" dist="38100" dir="2700000" algn="tl">
                  <a:srgbClr val="000000"/>
                </a:outerShdw>
              </a:effectLst>
            </a:endParaRPr>
          </a:p>
        </p:txBody>
      </p:sp>
      <p:pic>
        <p:nvPicPr>
          <p:cNvPr id="36877" name="Picture 21" descr="logo"/>
          <p:cNvPicPr>
            <a:picLocks noChangeAspect="1" noChangeArrowheads="1"/>
          </p:cNvPicPr>
          <p:nvPr/>
        </p:nvPicPr>
        <p:blipFill>
          <a:blip r:embed="rId3" cstate="print"/>
          <a:srcRect/>
          <a:stretch>
            <a:fillRect/>
          </a:stretch>
        </p:blipFill>
        <p:spPr bwMode="auto">
          <a:xfrm>
            <a:off x="3200400" y="2743200"/>
            <a:ext cx="2743200" cy="2679700"/>
          </a:xfrm>
          <a:prstGeom prst="rect">
            <a:avLst/>
          </a:prstGeom>
          <a:noFill/>
          <a:ln w="9525">
            <a:noFill/>
            <a:miter lim="800000"/>
            <a:headEnd/>
            <a:tailEnd/>
          </a:ln>
        </p:spPr>
      </p:pic>
      <p:sp>
        <p:nvSpPr>
          <p:cNvPr id="2070" name="Rectangle 22"/>
          <p:cNvSpPr>
            <a:spLocks noChangeArrowheads="1"/>
          </p:cNvSpPr>
          <p:nvPr/>
        </p:nvSpPr>
        <p:spPr bwMode="auto">
          <a:xfrm>
            <a:off x="2895600" y="3429000"/>
            <a:ext cx="3505200" cy="1077218"/>
          </a:xfrm>
          <a:prstGeom prst="rect">
            <a:avLst/>
          </a:prstGeom>
          <a:noFill/>
          <a:ln w="9525">
            <a:noFill/>
            <a:miter lim="800000"/>
            <a:headEnd/>
            <a:tailEnd/>
          </a:ln>
          <a:effectLst/>
        </p:spPr>
        <p:txBody>
          <a:bodyPr>
            <a:spAutoFit/>
          </a:bodyPr>
          <a:lstStyle/>
          <a:p>
            <a:pPr algn="ctr">
              <a:defRPr/>
            </a:pPr>
            <a:r>
              <a:rPr lang="en-US" sz="3200" b="1" dirty="0" smtClean="0">
                <a:solidFill>
                  <a:srgbClr val="FF3300"/>
                </a:solidFill>
                <a:effectLst>
                  <a:outerShdw blurRad="38100" dist="38100" dir="2700000" algn="tl">
                    <a:srgbClr val="C0C0C0"/>
                  </a:outerShdw>
                </a:effectLst>
                <a:latin typeface="+mn-lt"/>
                <a:ea typeface="MS PGothic" pitchFamily="34" charset="-128"/>
                <a:cs typeface="Arial" charset="0"/>
              </a:rPr>
              <a:t>WHY</a:t>
            </a:r>
          </a:p>
          <a:p>
            <a:pPr algn="ctr">
              <a:defRPr/>
            </a:pPr>
            <a:r>
              <a:rPr lang="en-US" sz="3200" b="1" dirty="0" smtClean="0">
                <a:solidFill>
                  <a:srgbClr val="FF3300"/>
                </a:solidFill>
                <a:effectLst>
                  <a:outerShdw blurRad="38100" dist="38100" dir="2700000" algn="tl">
                    <a:srgbClr val="C0C0C0"/>
                  </a:outerShdw>
                </a:effectLst>
                <a:latin typeface="+mn-lt"/>
                <a:ea typeface="MS PGothic" pitchFamily="34" charset="-128"/>
                <a:cs typeface="Arial" charset="0"/>
              </a:rPr>
              <a:t>VIETNAM</a:t>
            </a:r>
            <a:r>
              <a:rPr lang="en-US" sz="3200" b="1" dirty="0">
                <a:solidFill>
                  <a:srgbClr val="FF3300"/>
                </a:solidFill>
                <a:effectLst>
                  <a:outerShdw blurRad="38100" dist="38100" dir="2700000" algn="tl">
                    <a:srgbClr val="C0C0C0"/>
                  </a:outerShdw>
                </a:effectLst>
                <a:latin typeface="+mn-lt"/>
                <a:ea typeface="MS PGothic" pitchFamily="34" charset="-128"/>
                <a:cs typeface="Arial" charset="0"/>
              </a:rPr>
              <a:t>?</a:t>
            </a:r>
          </a:p>
        </p:txBody>
      </p:sp>
      <p:sp>
        <p:nvSpPr>
          <p:cNvPr id="40975" name="Rectangle 17"/>
          <p:cNvSpPr>
            <a:spLocks noChangeArrowheads="1"/>
          </p:cNvSpPr>
          <p:nvPr/>
        </p:nvSpPr>
        <p:spPr bwMode="auto">
          <a:xfrm>
            <a:off x="0" y="304800"/>
            <a:ext cx="8991600" cy="954107"/>
          </a:xfrm>
          <a:prstGeom prst="rect">
            <a:avLst/>
          </a:prstGeom>
          <a:noFill/>
          <a:ln w="9525">
            <a:noFill/>
            <a:miter lim="800000"/>
            <a:headEnd/>
            <a:tailEnd/>
          </a:ln>
        </p:spPr>
        <p:txBody>
          <a:bodyPr wrap="square">
            <a:spAutoFit/>
          </a:bodyPr>
          <a:lstStyle/>
          <a:p>
            <a:pPr>
              <a:defRPr/>
            </a:pPr>
            <a:r>
              <a:rPr lang="en-US" sz="2800" b="1" dirty="0" smtClean="0">
                <a:solidFill>
                  <a:srgbClr val="C00000"/>
                </a:solidFill>
              </a:rPr>
              <a:t>VIETNAM – FAVOURABLE  INVESTMENT DESTINATION  OF  21</a:t>
            </a:r>
            <a:r>
              <a:rPr lang="en-US" sz="2800" b="1" baseline="30000" dirty="0" smtClean="0">
                <a:solidFill>
                  <a:srgbClr val="C00000"/>
                </a:solidFill>
              </a:rPr>
              <a:t>ST</a:t>
            </a:r>
            <a:r>
              <a:rPr lang="en-US" sz="2800" b="1" dirty="0" smtClean="0">
                <a:solidFill>
                  <a:srgbClr val="C00000"/>
                </a:solidFill>
              </a:rPr>
              <a:t> CENTURY</a:t>
            </a:r>
            <a:endParaRPr lang="en-US" sz="2800" b="1" dirty="0">
              <a:solidFill>
                <a:srgbClr val="C00000"/>
              </a:solidFill>
            </a:endParaRPr>
          </a:p>
        </p:txBody>
      </p:sp>
      <p:sp>
        <p:nvSpPr>
          <p:cNvPr id="16" name="AutoShape 12"/>
          <p:cNvSpPr>
            <a:spLocks noChangeArrowheads="1"/>
          </p:cNvSpPr>
          <p:nvPr/>
        </p:nvSpPr>
        <p:spPr bwMode="auto">
          <a:xfrm>
            <a:off x="3124200" y="5562600"/>
            <a:ext cx="2362200" cy="1066800"/>
          </a:xfrm>
          <a:prstGeom prst="cloudCallout">
            <a:avLst>
              <a:gd name="adj1" fmla="val 70935"/>
              <a:gd name="adj2" fmla="val -132106"/>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solidFill>
              <a:srgbClr val="00CCFF"/>
            </a:solidFill>
            <a:round/>
            <a:headEnd/>
            <a:tailEnd/>
          </a:ln>
          <a:effectLst/>
        </p:spPr>
        <p:txBody>
          <a:bodyPr anchor="ctr"/>
          <a:lstStyle/>
          <a:p>
            <a:pPr algn="ctr">
              <a:defRPr/>
            </a:pPr>
            <a:r>
              <a:rPr lang="en-US" sz="1500" b="1" dirty="0" smtClean="0">
                <a:effectLst>
                  <a:outerShdw blurRad="38100" dist="38100" dir="2700000" algn="tl">
                    <a:srgbClr val="000000"/>
                  </a:outerShdw>
                </a:effectLst>
              </a:rPr>
              <a:t>ACTIVE GLOBAL INTEGRATION</a:t>
            </a:r>
            <a:endParaRPr lang="en-US" sz="1500" b="1"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68"/>
                                        </p:tgtEl>
                                        <p:attrNameLst>
                                          <p:attrName>style.visibility</p:attrName>
                                        </p:attrNameLst>
                                      </p:cBhvr>
                                      <p:to>
                                        <p:strVal val="visible"/>
                                      </p:to>
                                    </p:set>
                                    <p:anim calcmode="lin" valueType="num">
                                      <p:cBhvr>
                                        <p:cTn id="7" dur="500" fill="hold"/>
                                        <p:tgtEl>
                                          <p:spTgt spid="2068"/>
                                        </p:tgtEl>
                                        <p:attrNameLst>
                                          <p:attrName>ppt_w</p:attrName>
                                        </p:attrNameLst>
                                      </p:cBhvr>
                                      <p:tavLst>
                                        <p:tav tm="0">
                                          <p:val>
                                            <p:fltVal val="0"/>
                                          </p:val>
                                        </p:tav>
                                        <p:tav tm="100000">
                                          <p:val>
                                            <p:strVal val="#ppt_w"/>
                                          </p:val>
                                        </p:tav>
                                      </p:tavLst>
                                    </p:anim>
                                    <p:anim calcmode="lin" valueType="num">
                                      <p:cBhvr>
                                        <p:cTn id="8" dur="500" fill="hold"/>
                                        <p:tgtEl>
                                          <p:spTgt spid="2068"/>
                                        </p:tgtEl>
                                        <p:attrNameLst>
                                          <p:attrName>ppt_h</p:attrName>
                                        </p:attrNameLst>
                                      </p:cBhvr>
                                      <p:tavLst>
                                        <p:tav tm="0">
                                          <p:val>
                                            <p:fltVal val="0"/>
                                          </p:val>
                                        </p:tav>
                                        <p:tav tm="100000">
                                          <p:val>
                                            <p:strVal val="#ppt_h"/>
                                          </p:val>
                                        </p:tav>
                                      </p:tavLst>
                                    </p:anim>
                                    <p:animEffect transition="in" filter="fade">
                                      <p:cBhvr>
                                        <p:cTn id="9" dur="500"/>
                                        <p:tgtEl>
                                          <p:spTgt spid="206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p:cTn id="12" dur="500" fill="hold"/>
                                        <p:tgtEl>
                                          <p:spTgt spid="2067"/>
                                        </p:tgtEl>
                                        <p:attrNameLst>
                                          <p:attrName>ppt_w</p:attrName>
                                        </p:attrNameLst>
                                      </p:cBhvr>
                                      <p:tavLst>
                                        <p:tav tm="0">
                                          <p:val>
                                            <p:fltVal val="0"/>
                                          </p:val>
                                        </p:tav>
                                        <p:tav tm="100000">
                                          <p:val>
                                            <p:strVal val="#ppt_w"/>
                                          </p:val>
                                        </p:tav>
                                      </p:tavLst>
                                    </p:anim>
                                    <p:anim calcmode="lin" valueType="num">
                                      <p:cBhvr>
                                        <p:cTn id="13" dur="500" fill="hold"/>
                                        <p:tgtEl>
                                          <p:spTgt spid="2067"/>
                                        </p:tgtEl>
                                        <p:attrNameLst>
                                          <p:attrName>ppt_h</p:attrName>
                                        </p:attrNameLst>
                                      </p:cBhvr>
                                      <p:tavLst>
                                        <p:tav tm="0">
                                          <p:val>
                                            <p:fltVal val="0"/>
                                          </p:val>
                                        </p:tav>
                                        <p:tav tm="100000">
                                          <p:val>
                                            <p:strVal val="#ppt_h"/>
                                          </p:val>
                                        </p:tav>
                                      </p:tavLst>
                                    </p:anim>
                                    <p:animEffect transition="in" filter="fade">
                                      <p:cBhvr>
                                        <p:cTn id="14" dur="500"/>
                                        <p:tgtEl>
                                          <p:spTgt spid="206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066"/>
                                        </p:tgtEl>
                                        <p:attrNameLst>
                                          <p:attrName>style.visibility</p:attrName>
                                        </p:attrNameLst>
                                      </p:cBhvr>
                                      <p:to>
                                        <p:strVal val="visible"/>
                                      </p:to>
                                    </p:set>
                                    <p:anim calcmode="lin" valueType="num">
                                      <p:cBhvr>
                                        <p:cTn id="17" dur="500" fill="hold"/>
                                        <p:tgtEl>
                                          <p:spTgt spid="2066"/>
                                        </p:tgtEl>
                                        <p:attrNameLst>
                                          <p:attrName>ppt_w</p:attrName>
                                        </p:attrNameLst>
                                      </p:cBhvr>
                                      <p:tavLst>
                                        <p:tav tm="0">
                                          <p:val>
                                            <p:fltVal val="0"/>
                                          </p:val>
                                        </p:tav>
                                        <p:tav tm="100000">
                                          <p:val>
                                            <p:strVal val="#ppt_w"/>
                                          </p:val>
                                        </p:tav>
                                      </p:tavLst>
                                    </p:anim>
                                    <p:anim calcmode="lin" valueType="num">
                                      <p:cBhvr>
                                        <p:cTn id="18" dur="500" fill="hold"/>
                                        <p:tgtEl>
                                          <p:spTgt spid="2066"/>
                                        </p:tgtEl>
                                        <p:attrNameLst>
                                          <p:attrName>ppt_h</p:attrName>
                                        </p:attrNameLst>
                                      </p:cBhvr>
                                      <p:tavLst>
                                        <p:tav tm="0">
                                          <p:val>
                                            <p:fltVal val="0"/>
                                          </p:val>
                                        </p:tav>
                                        <p:tav tm="100000">
                                          <p:val>
                                            <p:strVal val="#ppt_h"/>
                                          </p:val>
                                        </p:tav>
                                      </p:tavLst>
                                    </p:anim>
                                    <p:animEffect transition="in" filter="fade">
                                      <p:cBhvr>
                                        <p:cTn id="19" dur="500"/>
                                        <p:tgtEl>
                                          <p:spTgt spid="206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064"/>
                                        </p:tgtEl>
                                        <p:attrNameLst>
                                          <p:attrName>style.visibility</p:attrName>
                                        </p:attrNameLst>
                                      </p:cBhvr>
                                      <p:to>
                                        <p:strVal val="visible"/>
                                      </p:to>
                                    </p:set>
                                    <p:anim calcmode="lin" valueType="num">
                                      <p:cBhvr>
                                        <p:cTn id="22" dur="500" fill="hold"/>
                                        <p:tgtEl>
                                          <p:spTgt spid="2064"/>
                                        </p:tgtEl>
                                        <p:attrNameLst>
                                          <p:attrName>ppt_w</p:attrName>
                                        </p:attrNameLst>
                                      </p:cBhvr>
                                      <p:tavLst>
                                        <p:tav tm="0">
                                          <p:val>
                                            <p:fltVal val="0"/>
                                          </p:val>
                                        </p:tav>
                                        <p:tav tm="100000">
                                          <p:val>
                                            <p:strVal val="#ppt_w"/>
                                          </p:val>
                                        </p:tav>
                                      </p:tavLst>
                                    </p:anim>
                                    <p:anim calcmode="lin" valueType="num">
                                      <p:cBhvr>
                                        <p:cTn id="23" dur="500" fill="hold"/>
                                        <p:tgtEl>
                                          <p:spTgt spid="2064"/>
                                        </p:tgtEl>
                                        <p:attrNameLst>
                                          <p:attrName>ppt_h</p:attrName>
                                        </p:attrNameLst>
                                      </p:cBhvr>
                                      <p:tavLst>
                                        <p:tav tm="0">
                                          <p:val>
                                            <p:fltVal val="0"/>
                                          </p:val>
                                        </p:tav>
                                        <p:tav tm="100000">
                                          <p:val>
                                            <p:strVal val="#ppt_h"/>
                                          </p:val>
                                        </p:tav>
                                      </p:tavLst>
                                    </p:anim>
                                    <p:animEffect transition="in" filter="fade">
                                      <p:cBhvr>
                                        <p:cTn id="24" dur="500"/>
                                        <p:tgtEl>
                                          <p:spTgt spid="206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065"/>
                                        </p:tgtEl>
                                        <p:attrNameLst>
                                          <p:attrName>style.visibility</p:attrName>
                                        </p:attrNameLst>
                                      </p:cBhvr>
                                      <p:to>
                                        <p:strVal val="visible"/>
                                      </p:to>
                                    </p:set>
                                    <p:anim calcmode="lin" valueType="num">
                                      <p:cBhvr>
                                        <p:cTn id="27" dur="500" fill="hold"/>
                                        <p:tgtEl>
                                          <p:spTgt spid="2065"/>
                                        </p:tgtEl>
                                        <p:attrNameLst>
                                          <p:attrName>ppt_w</p:attrName>
                                        </p:attrNameLst>
                                      </p:cBhvr>
                                      <p:tavLst>
                                        <p:tav tm="0">
                                          <p:val>
                                            <p:fltVal val="0"/>
                                          </p:val>
                                        </p:tav>
                                        <p:tav tm="100000">
                                          <p:val>
                                            <p:strVal val="#ppt_w"/>
                                          </p:val>
                                        </p:tav>
                                      </p:tavLst>
                                    </p:anim>
                                    <p:anim calcmode="lin" valueType="num">
                                      <p:cBhvr>
                                        <p:cTn id="28" dur="500" fill="hold"/>
                                        <p:tgtEl>
                                          <p:spTgt spid="2065"/>
                                        </p:tgtEl>
                                        <p:attrNameLst>
                                          <p:attrName>ppt_h</p:attrName>
                                        </p:attrNameLst>
                                      </p:cBhvr>
                                      <p:tavLst>
                                        <p:tav tm="0">
                                          <p:val>
                                            <p:fltVal val="0"/>
                                          </p:val>
                                        </p:tav>
                                        <p:tav tm="100000">
                                          <p:val>
                                            <p:strVal val="#ppt_h"/>
                                          </p:val>
                                        </p:tav>
                                      </p:tavLst>
                                    </p:anim>
                                    <p:animEffect transition="in" filter="fade">
                                      <p:cBhvr>
                                        <p:cTn id="29" dur="500"/>
                                        <p:tgtEl>
                                          <p:spTgt spid="2065"/>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060"/>
                                        </p:tgtEl>
                                        <p:attrNameLst>
                                          <p:attrName>style.visibility</p:attrName>
                                        </p:attrNameLst>
                                      </p:cBhvr>
                                      <p:to>
                                        <p:strVal val="visible"/>
                                      </p:to>
                                    </p:set>
                                    <p:anim calcmode="lin" valueType="num">
                                      <p:cBhvr>
                                        <p:cTn id="32" dur="500" fill="hold"/>
                                        <p:tgtEl>
                                          <p:spTgt spid="2060"/>
                                        </p:tgtEl>
                                        <p:attrNameLst>
                                          <p:attrName>ppt_w</p:attrName>
                                        </p:attrNameLst>
                                      </p:cBhvr>
                                      <p:tavLst>
                                        <p:tav tm="0">
                                          <p:val>
                                            <p:fltVal val="0"/>
                                          </p:val>
                                        </p:tav>
                                        <p:tav tm="100000">
                                          <p:val>
                                            <p:strVal val="#ppt_w"/>
                                          </p:val>
                                        </p:tav>
                                      </p:tavLst>
                                    </p:anim>
                                    <p:anim calcmode="lin" valueType="num">
                                      <p:cBhvr>
                                        <p:cTn id="33" dur="500" fill="hold"/>
                                        <p:tgtEl>
                                          <p:spTgt spid="2060"/>
                                        </p:tgtEl>
                                        <p:attrNameLst>
                                          <p:attrName>ppt_h</p:attrName>
                                        </p:attrNameLst>
                                      </p:cBhvr>
                                      <p:tavLst>
                                        <p:tav tm="0">
                                          <p:val>
                                            <p:fltVal val="0"/>
                                          </p:val>
                                        </p:tav>
                                        <p:tav tm="100000">
                                          <p:val>
                                            <p:strVal val="#ppt_h"/>
                                          </p:val>
                                        </p:tav>
                                      </p:tavLst>
                                    </p:anim>
                                    <p:animEffect transition="in" filter="fade">
                                      <p:cBhvr>
                                        <p:cTn id="34" dur="500"/>
                                        <p:tgtEl>
                                          <p:spTgt spid="2060"/>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059"/>
                                        </p:tgtEl>
                                        <p:attrNameLst>
                                          <p:attrName>style.visibility</p:attrName>
                                        </p:attrNameLst>
                                      </p:cBhvr>
                                      <p:to>
                                        <p:strVal val="visible"/>
                                      </p:to>
                                    </p:set>
                                    <p:anim calcmode="lin" valueType="num">
                                      <p:cBhvr>
                                        <p:cTn id="37" dur="500" fill="hold"/>
                                        <p:tgtEl>
                                          <p:spTgt spid="2059"/>
                                        </p:tgtEl>
                                        <p:attrNameLst>
                                          <p:attrName>ppt_w</p:attrName>
                                        </p:attrNameLst>
                                      </p:cBhvr>
                                      <p:tavLst>
                                        <p:tav tm="0">
                                          <p:val>
                                            <p:fltVal val="0"/>
                                          </p:val>
                                        </p:tav>
                                        <p:tav tm="100000">
                                          <p:val>
                                            <p:strVal val="#ppt_w"/>
                                          </p:val>
                                        </p:tav>
                                      </p:tavLst>
                                    </p:anim>
                                    <p:anim calcmode="lin" valueType="num">
                                      <p:cBhvr>
                                        <p:cTn id="38" dur="500" fill="hold"/>
                                        <p:tgtEl>
                                          <p:spTgt spid="2059"/>
                                        </p:tgtEl>
                                        <p:attrNameLst>
                                          <p:attrName>ppt_h</p:attrName>
                                        </p:attrNameLst>
                                      </p:cBhvr>
                                      <p:tavLst>
                                        <p:tav tm="0">
                                          <p:val>
                                            <p:fltVal val="0"/>
                                          </p:val>
                                        </p:tav>
                                        <p:tav tm="100000">
                                          <p:val>
                                            <p:strVal val="#ppt_h"/>
                                          </p:val>
                                        </p:tav>
                                      </p:tavLst>
                                    </p:anim>
                                    <p:animEffect transition="in" filter="fade">
                                      <p:cBhvr>
                                        <p:cTn id="39" dur="500"/>
                                        <p:tgtEl>
                                          <p:spTgt spid="205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P spid="2060" grpId="0" animBg="1"/>
      <p:bldP spid="2064" grpId="0" animBg="1"/>
      <p:bldP spid="2065" grpId="0" animBg="1"/>
      <p:bldP spid="2066" grpId="0" animBg="1"/>
      <p:bldP spid="2067" grpId="0" animBg="1"/>
      <p:bldP spid="2068"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0" y="304800"/>
            <a:ext cx="8991600" cy="523220"/>
          </a:xfrm>
          <a:prstGeom prst="rect">
            <a:avLst/>
          </a:prstGeom>
          <a:noFill/>
          <a:ln w="9525">
            <a:noFill/>
            <a:miter lim="800000"/>
            <a:headEnd/>
            <a:tailEnd/>
          </a:ln>
        </p:spPr>
        <p:txBody>
          <a:bodyPr wrap="square">
            <a:spAutoFit/>
          </a:bodyPr>
          <a:lstStyle/>
          <a:p>
            <a:pPr>
              <a:defRPr/>
            </a:pPr>
            <a:r>
              <a:rPr lang="en-US" sz="2800" b="1" dirty="0" smtClean="0">
                <a:solidFill>
                  <a:srgbClr val="C00000"/>
                </a:solidFill>
              </a:rPr>
              <a:t>VIETNAM – IMPROVED LEGAL ENVIRONMENT</a:t>
            </a:r>
            <a:endParaRPr lang="en-US" sz="2800" b="1" dirty="0">
              <a:solidFill>
                <a:srgbClr val="C00000"/>
              </a:solidFill>
            </a:endParaRPr>
          </a:p>
        </p:txBody>
      </p:sp>
      <p:sp>
        <p:nvSpPr>
          <p:cNvPr id="3" name="Content Placeholder 2"/>
          <p:cNvSpPr txBox="1">
            <a:spLocks/>
          </p:cNvSpPr>
          <p:nvPr/>
        </p:nvSpPr>
        <p:spPr>
          <a:xfrm>
            <a:off x="0" y="1570037"/>
            <a:ext cx="8686800" cy="4754563"/>
          </a:xfrm>
          <a:prstGeom prst="rect">
            <a:avLst/>
          </a:prstGeom>
        </p:spPr>
        <p:txBody>
          <a:bodyPr/>
          <a:lstStyle/>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Char char=""/>
              <a:tabLst/>
              <a:defRPr/>
            </a:pPr>
            <a:r>
              <a:rPr kumimoji="0" lang="en-US" sz="2800" i="0" u="none" strike="noStrike" kern="1200" cap="none" spc="0" normalizeH="0" baseline="0" noProof="0" dirty="0" smtClean="0">
                <a:ln>
                  <a:noFill/>
                </a:ln>
                <a:solidFill>
                  <a:srgbClr val="0070C0"/>
                </a:solidFill>
                <a:effectLst/>
                <a:uLnTx/>
                <a:uFillTx/>
                <a:latin typeface="+mn-lt"/>
                <a:ea typeface="+mn-ea"/>
                <a:cs typeface="+mn-cs"/>
              </a:rPr>
              <a:t>In 2015, the</a:t>
            </a:r>
            <a:r>
              <a:rPr kumimoji="0" lang="en-US" sz="2800" i="0" u="none" strike="noStrike" kern="1200" cap="none" spc="0" normalizeH="0" noProof="0" dirty="0" smtClean="0">
                <a:ln>
                  <a:noFill/>
                </a:ln>
                <a:solidFill>
                  <a:srgbClr val="0070C0"/>
                </a:solidFill>
                <a:effectLst/>
                <a:uLnTx/>
                <a:uFillTx/>
                <a:latin typeface="+mn-lt"/>
                <a:ea typeface="+mn-ea"/>
                <a:cs typeface="+mn-cs"/>
              </a:rPr>
              <a:t> new Investment Law and Enterprise Law will come into force</a:t>
            </a:r>
          </a:p>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Char char=""/>
              <a:tabLst/>
              <a:defRPr/>
            </a:pPr>
            <a:r>
              <a:rPr kumimoji="0" lang="en-US" sz="2800" i="0" u="none" strike="noStrike" kern="1200" cap="none" spc="0" normalizeH="0" noProof="0" dirty="0" smtClean="0">
                <a:ln>
                  <a:noFill/>
                </a:ln>
                <a:solidFill>
                  <a:srgbClr val="0070C0"/>
                </a:solidFill>
                <a:effectLst/>
                <a:uLnTx/>
                <a:uFillTx/>
                <a:latin typeface="+mn-lt"/>
                <a:ea typeface="+mn-ea"/>
                <a:cs typeface="+mn-cs"/>
              </a:rPr>
              <a:t>The new Investment Law:</a:t>
            </a:r>
          </a:p>
          <a:p>
            <a:pPr marL="876300" lvl="1" indent="-382588">
              <a:spcBef>
                <a:spcPct val="20000"/>
              </a:spcBef>
              <a:buClr>
                <a:schemeClr val="accent1"/>
              </a:buClr>
              <a:buSzPct val="80000"/>
              <a:buFont typeface="Wingdings 2" pitchFamily="18" charset="2"/>
              <a:buChar char=""/>
            </a:pPr>
            <a:r>
              <a:rPr lang="en-US" sz="2800" baseline="0" dirty="0" smtClean="0">
                <a:solidFill>
                  <a:srgbClr val="0070C0"/>
                </a:solidFill>
                <a:latin typeface="+mn-lt"/>
                <a:cs typeface="+mn-cs"/>
              </a:rPr>
              <a:t>Ensure</a:t>
            </a:r>
            <a:r>
              <a:rPr lang="en-US" sz="2800" dirty="0" smtClean="0">
                <a:solidFill>
                  <a:srgbClr val="0070C0"/>
                </a:solidFill>
                <a:latin typeface="+mn-lt"/>
                <a:cs typeface="+mn-cs"/>
              </a:rPr>
              <a:t> the compliance with all the agreements that Vietnam is a member</a:t>
            </a:r>
          </a:p>
          <a:p>
            <a:pPr marL="876300" lvl="1" indent="-382588">
              <a:spcBef>
                <a:spcPct val="20000"/>
              </a:spcBef>
              <a:buClr>
                <a:schemeClr val="accent1"/>
              </a:buClr>
              <a:buSzPct val="80000"/>
              <a:buFont typeface="Wingdings 2" pitchFamily="18" charset="2"/>
              <a:buChar char=""/>
            </a:pPr>
            <a:r>
              <a:rPr kumimoji="0" lang="en-US" sz="2800" i="0" u="none" strike="noStrike" kern="1200" cap="none" spc="0" normalizeH="0" baseline="0" noProof="0" dirty="0" smtClean="0">
                <a:ln>
                  <a:noFill/>
                </a:ln>
                <a:solidFill>
                  <a:srgbClr val="0070C0"/>
                </a:solidFill>
                <a:effectLst/>
                <a:uLnTx/>
                <a:uFillTx/>
                <a:latin typeface="+mn-lt"/>
                <a:ea typeface="+mn-ea"/>
                <a:cs typeface="+mn-cs"/>
              </a:rPr>
              <a:t>Finalize regulations</a:t>
            </a:r>
            <a:r>
              <a:rPr kumimoji="0" lang="en-US" sz="2800" i="0" u="none" strike="noStrike" kern="1200" cap="none" spc="0" normalizeH="0" noProof="0" dirty="0" smtClean="0">
                <a:ln>
                  <a:noFill/>
                </a:ln>
                <a:solidFill>
                  <a:srgbClr val="0070C0"/>
                </a:solidFill>
                <a:effectLst/>
                <a:uLnTx/>
                <a:uFillTx/>
                <a:latin typeface="+mn-lt"/>
                <a:ea typeface="+mn-ea"/>
                <a:cs typeface="+mn-cs"/>
              </a:rPr>
              <a:t> and investment procedures to attract more investors</a:t>
            </a:r>
          </a:p>
          <a:p>
            <a:pPr marL="876300" lvl="1" indent="-382588">
              <a:spcBef>
                <a:spcPct val="20000"/>
              </a:spcBef>
              <a:buClr>
                <a:schemeClr val="accent1"/>
              </a:buClr>
              <a:buSzPct val="80000"/>
              <a:buFont typeface="Wingdings 2" pitchFamily="18" charset="2"/>
              <a:buChar char=""/>
            </a:pPr>
            <a:r>
              <a:rPr lang="en-US" sz="2800" baseline="0" dirty="0" smtClean="0">
                <a:solidFill>
                  <a:srgbClr val="0070C0"/>
                </a:solidFill>
                <a:latin typeface="+mn-lt"/>
                <a:cs typeface="+mn-cs"/>
              </a:rPr>
              <a:t>Finalize investment management</a:t>
            </a:r>
            <a:endParaRPr kumimoji="0" lang="en-US" sz="2800" i="0" u="none" strike="noStrike" kern="1200" cap="none" spc="0" normalizeH="0" baseline="0" noProof="0" dirty="0" smtClean="0">
              <a:ln>
                <a:noFill/>
              </a:ln>
              <a:solidFill>
                <a:srgbClr val="FF0000"/>
              </a:solidFill>
              <a:effectLst/>
              <a:uLnTx/>
              <a:uFillTx/>
              <a:latin typeface="+mn-lt"/>
              <a:ea typeface="+mn-ea"/>
              <a:cs typeface="+mn-cs"/>
            </a:endParaRPr>
          </a:p>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Char char=""/>
              <a:tabLst/>
              <a:defRPr/>
            </a:pPr>
            <a:endParaRPr kumimoji="0" lang="en-US" sz="3200" b="0" i="0" u="none" strike="noStrike" kern="1200" cap="none" spc="0" normalizeH="0" baseline="0" noProof="0" dirty="0" smtClean="0">
              <a:ln>
                <a:noFill/>
              </a:ln>
              <a:solidFill>
                <a:srgbClr val="0070C0"/>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152400" y="304800"/>
            <a:ext cx="8991600" cy="523220"/>
          </a:xfrm>
          <a:prstGeom prst="rect">
            <a:avLst/>
          </a:prstGeom>
          <a:noFill/>
          <a:ln w="9525">
            <a:noFill/>
            <a:miter lim="800000"/>
            <a:headEnd/>
            <a:tailEnd/>
          </a:ln>
        </p:spPr>
        <p:txBody>
          <a:bodyPr wrap="square">
            <a:spAutoFit/>
          </a:bodyPr>
          <a:lstStyle/>
          <a:p>
            <a:pPr>
              <a:defRPr/>
            </a:pPr>
            <a:r>
              <a:rPr lang="en-US" sz="2800" b="1" dirty="0" smtClean="0">
                <a:solidFill>
                  <a:srgbClr val="C00000"/>
                </a:solidFill>
              </a:rPr>
              <a:t>VIETNAM – IMPROVED LEGAL ENVIRONMENT</a:t>
            </a:r>
            <a:endParaRPr lang="en-US" sz="2800" b="1" dirty="0">
              <a:solidFill>
                <a:srgbClr val="C00000"/>
              </a:solidFill>
            </a:endParaRPr>
          </a:p>
        </p:txBody>
      </p:sp>
      <p:sp>
        <p:nvSpPr>
          <p:cNvPr id="3" name="Content Placeholder 2"/>
          <p:cNvSpPr txBox="1">
            <a:spLocks/>
          </p:cNvSpPr>
          <p:nvPr/>
        </p:nvSpPr>
        <p:spPr>
          <a:xfrm>
            <a:off x="0" y="1524000"/>
            <a:ext cx="8686800" cy="4754563"/>
          </a:xfrm>
          <a:prstGeom prst="rect">
            <a:avLst/>
          </a:prstGeom>
        </p:spPr>
        <p:txBody>
          <a:bodyPr/>
          <a:lstStyle/>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Char char=""/>
              <a:tabLst/>
              <a:defRPr/>
            </a:pPr>
            <a:r>
              <a:rPr kumimoji="0" lang="en-US" sz="2800" i="0" u="none" strike="noStrike" kern="1200" cap="none" spc="0" normalizeH="0" noProof="0" dirty="0" smtClean="0">
                <a:ln>
                  <a:noFill/>
                </a:ln>
                <a:solidFill>
                  <a:srgbClr val="0070C0"/>
                </a:solidFill>
                <a:effectLst/>
                <a:uLnTx/>
                <a:uFillTx/>
                <a:latin typeface="Tahoma" pitchFamily="34" charset="0"/>
                <a:ea typeface="Tahoma" pitchFamily="34" charset="0"/>
                <a:cs typeface="Tahoma" pitchFamily="34" charset="0"/>
              </a:rPr>
              <a:t>The new Enterprise Law:</a:t>
            </a:r>
          </a:p>
          <a:p>
            <a:pPr marL="876300" lvl="1" indent="-382588">
              <a:spcBef>
                <a:spcPct val="20000"/>
              </a:spcBef>
              <a:buClr>
                <a:schemeClr val="accent1"/>
              </a:buClr>
              <a:buSzPct val="80000"/>
              <a:buFont typeface="Wingdings 2" pitchFamily="18" charset="2"/>
              <a:buChar char=""/>
            </a:pPr>
            <a:r>
              <a:rPr lang="en-US" sz="2800" baseline="0" dirty="0" smtClean="0">
                <a:solidFill>
                  <a:srgbClr val="0070C0"/>
                </a:solidFill>
                <a:latin typeface="Tahoma" pitchFamily="34" charset="0"/>
                <a:ea typeface="Tahoma" pitchFamily="34" charset="0"/>
                <a:cs typeface="Tahoma" pitchFamily="34" charset="0"/>
              </a:rPr>
              <a:t>Reduce the procedures and costs</a:t>
            </a:r>
            <a:r>
              <a:rPr lang="en-US" sz="2800" dirty="0" smtClean="0">
                <a:solidFill>
                  <a:srgbClr val="0070C0"/>
                </a:solidFill>
                <a:latin typeface="Tahoma" pitchFamily="34" charset="0"/>
                <a:ea typeface="Tahoma" pitchFamily="34" charset="0"/>
                <a:cs typeface="Tahoma" pitchFamily="34" charset="0"/>
              </a:rPr>
              <a:t> to establish company</a:t>
            </a:r>
          </a:p>
          <a:p>
            <a:pPr marL="876300" lvl="1" indent="-382588">
              <a:spcBef>
                <a:spcPct val="20000"/>
              </a:spcBef>
              <a:buClr>
                <a:schemeClr val="accent1"/>
              </a:buClr>
              <a:buSzPct val="80000"/>
              <a:buFont typeface="Wingdings 2" pitchFamily="18" charset="2"/>
              <a:buChar char=""/>
            </a:pPr>
            <a:r>
              <a:rPr kumimoji="0" lang="en-US" sz="2800" i="0" u="none" strike="noStrike" kern="1200" cap="none" spc="0" normalizeH="0" baseline="0" noProof="0" dirty="0" smtClean="0">
                <a:ln>
                  <a:noFill/>
                </a:ln>
                <a:solidFill>
                  <a:srgbClr val="0070C0"/>
                </a:solidFill>
                <a:effectLst/>
                <a:uLnTx/>
                <a:uFillTx/>
                <a:latin typeface="Tahoma" pitchFamily="34" charset="0"/>
                <a:ea typeface="Tahoma" pitchFamily="34" charset="0"/>
                <a:cs typeface="Tahoma" pitchFamily="34" charset="0"/>
              </a:rPr>
              <a:t>Finalize regulations</a:t>
            </a:r>
            <a:r>
              <a:rPr kumimoji="0" lang="en-US" sz="2800" i="0" u="none" strike="noStrike" kern="1200" cap="none" spc="0" normalizeH="0" noProof="0" dirty="0" smtClean="0">
                <a:ln>
                  <a:noFill/>
                </a:ln>
                <a:solidFill>
                  <a:srgbClr val="0070C0"/>
                </a:solidFill>
                <a:effectLst/>
                <a:uLnTx/>
                <a:uFillTx/>
                <a:latin typeface="Tahoma" pitchFamily="34" charset="0"/>
                <a:ea typeface="Tahoma" pitchFamily="34" charset="0"/>
                <a:cs typeface="Tahoma" pitchFamily="34" charset="0"/>
              </a:rPr>
              <a:t> and procedures to manage private sector</a:t>
            </a:r>
          </a:p>
          <a:p>
            <a:pPr marL="876300" lvl="1" indent="-382588">
              <a:spcBef>
                <a:spcPct val="20000"/>
              </a:spcBef>
              <a:buClr>
                <a:schemeClr val="accent1"/>
              </a:buClr>
              <a:buSzPct val="80000"/>
              <a:buFont typeface="Wingdings 2" pitchFamily="18" charset="2"/>
              <a:buChar char=""/>
            </a:pPr>
            <a:r>
              <a:rPr kumimoji="0" lang="en-US" sz="2800" i="0" u="none" strike="noStrike" kern="1200" cap="none" spc="0" normalizeH="0" noProof="0" dirty="0" smtClean="0">
                <a:ln>
                  <a:noFill/>
                </a:ln>
                <a:solidFill>
                  <a:srgbClr val="0070C0"/>
                </a:solidFill>
                <a:effectLst/>
                <a:uLnTx/>
                <a:uFillTx/>
                <a:latin typeface="Tahoma" pitchFamily="34" charset="0"/>
                <a:ea typeface="Tahoma" pitchFamily="34" charset="0"/>
                <a:cs typeface="Tahoma" pitchFamily="34" charset="0"/>
              </a:rPr>
              <a:t>Enhance the protection for shareholders, investors and members of a company</a:t>
            </a:r>
            <a:endParaRPr kumimoji="0" lang="en-US" sz="2800"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Char char=""/>
              <a:tabLst/>
              <a:defRPr/>
            </a:pPr>
            <a:endParaRPr kumimoji="0" lang="en-US" sz="3200" b="0" i="0" u="none" strike="noStrike" kern="1200" cap="none" spc="0" normalizeH="0" baseline="0" noProof="0" dirty="0" smtClean="0">
              <a:ln>
                <a:noFill/>
              </a:ln>
              <a:solidFill>
                <a:srgbClr val="0070C0"/>
              </a:solidFill>
              <a:effectLst/>
              <a:uLnTx/>
              <a:uFillTx/>
              <a:latin typeface="Tahoma" pitchFamily="34" charset="0"/>
              <a:ea typeface="Tahoma" pitchFamily="34" charset="0"/>
              <a:cs typeface="Tahoma"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33400" y="152400"/>
            <a:ext cx="8229600" cy="1066800"/>
          </a:xfrm>
        </p:spPr>
        <p:txBody>
          <a:bodyPr/>
          <a:lstStyle/>
          <a:p>
            <a:r>
              <a:rPr lang="en-US" sz="2800" b="1" dirty="0" smtClean="0">
                <a:solidFill>
                  <a:srgbClr val="C00000"/>
                </a:solidFill>
                <a:latin typeface="Tahoma" pitchFamily="34" charset="0"/>
                <a:ea typeface="Tahoma" pitchFamily="34" charset="0"/>
                <a:cs typeface="Tahoma" pitchFamily="34" charset="0"/>
              </a:rPr>
              <a:t>COST OF DOING BUSINESS</a:t>
            </a:r>
          </a:p>
        </p:txBody>
      </p:sp>
      <p:sp>
        <p:nvSpPr>
          <p:cNvPr id="76803" name="Content Placeholder 2"/>
          <p:cNvSpPr>
            <a:spLocks noGrp="1"/>
          </p:cNvSpPr>
          <p:nvPr>
            <p:ph idx="1"/>
          </p:nvPr>
        </p:nvSpPr>
        <p:spPr>
          <a:xfrm>
            <a:off x="457200" y="1143000"/>
            <a:ext cx="8458200" cy="4857750"/>
          </a:xfrm>
        </p:spPr>
        <p:txBody>
          <a:bodyPr/>
          <a:lstStyle/>
          <a:p>
            <a:pPr>
              <a:defRPr/>
            </a:pPr>
            <a:r>
              <a:rPr lang="en-US" sz="2600" dirty="0" smtClean="0">
                <a:solidFill>
                  <a:srgbClr val="0070C0"/>
                </a:solidFill>
                <a:latin typeface="Tahoma" pitchFamily="34" charset="0"/>
                <a:ea typeface="Tahoma" pitchFamily="34" charset="0"/>
                <a:cs typeface="Tahoma" pitchFamily="34" charset="0"/>
              </a:rPr>
              <a:t>Ease of recruiting labor: 4</a:t>
            </a:r>
            <a:r>
              <a:rPr lang="en-US" sz="2600" baseline="30000" dirty="0" smtClean="0">
                <a:solidFill>
                  <a:srgbClr val="0070C0"/>
                </a:solidFill>
                <a:latin typeface="Tahoma" pitchFamily="34" charset="0"/>
                <a:ea typeface="Tahoma" pitchFamily="34" charset="0"/>
                <a:cs typeface="Tahoma" pitchFamily="34" charset="0"/>
              </a:rPr>
              <a:t>th</a:t>
            </a:r>
            <a:r>
              <a:rPr lang="en-US" sz="2600" dirty="0" smtClean="0">
                <a:solidFill>
                  <a:srgbClr val="0070C0"/>
                </a:solidFill>
                <a:latin typeface="Tahoma" pitchFamily="34" charset="0"/>
                <a:ea typeface="Tahoma" pitchFamily="34" charset="0"/>
                <a:cs typeface="Tahoma" pitchFamily="34" charset="0"/>
              </a:rPr>
              <a:t> </a:t>
            </a:r>
          </a:p>
          <a:p>
            <a:pPr>
              <a:defRPr/>
            </a:pPr>
            <a:endParaRPr lang="en-US" sz="2600" dirty="0" smtClean="0">
              <a:solidFill>
                <a:srgbClr val="0070C0"/>
              </a:solidFill>
              <a:latin typeface="Tahoma" pitchFamily="34" charset="0"/>
              <a:ea typeface="Tahoma" pitchFamily="34" charset="0"/>
              <a:cs typeface="Tahoma" pitchFamily="34" charset="0"/>
            </a:endParaRPr>
          </a:p>
          <a:p>
            <a:pPr>
              <a:defRPr/>
            </a:pPr>
            <a:r>
              <a:rPr lang="en-US" sz="2600" dirty="0" smtClean="0">
                <a:solidFill>
                  <a:srgbClr val="0070C0"/>
                </a:solidFill>
                <a:latin typeface="Tahoma" pitchFamily="34" charset="0"/>
                <a:ea typeface="Tahoma" pitchFamily="34" charset="0"/>
                <a:cs typeface="Tahoma" pitchFamily="34" charset="0"/>
              </a:rPr>
              <a:t>Average yearly manager income:</a:t>
            </a:r>
          </a:p>
          <a:p>
            <a:pPr lvl="1">
              <a:defRPr/>
            </a:pPr>
            <a:r>
              <a:rPr lang="en-US" dirty="0" smtClean="0">
                <a:solidFill>
                  <a:srgbClr val="0070C0"/>
                </a:solidFill>
                <a:latin typeface="Tahoma" pitchFamily="34" charset="0"/>
                <a:ea typeface="Tahoma" pitchFamily="34" charset="0"/>
                <a:cs typeface="Tahoma" pitchFamily="34" charset="0"/>
              </a:rPr>
              <a:t>China: $ 19,761</a:t>
            </a:r>
          </a:p>
          <a:p>
            <a:pPr lvl="1">
              <a:defRPr/>
            </a:pPr>
            <a:r>
              <a:rPr lang="en-US" dirty="0" smtClean="0">
                <a:solidFill>
                  <a:srgbClr val="0070C0"/>
                </a:solidFill>
                <a:latin typeface="Tahoma" pitchFamily="34" charset="0"/>
                <a:ea typeface="Tahoma" pitchFamily="34" charset="0"/>
                <a:cs typeface="Tahoma" pitchFamily="34" charset="0"/>
              </a:rPr>
              <a:t>Thailand: $ 27,204</a:t>
            </a:r>
          </a:p>
          <a:p>
            <a:pPr lvl="1">
              <a:defRPr/>
            </a:pPr>
            <a:r>
              <a:rPr lang="en-US" dirty="0" smtClean="0">
                <a:solidFill>
                  <a:srgbClr val="FF0000"/>
                </a:solidFill>
                <a:latin typeface="Tahoma" pitchFamily="34" charset="0"/>
                <a:ea typeface="Tahoma" pitchFamily="34" charset="0"/>
                <a:cs typeface="Tahoma" pitchFamily="34" charset="0"/>
              </a:rPr>
              <a:t>Vietnam: $ 12,245</a:t>
            </a:r>
          </a:p>
          <a:p>
            <a:pPr>
              <a:defRPr/>
            </a:pPr>
            <a:endParaRPr lang="en-US" sz="2600" dirty="0" smtClean="0">
              <a:solidFill>
                <a:srgbClr val="0070C0"/>
              </a:solidFill>
              <a:latin typeface="Tahoma" pitchFamily="34" charset="0"/>
              <a:ea typeface="Tahoma" pitchFamily="34" charset="0"/>
              <a:cs typeface="Tahoma" pitchFamily="34" charset="0"/>
            </a:endParaRPr>
          </a:p>
          <a:p>
            <a:pPr>
              <a:defRPr/>
            </a:pPr>
            <a:r>
              <a:rPr lang="en-US" sz="2600" dirty="0" smtClean="0">
                <a:solidFill>
                  <a:srgbClr val="0070C0"/>
                </a:solidFill>
                <a:latin typeface="Tahoma" pitchFamily="34" charset="0"/>
                <a:ea typeface="Tahoma" pitchFamily="34" charset="0"/>
                <a:cs typeface="Tahoma" pitchFamily="34" charset="0"/>
              </a:rPr>
              <a:t>Average yearly worker income:</a:t>
            </a:r>
          </a:p>
          <a:p>
            <a:pPr lvl="1">
              <a:defRPr/>
            </a:pPr>
            <a:r>
              <a:rPr lang="en-US" dirty="0" smtClean="0">
                <a:solidFill>
                  <a:srgbClr val="0070C0"/>
                </a:solidFill>
                <a:latin typeface="Tahoma" pitchFamily="34" charset="0"/>
                <a:ea typeface="Tahoma" pitchFamily="34" charset="0"/>
                <a:cs typeface="Tahoma" pitchFamily="34" charset="0"/>
              </a:rPr>
              <a:t>China: $ 6,734</a:t>
            </a:r>
          </a:p>
          <a:p>
            <a:pPr lvl="1">
              <a:defRPr/>
            </a:pPr>
            <a:r>
              <a:rPr lang="en-US" dirty="0" smtClean="0">
                <a:solidFill>
                  <a:srgbClr val="0070C0"/>
                </a:solidFill>
                <a:latin typeface="Tahoma" pitchFamily="34" charset="0"/>
                <a:ea typeface="Tahoma" pitchFamily="34" charset="0"/>
                <a:cs typeface="Tahoma" pitchFamily="34" charset="0"/>
              </a:rPr>
              <a:t>Thailand: $ 6,704</a:t>
            </a:r>
          </a:p>
          <a:p>
            <a:pPr lvl="1">
              <a:defRPr/>
            </a:pPr>
            <a:r>
              <a:rPr lang="en-US" dirty="0" smtClean="0">
                <a:solidFill>
                  <a:srgbClr val="FF0000"/>
                </a:solidFill>
                <a:latin typeface="Tahoma" pitchFamily="34" charset="0"/>
                <a:ea typeface="Tahoma" pitchFamily="34" charset="0"/>
                <a:cs typeface="Tahoma" pitchFamily="34" charset="0"/>
              </a:rPr>
              <a:t>Vietnam: $ 2,602</a:t>
            </a:r>
          </a:p>
        </p:txBody>
      </p:sp>
      <p:pic>
        <p:nvPicPr>
          <p:cNvPr id="6148" name="Picture 4" descr="http://www.mangoho.com/files/Zoho-people-employee-databas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0" y="1162050"/>
            <a:ext cx="3857625" cy="43338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0"/>
            <a:ext cx="8229600" cy="1066800"/>
          </a:xfrm>
        </p:spPr>
        <p:txBody>
          <a:bodyPr/>
          <a:lstStyle/>
          <a:p>
            <a:r>
              <a:rPr lang="en-US" sz="2800" b="1" dirty="0" smtClean="0">
                <a:solidFill>
                  <a:srgbClr val="C00000"/>
                </a:solidFill>
                <a:latin typeface="Tahoma" pitchFamily="34" charset="0"/>
                <a:ea typeface="Tahoma" pitchFamily="34" charset="0"/>
                <a:cs typeface="Tahoma" pitchFamily="34" charset="0"/>
              </a:rPr>
              <a:t>COST OF DOING BUSINESS</a:t>
            </a:r>
          </a:p>
        </p:txBody>
      </p:sp>
      <p:sp>
        <p:nvSpPr>
          <p:cNvPr id="77827" name="Content Placeholder 2"/>
          <p:cNvSpPr>
            <a:spLocks noGrp="1"/>
          </p:cNvSpPr>
          <p:nvPr>
            <p:ph idx="1"/>
          </p:nvPr>
        </p:nvSpPr>
        <p:spPr>
          <a:xfrm>
            <a:off x="457200" y="1143000"/>
            <a:ext cx="8229600" cy="4668838"/>
          </a:xfrm>
        </p:spPr>
        <p:txBody>
          <a:bodyPr/>
          <a:lstStyle/>
          <a:p>
            <a:pPr>
              <a:defRPr/>
            </a:pPr>
            <a:r>
              <a:rPr lang="en-US" sz="2800" dirty="0" smtClean="0">
                <a:solidFill>
                  <a:srgbClr val="0070C0"/>
                </a:solidFill>
              </a:rPr>
              <a:t>Minimum monthly wage: $ 107</a:t>
            </a:r>
          </a:p>
          <a:p>
            <a:pPr>
              <a:defRPr/>
            </a:pPr>
            <a:r>
              <a:rPr lang="en-US" sz="2800" dirty="0" smtClean="0">
                <a:solidFill>
                  <a:srgbClr val="0070C0"/>
                </a:solidFill>
              </a:rPr>
              <a:t>Industrial Electricity cost: $0.07/kwh</a:t>
            </a:r>
          </a:p>
          <a:p>
            <a:pPr>
              <a:defRPr/>
            </a:pPr>
            <a:r>
              <a:rPr lang="en-US" sz="2800" dirty="0" smtClean="0">
                <a:solidFill>
                  <a:srgbClr val="0070C0"/>
                </a:solidFill>
              </a:rPr>
              <a:t>Water cost: $0.44/m3</a:t>
            </a:r>
          </a:p>
          <a:p>
            <a:pPr>
              <a:defRPr/>
            </a:pPr>
            <a:r>
              <a:rPr lang="en-US" sz="2800" dirty="0" smtClean="0">
                <a:solidFill>
                  <a:srgbClr val="0070C0"/>
                </a:solidFill>
              </a:rPr>
              <a:t>Office standard A/B/C leasing: $45-75/ $35-40/ $15-20</a:t>
            </a:r>
          </a:p>
          <a:p>
            <a:pPr>
              <a:defRPr/>
            </a:pPr>
            <a:r>
              <a:rPr lang="en-US" sz="2800" dirty="0" smtClean="0">
                <a:solidFill>
                  <a:srgbClr val="0070C0"/>
                </a:solidFill>
              </a:rPr>
              <a:t>Industrial zone leasing: $55 - $85/m2/ 50 years</a:t>
            </a:r>
          </a:p>
        </p:txBody>
      </p:sp>
      <p:pic>
        <p:nvPicPr>
          <p:cNvPr id="83970" name="Picture 2" descr="http://www.en.luathongduc.com/data/images/Company-Formations.jpg"/>
          <p:cNvPicPr>
            <a:picLocks noChangeAspect="1" noChangeArrowheads="1"/>
          </p:cNvPicPr>
          <p:nvPr/>
        </p:nvPicPr>
        <p:blipFill>
          <a:blip r:embed="rId3" cstate="print"/>
          <a:srcRect/>
          <a:stretch>
            <a:fillRect/>
          </a:stretch>
        </p:blipFill>
        <p:spPr bwMode="auto">
          <a:xfrm>
            <a:off x="0" y="4826000"/>
            <a:ext cx="4572000" cy="2032000"/>
          </a:xfrm>
          <a:prstGeom prst="rect">
            <a:avLst/>
          </a:prstGeom>
          <a:noFill/>
        </p:spPr>
      </p:pic>
      <p:pic>
        <p:nvPicPr>
          <p:cNvPr id="83972" name="Picture 4" descr="http://www.make-it-in-germany.com/fileadmin/content/make-it-in-germany/Bilder/Arbeiten/Existenzgr%C3%BCndung/Fotolia_72690565_XS.jpg"/>
          <p:cNvPicPr>
            <a:picLocks noChangeAspect="1" noChangeArrowheads="1"/>
          </p:cNvPicPr>
          <p:nvPr/>
        </p:nvPicPr>
        <p:blipFill>
          <a:blip r:embed="rId4" cstate="print"/>
          <a:srcRect/>
          <a:stretch>
            <a:fillRect/>
          </a:stretch>
        </p:blipFill>
        <p:spPr bwMode="auto">
          <a:xfrm>
            <a:off x="4572000" y="4800600"/>
            <a:ext cx="4572000" cy="2695576"/>
          </a:xfrm>
          <a:prstGeom prst="rect">
            <a:avLst/>
          </a:prstGeom>
          <a:noFill/>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bwMode="auto">
          <a:xfrm>
            <a:off x="0" y="3505200"/>
            <a:ext cx="9144000" cy="20574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0" normalizeH="0" baseline="0" noProof="0" dirty="0" smtClean="0">
              <a:solidFill>
                <a:srgbClr val="0070C0"/>
              </a:solidFill>
              <a:uLnTx/>
              <a:uFillTx/>
              <a:latin typeface="+mn-lt"/>
              <a:ea typeface="+mj-ea"/>
              <a:cs typeface="Times New Roman" pitchFamily="18" charset="0"/>
            </a:endParaRPr>
          </a:p>
        </p:txBody>
      </p:sp>
      <p:sp>
        <p:nvSpPr>
          <p:cNvPr id="5" name="Title 4"/>
          <p:cNvSpPr>
            <a:spLocks noGrp="1"/>
          </p:cNvSpPr>
          <p:nvPr>
            <p:ph type="ctrTitle"/>
          </p:nvPr>
        </p:nvSpPr>
        <p:spPr>
          <a:xfrm>
            <a:off x="228599" y="381000"/>
            <a:ext cx="8077201" cy="4495800"/>
          </a:xfrm>
        </p:spPr>
        <p:txBody>
          <a:bodyPr/>
          <a:lstStyle/>
          <a:p>
            <a:pPr algn="l"/>
            <a:r>
              <a:rPr sz="2800" kern="0" dirty="0" smtClean="0">
                <a:ln>
                  <a:noFill/>
                </a:ln>
                <a:solidFill>
                  <a:srgbClr val="C00000"/>
                </a:solidFill>
                <a:effectLst/>
                <a:latin typeface="+mn-lt"/>
                <a:cs typeface="Times New Roman" pitchFamily="18" charset="0"/>
              </a:rPr>
              <a:t>I. </a:t>
            </a:r>
            <a:r>
              <a:rPr lang="en-US" sz="2800" kern="0" dirty="0" smtClean="0">
                <a:ln>
                  <a:noFill/>
                </a:ln>
                <a:solidFill>
                  <a:srgbClr val="C00000"/>
                </a:solidFill>
                <a:effectLst/>
                <a:latin typeface="+mn-lt"/>
                <a:cs typeface="Times New Roman" pitchFamily="18" charset="0"/>
              </a:rPr>
              <a:t>V</a:t>
            </a:r>
            <a:r>
              <a:rPr sz="2800" kern="0" dirty="0" smtClean="0">
                <a:ln>
                  <a:noFill/>
                </a:ln>
                <a:solidFill>
                  <a:srgbClr val="C00000"/>
                </a:solidFill>
                <a:effectLst/>
                <a:latin typeface="+mn-lt"/>
                <a:cs typeface="Times New Roman" pitchFamily="18" charset="0"/>
              </a:rPr>
              <a:t>ietnam overview</a:t>
            </a:r>
            <a:r>
              <a:rPr sz="2800" kern="0" dirty="0" smtClean="0">
                <a:ln>
                  <a:noFill/>
                </a:ln>
                <a:solidFill>
                  <a:srgbClr val="FF0000"/>
                </a:solidFill>
                <a:effectLst/>
                <a:latin typeface="+mn-lt"/>
                <a:cs typeface="Times New Roman" pitchFamily="18" charset="0"/>
              </a:rPr>
              <a:t/>
            </a:r>
            <a:br>
              <a:rPr sz="2800" kern="0" dirty="0" smtClean="0">
                <a:ln>
                  <a:noFill/>
                </a:ln>
                <a:solidFill>
                  <a:srgbClr val="FF0000"/>
                </a:solidFill>
                <a:effectLst/>
                <a:latin typeface="+mn-lt"/>
                <a:cs typeface="Times New Roman" pitchFamily="18" charset="0"/>
              </a:rPr>
            </a:br>
            <a:r>
              <a:rPr sz="2800" b="0" kern="0" cap="none" dirty="0" smtClean="0">
                <a:ln>
                  <a:noFill/>
                </a:ln>
                <a:solidFill>
                  <a:srgbClr val="0070C0"/>
                </a:solidFill>
                <a:effectLst/>
                <a:latin typeface="+mn-lt"/>
                <a:cs typeface="Times New Roman" pitchFamily="18" charset="0"/>
              </a:rPr>
              <a:t/>
            </a:r>
            <a:br>
              <a:rPr sz="2800" b="0" kern="0" cap="none" dirty="0" smtClean="0">
                <a:ln>
                  <a:noFill/>
                </a:ln>
                <a:solidFill>
                  <a:srgbClr val="0070C0"/>
                </a:solidFill>
                <a:effectLst/>
                <a:latin typeface="+mn-lt"/>
                <a:cs typeface="Times New Roman" pitchFamily="18" charset="0"/>
              </a:rPr>
            </a:br>
            <a:r>
              <a:rPr lang="en-US" sz="2800" b="0" kern="0" cap="none" dirty="0" smtClean="0">
                <a:ln>
                  <a:noFill/>
                </a:ln>
                <a:solidFill>
                  <a:srgbClr val="0070C0"/>
                </a:solidFill>
                <a:effectLst/>
                <a:latin typeface="+mn-lt"/>
                <a:cs typeface="Times New Roman" pitchFamily="18" charset="0"/>
              </a:rPr>
              <a:t>Strategic location</a:t>
            </a:r>
            <a:r>
              <a:rPr lang="vi-VN" sz="2800" b="0" kern="0" cap="none" dirty="0" smtClean="0">
                <a:ln>
                  <a:noFill/>
                </a:ln>
                <a:solidFill>
                  <a:srgbClr val="0070C0"/>
                </a:solidFill>
                <a:effectLst/>
                <a:latin typeface="+mn-lt"/>
                <a:cs typeface="Times New Roman" pitchFamily="18" charset="0"/>
              </a:rPr>
              <a:t>: </a:t>
            </a:r>
            <a:r>
              <a:rPr lang="en-US" sz="2800" b="0" kern="0" cap="none" dirty="0" smtClean="0">
                <a:ln>
                  <a:noFill/>
                </a:ln>
                <a:solidFill>
                  <a:srgbClr val="0070C0"/>
                </a:solidFill>
                <a:effectLst/>
                <a:latin typeface="+mn-lt"/>
                <a:cs typeface="Times New Roman" pitchFamily="18" charset="0"/>
              </a:rPr>
              <a:t>at the heart of</a:t>
            </a:r>
            <a:r>
              <a:rPr lang="vi-VN" sz="2800" b="0" kern="0" cap="none" dirty="0" smtClean="0">
                <a:ln>
                  <a:noFill/>
                </a:ln>
                <a:solidFill>
                  <a:srgbClr val="0070C0"/>
                </a:solidFill>
                <a:effectLst/>
                <a:latin typeface="+mn-lt"/>
                <a:cs typeface="Times New Roman" pitchFamily="18" charset="0"/>
              </a:rPr>
              <a:t> </a:t>
            </a:r>
            <a:r>
              <a:rPr lang="en-US" sz="2800" b="0" kern="0" cap="none" dirty="0" smtClean="0">
                <a:ln>
                  <a:noFill/>
                </a:ln>
                <a:solidFill>
                  <a:srgbClr val="0070C0"/>
                </a:solidFill>
                <a:effectLst/>
                <a:latin typeface="+mn-lt"/>
                <a:cs typeface="Times New Roman" pitchFamily="18" charset="0"/>
              </a:rPr>
              <a:t>Asia</a:t>
            </a:r>
            <a:r>
              <a:rPr sz="2800" b="0" kern="0" cap="none" dirty="0" smtClean="0">
                <a:ln>
                  <a:noFill/>
                </a:ln>
                <a:solidFill>
                  <a:srgbClr val="0070C0"/>
                </a:solidFill>
                <a:effectLst/>
                <a:latin typeface="+mn-lt"/>
                <a:cs typeface="Times New Roman" pitchFamily="18" charset="0"/>
              </a:rPr>
              <a:t> </a:t>
            </a:r>
            <a:r>
              <a:rPr lang="en-US" sz="2800" b="0" kern="0" cap="none" dirty="0" smtClean="0">
                <a:ln>
                  <a:noFill/>
                </a:ln>
                <a:solidFill>
                  <a:srgbClr val="0070C0"/>
                </a:solidFill>
                <a:effectLst/>
                <a:latin typeface="+mn-lt"/>
                <a:cs typeface="Times New Roman" pitchFamily="18" charset="0"/>
              </a:rPr>
              <a:t>– where the most dynamic economies are</a:t>
            </a:r>
            <a:br>
              <a:rPr lang="en-US" sz="2800" b="0" kern="0" cap="none" dirty="0" smtClean="0">
                <a:ln>
                  <a:noFill/>
                </a:ln>
                <a:solidFill>
                  <a:srgbClr val="0070C0"/>
                </a:solidFill>
                <a:effectLst/>
                <a:latin typeface="+mn-lt"/>
                <a:cs typeface="Times New Roman" pitchFamily="18" charset="0"/>
              </a:rPr>
            </a:br>
            <a:r>
              <a:rPr lang="en-US" sz="2800" b="0" kern="0" cap="none" dirty="0">
                <a:ln>
                  <a:noFill/>
                </a:ln>
                <a:solidFill>
                  <a:srgbClr val="0070C0"/>
                </a:solidFill>
                <a:effectLst/>
                <a:latin typeface="+mn-lt"/>
                <a:cs typeface="Times New Roman" pitchFamily="18" charset="0"/>
              </a:rPr>
              <a:t/>
            </a:r>
            <a:br>
              <a:rPr lang="en-US" sz="2800" b="0" kern="0" cap="none" dirty="0">
                <a:ln>
                  <a:noFill/>
                </a:ln>
                <a:solidFill>
                  <a:srgbClr val="0070C0"/>
                </a:solidFill>
                <a:effectLst/>
                <a:latin typeface="+mn-lt"/>
                <a:cs typeface="Times New Roman" pitchFamily="18" charset="0"/>
              </a:rPr>
            </a:br>
            <a:r>
              <a:rPr lang="en-US" sz="2800" b="0" kern="0" cap="none" dirty="0" smtClean="0">
                <a:ln>
                  <a:noFill/>
                </a:ln>
                <a:solidFill>
                  <a:srgbClr val="0070C0"/>
                </a:solidFill>
                <a:effectLst/>
                <a:latin typeface="+mn-lt"/>
                <a:cs typeface="Times New Roman" pitchFamily="18" charset="0"/>
              </a:rPr>
              <a:t>Social and political stability</a:t>
            </a:r>
            <a:r>
              <a:rPr sz="2800" b="0" kern="0" cap="none" dirty="0" smtClean="0">
                <a:ln>
                  <a:noFill/>
                </a:ln>
                <a:solidFill>
                  <a:srgbClr val="0070C0"/>
                </a:solidFill>
                <a:effectLst/>
                <a:latin typeface="+mn-lt"/>
                <a:cs typeface="Times New Roman" pitchFamily="18" charset="0"/>
              </a:rPr>
              <a:t/>
            </a:r>
            <a:br>
              <a:rPr sz="2800" b="0" kern="0" cap="none" dirty="0" smtClean="0">
                <a:ln>
                  <a:noFill/>
                </a:ln>
                <a:solidFill>
                  <a:srgbClr val="0070C0"/>
                </a:solidFill>
                <a:effectLst/>
                <a:latin typeface="+mn-lt"/>
                <a:cs typeface="Times New Roman" pitchFamily="18" charset="0"/>
              </a:rPr>
            </a:br>
            <a:r>
              <a:rPr lang="en-US" sz="2800" b="0" kern="0" cap="none" dirty="0">
                <a:ln>
                  <a:noFill/>
                </a:ln>
                <a:solidFill>
                  <a:srgbClr val="0070C0"/>
                </a:solidFill>
                <a:effectLst/>
                <a:latin typeface="+mn-lt"/>
                <a:cs typeface="Times New Roman" pitchFamily="18" charset="0"/>
              </a:rPr>
              <a:t/>
            </a:r>
            <a:br>
              <a:rPr lang="en-US" sz="2800" b="0" kern="0" cap="none" dirty="0">
                <a:ln>
                  <a:noFill/>
                </a:ln>
                <a:solidFill>
                  <a:srgbClr val="0070C0"/>
                </a:solidFill>
                <a:effectLst/>
                <a:latin typeface="+mn-lt"/>
                <a:cs typeface="Times New Roman" pitchFamily="18" charset="0"/>
              </a:rPr>
            </a:br>
            <a:r>
              <a:rPr lang="en-US" sz="2800" b="0" kern="0" cap="none" dirty="0" smtClean="0">
                <a:ln>
                  <a:noFill/>
                </a:ln>
                <a:solidFill>
                  <a:srgbClr val="0070C0"/>
                </a:solidFill>
                <a:effectLst/>
                <a:latin typeface="+mn-lt"/>
                <a:cs typeface="Times New Roman" pitchFamily="18" charset="0"/>
              </a:rPr>
              <a:t>High average growth rate: </a:t>
            </a:r>
            <a:br>
              <a:rPr lang="en-US" sz="2800" b="0" kern="0" cap="none" dirty="0" smtClean="0">
                <a:ln>
                  <a:noFill/>
                </a:ln>
                <a:solidFill>
                  <a:srgbClr val="0070C0"/>
                </a:solidFill>
                <a:effectLst/>
                <a:latin typeface="+mn-lt"/>
                <a:cs typeface="Times New Roman" pitchFamily="18" charset="0"/>
              </a:rPr>
            </a:br>
            <a:r>
              <a:rPr lang="en-US" sz="2800" b="0" kern="0" cap="none" dirty="0" smtClean="0">
                <a:ln>
                  <a:noFill/>
                </a:ln>
                <a:solidFill>
                  <a:srgbClr val="0070C0"/>
                </a:solidFill>
                <a:effectLst/>
                <a:latin typeface="+mn-lt"/>
                <a:cs typeface="Times New Roman" pitchFamily="18" charset="0"/>
              </a:rPr>
              <a:t>	</a:t>
            </a:r>
            <a:r>
              <a:rPr lang="en-US" sz="2800" kern="0" cap="none" dirty="0" smtClean="0">
                <a:ln>
                  <a:noFill/>
                </a:ln>
                <a:solidFill>
                  <a:srgbClr val="0070C0"/>
                </a:solidFill>
                <a:effectLst/>
                <a:latin typeface="+mn-lt"/>
                <a:cs typeface="Times New Roman" pitchFamily="18" charset="0"/>
              </a:rPr>
              <a:t>7.5% </a:t>
            </a:r>
            <a:r>
              <a:rPr lang="en-US" sz="2800" b="0" kern="0" cap="none" dirty="0" smtClean="0">
                <a:ln>
                  <a:noFill/>
                </a:ln>
                <a:solidFill>
                  <a:srgbClr val="0070C0"/>
                </a:solidFill>
                <a:effectLst/>
                <a:latin typeface="+mn-lt"/>
                <a:cs typeface="Times New Roman" pitchFamily="18" charset="0"/>
              </a:rPr>
              <a:t>(1991-2010)</a:t>
            </a:r>
            <a:br>
              <a:rPr lang="en-US" sz="2800" b="0" kern="0" cap="none" dirty="0" smtClean="0">
                <a:ln>
                  <a:noFill/>
                </a:ln>
                <a:solidFill>
                  <a:srgbClr val="0070C0"/>
                </a:solidFill>
                <a:effectLst/>
                <a:latin typeface="+mn-lt"/>
                <a:cs typeface="Times New Roman" pitchFamily="18" charset="0"/>
              </a:rPr>
            </a:br>
            <a:r>
              <a:rPr lang="en-US" sz="2800" b="0" kern="0" cap="none" dirty="0" smtClean="0">
                <a:ln>
                  <a:noFill/>
                </a:ln>
                <a:solidFill>
                  <a:srgbClr val="0070C0"/>
                </a:solidFill>
                <a:effectLst/>
                <a:latin typeface="+mn-lt"/>
                <a:cs typeface="Times New Roman" pitchFamily="18" charset="0"/>
              </a:rPr>
              <a:t>	</a:t>
            </a:r>
            <a:r>
              <a:rPr lang="en-US" sz="2800" kern="0" cap="none" dirty="0" smtClean="0">
                <a:ln>
                  <a:noFill/>
                </a:ln>
                <a:solidFill>
                  <a:srgbClr val="0070C0"/>
                </a:solidFill>
                <a:effectLst/>
                <a:latin typeface="+mn-lt"/>
                <a:cs typeface="Times New Roman" pitchFamily="18" charset="0"/>
              </a:rPr>
              <a:t>5.9% </a:t>
            </a:r>
            <a:r>
              <a:rPr lang="en-US" sz="2800" b="0" kern="0" cap="none" dirty="0" smtClean="0">
                <a:ln>
                  <a:noFill/>
                </a:ln>
                <a:solidFill>
                  <a:srgbClr val="0070C0"/>
                </a:solidFill>
                <a:effectLst/>
                <a:latin typeface="+mn-lt"/>
                <a:cs typeface="Times New Roman" pitchFamily="18" charset="0"/>
              </a:rPr>
              <a:t>(2010-2014)</a:t>
            </a:r>
            <a:r>
              <a:rPr sz="2800" b="0" kern="0" cap="none" dirty="0" smtClean="0">
                <a:ln>
                  <a:noFill/>
                </a:ln>
                <a:solidFill>
                  <a:srgbClr val="0070C0"/>
                </a:solidFill>
                <a:effectLst/>
                <a:latin typeface="+mn-lt"/>
                <a:cs typeface="Times New Roman" pitchFamily="18" charset="0"/>
              </a:rPr>
              <a:t/>
            </a:r>
            <a:br>
              <a:rPr sz="2800" b="0" kern="0" cap="none" dirty="0" smtClean="0">
                <a:ln>
                  <a:noFill/>
                </a:ln>
                <a:solidFill>
                  <a:srgbClr val="0070C0"/>
                </a:solidFill>
                <a:effectLst/>
                <a:latin typeface="+mn-lt"/>
                <a:cs typeface="Times New Roman" pitchFamily="18" charset="0"/>
              </a:rPr>
            </a:br>
            <a:r>
              <a:rPr sz="2800" b="0" kern="0" cap="none" dirty="0" smtClean="0">
                <a:ln>
                  <a:noFill/>
                </a:ln>
                <a:solidFill>
                  <a:srgbClr val="0070C0"/>
                </a:solidFill>
                <a:effectLst/>
                <a:latin typeface="+mn-lt"/>
                <a:cs typeface="Times New Roman" pitchFamily="18" charset="0"/>
              </a:rPr>
              <a:t/>
            </a:r>
            <a:br>
              <a:rPr sz="2800" b="0" kern="0" cap="none" dirty="0" smtClean="0">
                <a:ln>
                  <a:noFill/>
                </a:ln>
                <a:solidFill>
                  <a:srgbClr val="0070C0"/>
                </a:solidFill>
                <a:effectLst/>
                <a:latin typeface="+mn-lt"/>
                <a:cs typeface="Times New Roman" pitchFamily="18" charset="0"/>
              </a:rPr>
            </a:br>
            <a:endParaRPr sz="2800" b="0" kern="0" cap="none" dirty="0" smtClean="0">
              <a:ln>
                <a:noFill/>
              </a:ln>
              <a:solidFill>
                <a:srgbClr val="0070C0"/>
              </a:solidFill>
              <a:effectLst/>
              <a:latin typeface="+mn-lt"/>
              <a:cs typeface="Times New Roman" pitchFamily="18" charset="0"/>
            </a:endParaRPr>
          </a:p>
        </p:txBody>
      </p:sp>
      <p:pic>
        <p:nvPicPr>
          <p:cNvPr id="1028" name="Picture 4" descr="http://www.alltravels.com/images/maps/locators/vietnam-location-map.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523249"/>
            <a:ext cx="4624755" cy="435577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3200" b="1" dirty="0" smtClean="0">
                <a:solidFill>
                  <a:srgbClr val="C00000"/>
                </a:solidFill>
                <a:latin typeface="+mn-lt"/>
              </a:rPr>
              <a:t>INVESTMENT INCENTIVE</a:t>
            </a:r>
            <a:r>
              <a:rPr lang="vi-VN" sz="3200" b="1" dirty="0" smtClean="0">
                <a:solidFill>
                  <a:srgbClr val="C00000"/>
                </a:solidFill>
                <a:latin typeface="+mn-lt"/>
              </a:rPr>
              <a:t>S</a:t>
            </a:r>
            <a:endParaRPr lang="en-US" sz="3200" b="1" dirty="0" smtClean="0">
              <a:solidFill>
                <a:srgbClr val="C00000"/>
              </a:solidFill>
              <a:latin typeface="+mn-lt"/>
            </a:endParaRPr>
          </a:p>
        </p:txBody>
      </p:sp>
      <p:sp>
        <p:nvSpPr>
          <p:cNvPr id="58371" name="Content Placeholder 2"/>
          <p:cNvSpPr>
            <a:spLocks noGrp="1"/>
          </p:cNvSpPr>
          <p:nvPr>
            <p:ph idx="1"/>
          </p:nvPr>
        </p:nvSpPr>
        <p:spPr/>
        <p:txBody>
          <a:bodyPr/>
          <a:lstStyle/>
          <a:p>
            <a:r>
              <a:rPr lang="vi-VN" dirty="0" smtClean="0">
                <a:solidFill>
                  <a:srgbClr val="0070C0"/>
                </a:solidFill>
              </a:rPr>
              <a:t>Vietnam government give incentives to projects in specific preferable locations, preferable sectors.</a:t>
            </a:r>
          </a:p>
          <a:p>
            <a:endParaRPr lang="vi-VN" dirty="0" smtClean="0">
              <a:solidFill>
                <a:srgbClr val="0070C0"/>
              </a:solidFill>
            </a:endParaRPr>
          </a:p>
          <a:p>
            <a:r>
              <a:rPr lang="vi-VN" dirty="0" smtClean="0">
                <a:solidFill>
                  <a:srgbClr val="0070C0"/>
                </a:solidFill>
              </a:rPr>
              <a:t>The incentives include tax incentive and non-tax incentive</a:t>
            </a:r>
            <a:endParaRPr lang="en-US" dirty="0" smtClean="0">
              <a:solidFill>
                <a:srgbClr val="0070C0"/>
              </a:solidFill>
            </a:endParaRPr>
          </a:p>
        </p:txBody>
      </p:sp>
      <p:pic>
        <p:nvPicPr>
          <p:cNvPr id="80900" name="Picture 4" descr="http://www.bgdlegal.com/clientuploads/Publications/Blog%20and%20Article%20Photos/Cutting%20Taxes.png"/>
          <p:cNvPicPr>
            <a:picLocks noChangeAspect="1" noChangeArrowheads="1"/>
          </p:cNvPicPr>
          <p:nvPr/>
        </p:nvPicPr>
        <p:blipFill>
          <a:blip r:embed="rId3" cstate="print"/>
          <a:srcRect/>
          <a:stretch>
            <a:fillRect/>
          </a:stretch>
        </p:blipFill>
        <p:spPr bwMode="auto">
          <a:xfrm>
            <a:off x="3429000" y="4343400"/>
            <a:ext cx="3352800" cy="2514600"/>
          </a:xfrm>
          <a:prstGeom prst="rect">
            <a:avLst/>
          </a:prstGeom>
          <a:noFill/>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p>
            <a:pPr>
              <a:defRPr/>
            </a:pPr>
            <a:fld id="{898B17D3-B0A7-412A-911D-43DEE3797130}" type="slidenum">
              <a:rPr lang="en-US" altLang="ja-JP"/>
              <a:pPr>
                <a:defRPr/>
              </a:pPr>
              <a:t>31</a:t>
            </a:fld>
            <a:endParaRPr lang="en-US" altLang="ja-JP" dirty="0"/>
          </a:p>
        </p:txBody>
      </p:sp>
      <p:sp>
        <p:nvSpPr>
          <p:cNvPr id="59395" name="Rectangle 2"/>
          <p:cNvSpPr>
            <a:spLocks noGrp="1" noChangeArrowheads="1"/>
          </p:cNvSpPr>
          <p:nvPr>
            <p:ph type="title"/>
          </p:nvPr>
        </p:nvSpPr>
        <p:spPr>
          <a:xfrm>
            <a:off x="838200" y="838200"/>
            <a:ext cx="7772400" cy="838200"/>
          </a:xfrm>
        </p:spPr>
        <p:txBody>
          <a:bodyPr/>
          <a:lstStyle/>
          <a:p>
            <a:pPr>
              <a:spcBef>
                <a:spcPts val="600"/>
              </a:spcBef>
              <a:spcAft>
                <a:spcPts val="600"/>
              </a:spcAft>
            </a:pPr>
            <a:r>
              <a:rPr lang="vi-VN" sz="2800" b="1" dirty="0" smtClean="0">
                <a:solidFill>
                  <a:srgbClr val="C00000"/>
                </a:solidFill>
                <a:latin typeface="+mn-lt"/>
              </a:rPr>
              <a:t>INVESTMENT  INCENTIVES</a:t>
            </a:r>
            <a:endParaRPr lang="en-US" sz="2800" b="1" dirty="0" smtClean="0">
              <a:solidFill>
                <a:srgbClr val="C00000"/>
              </a:solidFill>
              <a:latin typeface="+mn-lt"/>
            </a:endParaRPr>
          </a:p>
        </p:txBody>
      </p:sp>
      <p:sp>
        <p:nvSpPr>
          <p:cNvPr id="59396" name="Rectangle 3"/>
          <p:cNvSpPr>
            <a:spLocks noGrp="1" noChangeArrowheads="1"/>
          </p:cNvSpPr>
          <p:nvPr>
            <p:ph type="body" idx="1"/>
          </p:nvPr>
        </p:nvSpPr>
        <p:spPr>
          <a:xfrm>
            <a:off x="566738" y="1828800"/>
            <a:ext cx="8043862" cy="4191000"/>
          </a:xfrm>
        </p:spPr>
        <p:txBody>
          <a:bodyPr/>
          <a:lstStyle/>
          <a:p>
            <a:pPr>
              <a:spcBef>
                <a:spcPts val="600"/>
              </a:spcBef>
              <a:spcAft>
                <a:spcPts val="600"/>
              </a:spcAft>
            </a:pPr>
            <a:r>
              <a:rPr lang="vi-VN" sz="3200" dirty="0" smtClean="0">
                <a:solidFill>
                  <a:srgbClr val="0070C0"/>
                </a:solidFill>
              </a:rPr>
              <a:t>Corporate income tax incentives</a:t>
            </a:r>
            <a:endParaRPr lang="en-US" sz="3200" dirty="0" smtClean="0">
              <a:solidFill>
                <a:srgbClr val="0070C0"/>
              </a:solidFill>
            </a:endParaRPr>
          </a:p>
          <a:p>
            <a:pPr>
              <a:spcBef>
                <a:spcPts val="600"/>
              </a:spcBef>
              <a:spcAft>
                <a:spcPts val="600"/>
              </a:spcAft>
            </a:pPr>
            <a:r>
              <a:rPr lang="vi-VN" sz="3200" dirty="0" smtClean="0">
                <a:solidFill>
                  <a:srgbClr val="0070C0"/>
                </a:solidFill>
              </a:rPr>
              <a:t>Land leasing incentives</a:t>
            </a:r>
            <a:endParaRPr lang="en-US" sz="3200" dirty="0" smtClean="0">
              <a:solidFill>
                <a:srgbClr val="0070C0"/>
              </a:solidFill>
            </a:endParaRPr>
          </a:p>
          <a:p>
            <a:pPr>
              <a:spcBef>
                <a:spcPts val="600"/>
              </a:spcBef>
              <a:spcAft>
                <a:spcPts val="600"/>
              </a:spcAft>
            </a:pPr>
            <a:r>
              <a:rPr lang="vi-VN" sz="3200" dirty="0" smtClean="0">
                <a:solidFill>
                  <a:srgbClr val="0070C0"/>
                </a:solidFill>
              </a:rPr>
              <a:t>Importing tax incentives</a:t>
            </a:r>
            <a:endParaRPr lang="en-US" sz="3200" dirty="0" smtClean="0">
              <a:solidFill>
                <a:srgbClr val="0070C0"/>
              </a:solidFill>
            </a:endParaRPr>
          </a:p>
          <a:p>
            <a:pPr>
              <a:spcBef>
                <a:spcPts val="600"/>
              </a:spcBef>
              <a:spcAft>
                <a:spcPts val="600"/>
              </a:spcAft>
            </a:pPr>
            <a:r>
              <a:rPr lang="vi-VN" sz="3200" dirty="0" smtClean="0">
                <a:solidFill>
                  <a:srgbClr val="0070C0"/>
                </a:solidFill>
              </a:rPr>
              <a:t>Other incentives</a:t>
            </a:r>
            <a:endParaRPr lang="en-US" sz="3200" dirty="0" smtClean="0">
              <a:solidFill>
                <a:srgbClr val="0070C0"/>
              </a:solidFill>
            </a:endParaRPr>
          </a:p>
        </p:txBody>
      </p:sp>
      <p:pic>
        <p:nvPicPr>
          <p:cNvPr id="5" name="Picture 4" descr="http://www.bgdlegal.com/clientuploads/Publications/Blog%20and%20Article%20Photos/Cutting%20Taxes.png"/>
          <p:cNvPicPr>
            <a:picLocks noChangeAspect="1" noChangeArrowheads="1"/>
          </p:cNvPicPr>
          <p:nvPr/>
        </p:nvPicPr>
        <p:blipFill>
          <a:blip r:embed="rId3" cstate="print"/>
          <a:srcRect/>
          <a:stretch>
            <a:fillRect/>
          </a:stretch>
        </p:blipFill>
        <p:spPr bwMode="auto">
          <a:xfrm>
            <a:off x="5791200" y="4343400"/>
            <a:ext cx="3352800" cy="2514600"/>
          </a:xfrm>
          <a:prstGeom prst="rect">
            <a:avLst/>
          </a:prstGeom>
          <a:noFill/>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p>
            <a:pPr>
              <a:defRPr/>
            </a:pPr>
            <a:fld id="{4DA10438-6C44-4A83-BD95-A7E126F2C151}" type="slidenum">
              <a:rPr lang="en-US" altLang="ja-JP"/>
              <a:pPr>
                <a:defRPr/>
              </a:pPr>
              <a:t>32</a:t>
            </a:fld>
            <a:endParaRPr lang="en-US" altLang="ja-JP" dirty="0"/>
          </a:p>
        </p:txBody>
      </p:sp>
      <p:sp>
        <p:nvSpPr>
          <p:cNvPr id="60419" name="Rectangle 2"/>
          <p:cNvSpPr>
            <a:spLocks noGrp="1" noChangeArrowheads="1"/>
          </p:cNvSpPr>
          <p:nvPr>
            <p:ph type="title"/>
          </p:nvPr>
        </p:nvSpPr>
        <p:spPr>
          <a:xfrm>
            <a:off x="609600" y="381000"/>
            <a:ext cx="8229600" cy="838200"/>
          </a:xfrm>
        </p:spPr>
        <p:txBody>
          <a:bodyPr/>
          <a:lstStyle/>
          <a:p>
            <a:r>
              <a:rPr lang="vi-VN" sz="2800" b="1" dirty="0" smtClean="0">
                <a:solidFill>
                  <a:srgbClr val="C00000"/>
                </a:solidFill>
                <a:latin typeface="+mn-lt"/>
              </a:rPr>
              <a:t>PREFERABLE INVESTMENT SECTORS</a:t>
            </a:r>
            <a:endParaRPr lang="en-US" sz="2800" b="1" dirty="0" smtClean="0">
              <a:solidFill>
                <a:srgbClr val="C00000"/>
              </a:solidFill>
              <a:latin typeface="+mn-lt"/>
            </a:endParaRPr>
          </a:p>
        </p:txBody>
      </p:sp>
      <p:sp>
        <p:nvSpPr>
          <p:cNvPr id="60420" name="Rectangle 3"/>
          <p:cNvSpPr>
            <a:spLocks noGrp="1" noChangeArrowheads="1"/>
          </p:cNvSpPr>
          <p:nvPr>
            <p:ph type="body" idx="1"/>
          </p:nvPr>
        </p:nvSpPr>
        <p:spPr>
          <a:xfrm>
            <a:off x="457200" y="1219200"/>
            <a:ext cx="8229600" cy="4324350"/>
          </a:xfrm>
        </p:spPr>
        <p:txBody>
          <a:bodyPr/>
          <a:lstStyle/>
          <a:p>
            <a:pPr marL="571500" indent="-571500">
              <a:lnSpc>
                <a:spcPct val="80000"/>
              </a:lnSpc>
              <a:buFont typeface="Wingdings" pitchFamily="2" charset="2"/>
              <a:buAutoNum type="arabicPeriod"/>
            </a:pPr>
            <a:r>
              <a:rPr lang="nl-NL" sz="2800" dirty="0" smtClean="0">
                <a:solidFill>
                  <a:srgbClr val="0070C0"/>
                </a:solidFill>
              </a:rPr>
              <a:t>Production of new materials, high-tech products, biotechnology, information technology; mechanical engineering</a:t>
            </a:r>
          </a:p>
          <a:p>
            <a:pPr marL="571500" indent="-571500">
              <a:lnSpc>
                <a:spcPct val="80000"/>
              </a:lnSpc>
              <a:buFont typeface="Wingdings" pitchFamily="2" charset="2"/>
              <a:buAutoNum type="arabicPeriod"/>
            </a:pPr>
            <a:endParaRPr lang="nl-NL" sz="2800" dirty="0" smtClean="0">
              <a:solidFill>
                <a:srgbClr val="0070C0"/>
              </a:solidFill>
            </a:endParaRPr>
          </a:p>
          <a:p>
            <a:pPr marL="571500" indent="-571500">
              <a:lnSpc>
                <a:spcPct val="80000"/>
              </a:lnSpc>
              <a:buFont typeface="Wingdings" pitchFamily="2" charset="2"/>
              <a:buAutoNum type="arabicPeriod"/>
            </a:pPr>
            <a:r>
              <a:rPr lang="nl-NL" sz="2800" dirty="0" smtClean="0">
                <a:solidFill>
                  <a:srgbClr val="0070C0"/>
                </a:solidFill>
              </a:rPr>
              <a:t>Cultivation and processing of agricultural, forestry and fisherie</a:t>
            </a:r>
            <a:r>
              <a:rPr lang="vi-VN" sz="2800" dirty="0" smtClean="0">
                <a:solidFill>
                  <a:srgbClr val="0070C0"/>
                </a:solidFill>
              </a:rPr>
              <a:t>s</a:t>
            </a:r>
            <a:r>
              <a:rPr lang="nl-NL" sz="2800" dirty="0" smtClean="0">
                <a:solidFill>
                  <a:srgbClr val="0070C0"/>
                </a:solidFill>
              </a:rPr>
              <a:t>; artificial breeding, plant varieties and animal breeds</a:t>
            </a:r>
          </a:p>
          <a:p>
            <a:pPr marL="571500" indent="-571500">
              <a:lnSpc>
                <a:spcPct val="80000"/>
              </a:lnSpc>
              <a:buFont typeface="Wingdings" pitchFamily="2" charset="2"/>
              <a:buAutoNum type="arabicPeriod"/>
            </a:pPr>
            <a:endParaRPr lang="nl-NL" sz="2800" dirty="0" smtClean="0">
              <a:solidFill>
                <a:srgbClr val="0070C0"/>
              </a:solidFill>
            </a:endParaRPr>
          </a:p>
          <a:p>
            <a:pPr marL="571500" indent="-571500">
              <a:lnSpc>
                <a:spcPct val="80000"/>
              </a:lnSpc>
              <a:buFont typeface="Wingdings" pitchFamily="2" charset="2"/>
              <a:buAutoNum type="arabicPeriod"/>
            </a:pPr>
            <a:r>
              <a:rPr lang="vi-VN" sz="2800" dirty="0" smtClean="0">
                <a:solidFill>
                  <a:srgbClr val="0070C0"/>
                </a:solidFill>
              </a:rPr>
              <a:t>H</a:t>
            </a:r>
            <a:r>
              <a:rPr lang="nl-NL" sz="2800" dirty="0" smtClean="0">
                <a:solidFill>
                  <a:srgbClr val="0070C0"/>
                </a:solidFill>
              </a:rPr>
              <a:t>igh-tech; protect</a:t>
            </a:r>
            <a:r>
              <a:rPr lang="vi-VN" sz="2800" dirty="0" smtClean="0">
                <a:solidFill>
                  <a:srgbClr val="0070C0"/>
                </a:solidFill>
              </a:rPr>
              <a:t>ing </a:t>
            </a:r>
            <a:r>
              <a:rPr lang="nl-NL" sz="2800" dirty="0" smtClean="0">
                <a:solidFill>
                  <a:srgbClr val="0070C0"/>
                </a:solidFill>
              </a:rPr>
              <a:t>the ecological environment; development and high-tech incubators</a:t>
            </a:r>
          </a:p>
        </p:txBody>
      </p:sp>
      <p:pic>
        <p:nvPicPr>
          <p:cNvPr id="1026" name="Picture 2" descr="http://www.yingke.com/files/66/000000016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40296" y="5645767"/>
            <a:ext cx="2279904" cy="128389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csusm.edu/biotechnology/images/biotech_image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46074" y="5645766"/>
            <a:ext cx="3388126" cy="12642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www.etftrends.com/wp-content/uploads/2012/08/xbiotechnology-ETFs.jpg.pagespeed.ic.Cj83X1QPL7.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 y="5644345"/>
            <a:ext cx="2277683" cy="136605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conservationfund.org/images/news/images/aquaculture-tanks-freshwater-instit-glynnis-mcphee-390x260.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09800" y="5643958"/>
            <a:ext cx="2370517" cy="12902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p>
            <a:pPr>
              <a:defRPr/>
            </a:pPr>
            <a:fld id="{43F8F1DD-11A4-424A-8882-4A385E75C555}" type="slidenum">
              <a:rPr lang="en-US" altLang="ja-JP"/>
              <a:pPr>
                <a:defRPr/>
              </a:pPr>
              <a:t>33</a:t>
            </a:fld>
            <a:endParaRPr lang="en-US" altLang="ja-JP" dirty="0"/>
          </a:p>
        </p:txBody>
      </p:sp>
      <p:sp>
        <p:nvSpPr>
          <p:cNvPr id="62467" name="Rectangle 2"/>
          <p:cNvSpPr>
            <a:spLocks noGrp="1" noChangeArrowheads="1"/>
          </p:cNvSpPr>
          <p:nvPr>
            <p:ph type="title"/>
          </p:nvPr>
        </p:nvSpPr>
        <p:spPr>
          <a:xfrm>
            <a:off x="533400" y="609600"/>
            <a:ext cx="8229600" cy="762000"/>
          </a:xfrm>
        </p:spPr>
        <p:txBody>
          <a:bodyPr/>
          <a:lstStyle/>
          <a:p>
            <a:r>
              <a:rPr lang="vi-VN" sz="2800" b="1" dirty="0" smtClean="0">
                <a:solidFill>
                  <a:srgbClr val="C00000"/>
                </a:solidFill>
                <a:latin typeface="+mn-lt"/>
              </a:rPr>
              <a:t>PREFERABLE INVESTMENT LOCATIONS</a:t>
            </a:r>
            <a:endParaRPr lang="en-US" sz="2800" b="1" dirty="0" smtClean="0">
              <a:solidFill>
                <a:srgbClr val="C00000"/>
              </a:solidFill>
              <a:latin typeface="+mn-lt"/>
            </a:endParaRPr>
          </a:p>
        </p:txBody>
      </p:sp>
      <p:sp>
        <p:nvSpPr>
          <p:cNvPr id="62468" name="Rectangle 3"/>
          <p:cNvSpPr>
            <a:spLocks noGrp="1" noChangeArrowheads="1"/>
          </p:cNvSpPr>
          <p:nvPr>
            <p:ph type="body" idx="1"/>
          </p:nvPr>
        </p:nvSpPr>
        <p:spPr>
          <a:xfrm>
            <a:off x="457200" y="1524000"/>
            <a:ext cx="7467600" cy="4525963"/>
          </a:xfrm>
        </p:spPr>
        <p:txBody>
          <a:bodyPr/>
          <a:lstStyle/>
          <a:p>
            <a:pPr marL="571500" indent="-571500">
              <a:lnSpc>
                <a:spcPct val="80000"/>
              </a:lnSpc>
              <a:spcBef>
                <a:spcPts val="600"/>
              </a:spcBef>
              <a:spcAft>
                <a:spcPts val="600"/>
              </a:spcAft>
              <a:buFont typeface="Wingdings" pitchFamily="2" charset="2"/>
              <a:buAutoNum type="arabicPeriod"/>
            </a:pPr>
            <a:r>
              <a:rPr lang="vi-VN" sz="2800" dirty="0" smtClean="0">
                <a:solidFill>
                  <a:srgbClr val="0070C0"/>
                </a:solidFill>
              </a:rPr>
              <a:t>Areas</a:t>
            </a:r>
            <a:r>
              <a:rPr lang="en-US" sz="2800" dirty="0" smtClean="0">
                <a:solidFill>
                  <a:srgbClr val="0070C0"/>
                </a:solidFill>
              </a:rPr>
              <a:t> </a:t>
            </a:r>
            <a:r>
              <a:rPr lang="vi-VN" sz="2800" dirty="0" smtClean="0">
                <a:solidFill>
                  <a:srgbClr val="0070C0"/>
                </a:solidFill>
              </a:rPr>
              <a:t>with</a:t>
            </a:r>
            <a:r>
              <a:rPr lang="en-US" sz="2800" dirty="0" smtClean="0">
                <a:solidFill>
                  <a:srgbClr val="0070C0"/>
                </a:solidFill>
              </a:rPr>
              <a:t> social and economic</a:t>
            </a:r>
            <a:r>
              <a:rPr lang="vi-VN" sz="2800" dirty="0" smtClean="0">
                <a:solidFill>
                  <a:srgbClr val="0070C0"/>
                </a:solidFill>
              </a:rPr>
              <a:t>al</a:t>
            </a:r>
            <a:r>
              <a:rPr lang="en-US" sz="2800" dirty="0" smtClean="0">
                <a:solidFill>
                  <a:srgbClr val="0070C0"/>
                </a:solidFill>
              </a:rPr>
              <a:t> difficult</a:t>
            </a:r>
            <a:r>
              <a:rPr lang="vi-VN" sz="2800" dirty="0" smtClean="0">
                <a:solidFill>
                  <a:srgbClr val="0070C0"/>
                </a:solidFill>
              </a:rPr>
              <a:t>ies</a:t>
            </a:r>
            <a:endParaRPr lang="en-US" sz="2800" dirty="0" smtClean="0">
              <a:solidFill>
                <a:srgbClr val="0070C0"/>
              </a:solidFill>
            </a:endParaRPr>
          </a:p>
          <a:p>
            <a:pPr marL="571500" indent="-571500">
              <a:lnSpc>
                <a:spcPct val="80000"/>
              </a:lnSpc>
              <a:spcBef>
                <a:spcPts val="600"/>
              </a:spcBef>
              <a:spcAft>
                <a:spcPts val="600"/>
              </a:spcAft>
              <a:buFont typeface="Wingdings" pitchFamily="2" charset="2"/>
              <a:buAutoNum type="arabicPeriod"/>
            </a:pPr>
            <a:endParaRPr lang="en-US" sz="2800" dirty="0" smtClean="0">
              <a:solidFill>
                <a:srgbClr val="0070C0"/>
              </a:solidFill>
            </a:endParaRPr>
          </a:p>
          <a:p>
            <a:pPr marL="571500" indent="-571500">
              <a:lnSpc>
                <a:spcPct val="80000"/>
              </a:lnSpc>
              <a:spcBef>
                <a:spcPts val="600"/>
              </a:spcBef>
              <a:spcAft>
                <a:spcPts val="600"/>
              </a:spcAft>
              <a:buFont typeface="Wingdings" pitchFamily="2" charset="2"/>
              <a:buAutoNum type="arabicPeriod"/>
            </a:pPr>
            <a:r>
              <a:rPr lang="en-US" sz="2800" dirty="0" smtClean="0">
                <a:solidFill>
                  <a:srgbClr val="0070C0"/>
                </a:solidFill>
              </a:rPr>
              <a:t>High-tech parks and economic zones</a:t>
            </a:r>
          </a:p>
          <a:p>
            <a:pPr marL="571500" indent="-571500">
              <a:lnSpc>
                <a:spcPct val="80000"/>
              </a:lnSpc>
              <a:spcBef>
                <a:spcPts val="600"/>
              </a:spcBef>
              <a:spcAft>
                <a:spcPts val="600"/>
              </a:spcAft>
              <a:buFont typeface="Wingdings" pitchFamily="2" charset="2"/>
              <a:buAutoNum type="arabicPeriod"/>
            </a:pPr>
            <a:endParaRPr lang="en-US" sz="2800" dirty="0" smtClean="0">
              <a:solidFill>
                <a:srgbClr val="0070C0"/>
              </a:solidFill>
            </a:endParaRPr>
          </a:p>
          <a:p>
            <a:pPr marL="571500" indent="-571500">
              <a:lnSpc>
                <a:spcPct val="80000"/>
              </a:lnSpc>
              <a:spcBef>
                <a:spcPts val="600"/>
              </a:spcBef>
              <a:spcAft>
                <a:spcPts val="600"/>
              </a:spcAft>
              <a:buFont typeface="Wingdings" pitchFamily="2" charset="2"/>
              <a:buAutoNum type="arabicPeriod"/>
            </a:pPr>
            <a:r>
              <a:rPr lang="en-US" sz="2800" dirty="0" smtClean="0">
                <a:solidFill>
                  <a:srgbClr val="0070C0"/>
                </a:solidFill>
              </a:rPr>
              <a:t>Industrial Park</a:t>
            </a:r>
          </a:p>
        </p:txBody>
      </p:sp>
      <p:pic>
        <p:nvPicPr>
          <p:cNvPr id="2050" name="Picture 2" descr="http://baoquangnam.com.vn/dataimages/201310/original/images811318_Ph.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 y="4800905"/>
            <a:ext cx="3238500" cy="215684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m.f25.img.vnecdn.net/2014/11/24/khuktdungquat-3534-141680381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3214" y="4800904"/>
            <a:ext cx="3563786" cy="2156841"/>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imgs.vietnamnet.vn/Images/vnn/2014/10/11/14/20141011144300-q9.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48400" y="4800904"/>
            <a:ext cx="3246081" cy="2156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p>
            <a:pPr>
              <a:defRPr/>
            </a:pPr>
            <a:fld id="{43F8F1DD-11A4-424A-8882-4A385E75C555}" type="slidenum">
              <a:rPr lang="en-US" altLang="ja-JP"/>
              <a:pPr>
                <a:defRPr/>
              </a:pPr>
              <a:t>34</a:t>
            </a:fld>
            <a:endParaRPr lang="en-US" altLang="ja-JP" dirty="0"/>
          </a:p>
        </p:txBody>
      </p:sp>
      <p:sp>
        <p:nvSpPr>
          <p:cNvPr id="62467" name="Rectangle 2"/>
          <p:cNvSpPr>
            <a:spLocks noGrp="1" noChangeArrowheads="1"/>
          </p:cNvSpPr>
          <p:nvPr>
            <p:ph type="title"/>
          </p:nvPr>
        </p:nvSpPr>
        <p:spPr>
          <a:xfrm>
            <a:off x="304800" y="304800"/>
            <a:ext cx="8229600" cy="762000"/>
          </a:xfrm>
        </p:spPr>
        <p:txBody>
          <a:bodyPr/>
          <a:lstStyle/>
          <a:p>
            <a:r>
              <a:rPr lang="en-US" sz="2800" b="1" dirty="0" smtClean="0">
                <a:solidFill>
                  <a:srgbClr val="C00000"/>
                </a:solidFill>
                <a:latin typeface="+mn-lt"/>
              </a:rPr>
              <a:t>ENTERPRISE INCOMETAX INCENTIVES </a:t>
            </a:r>
            <a:br>
              <a:rPr lang="en-US" sz="2800" b="1" dirty="0" smtClean="0">
                <a:solidFill>
                  <a:srgbClr val="C00000"/>
                </a:solidFill>
                <a:latin typeface="+mn-lt"/>
              </a:rPr>
            </a:br>
            <a:r>
              <a:rPr lang="en-US" sz="2800" b="1" dirty="0" smtClean="0">
                <a:solidFill>
                  <a:srgbClr val="C00000"/>
                </a:solidFill>
                <a:latin typeface="+mn-lt"/>
              </a:rPr>
              <a:t>FOR SUPPORTING INDUSTRIES SECTORS</a:t>
            </a:r>
          </a:p>
        </p:txBody>
      </p:sp>
      <p:graphicFrame>
        <p:nvGraphicFramePr>
          <p:cNvPr id="6" name="Table 5"/>
          <p:cNvGraphicFramePr>
            <a:graphicFrameLocks noGrp="1"/>
          </p:cNvGraphicFramePr>
          <p:nvPr>
            <p:extLst>
              <p:ext uri="{D42A27DB-BD31-4B8C-83A1-F6EECF244321}">
                <p14:modId xmlns:p14="http://schemas.microsoft.com/office/powerpoint/2010/main" xmlns="" val="1256395766"/>
              </p:ext>
            </p:extLst>
          </p:nvPr>
        </p:nvGraphicFramePr>
        <p:xfrm>
          <a:off x="457200" y="1600200"/>
          <a:ext cx="8283575" cy="4206240"/>
        </p:xfrm>
        <a:graphic>
          <a:graphicData uri="http://schemas.openxmlformats.org/drawingml/2006/table">
            <a:tbl>
              <a:tblPr firstRow="1" bandRow="1">
                <a:tableStyleId>{5C22544A-7EE6-4342-B048-85BDC9FD1C3A}</a:tableStyleId>
              </a:tblPr>
              <a:tblGrid>
                <a:gridCol w="1990732"/>
                <a:gridCol w="3376264"/>
                <a:gridCol w="1329962"/>
                <a:gridCol w="1586617"/>
              </a:tblGrid>
              <a:tr h="367630">
                <a:tc>
                  <a:txBody>
                    <a:bodyPr/>
                    <a:lstStyle/>
                    <a:p>
                      <a:pPr algn="ctr"/>
                      <a:r>
                        <a:rPr lang="en-US" sz="2400" dirty="0" smtClean="0">
                          <a:latin typeface="Times" pitchFamily="18" charset="0"/>
                          <a:cs typeface="Times" pitchFamily="18" charset="0"/>
                        </a:rPr>
                        <a:t>Tax</a:t>
                      </a:r>
                      <a:endParaRPr lang="en-US" sz="2400" dirty="0">
                        <a:solidFill>
                          <a:schemeClr val="bg1"/>
                        </a:solidFill>
                        <a:latin typeface="Times" pitchFamily="18" charset="0"/>
                        <a:cs typeface="Times" pitchFamily="18" charset="0"/>
                      </a:endParaRPr>
                    </a:p>
                  </a:txBody>
                  <a:tcPr marL="91435" marR="91435"/>
                </a:tc>
                <a:tc>
                  <a:txBody>
                    <a:bodyPr/>
                    <a:lstStyle/>
                    <a:p>
                      <a:pPr algn="ctr"/>
                      <a:r>
                        <a:rPr lang="en-US" sz="2400" dirty="0" smtClean="0">
                          <a:latin typeface="Times" pitchFamily="18" charset="0"/>
                          <a:cs typeface="Times" pitchFamily="18" charset="0"/>
                        </a:rPr>
                        <a:t>Applied period</a:t>
                      </a:r>
                      <a:endParaRPr lang="en-US" sz="2400" dirty="0">
                        <a:solidFill>
                          <a:schemeClr val="bg1"/>
                        </a:solidFill>
                        <a:latin typeface="Times" pitchFamily="18" charset="0"/>
                        <a:cs typeface="Times" pitchFamily="18" charset="0"/>
                      </a:endParaRPr>
                    </a:p>
                  </a:txBody>
                  <a:tcPr marL="91435" marR="91435"/>
                </a:tc>
                <a:tc>
                  <a:txBody>
                    <a:bodyPr/>
                    <a:lstStyle/>
                    <a:p>
                      <a:pPr algn="ctr"/>
                      <a:r>
                        <a:rPr lang="en-US" sz="2400" dirty="0" smtClean="0">
                          <a:latin typeface="Times" pitchFamily="18" charset="0"/>
                          <a:cs typeface="Times" pitchFamily="18" charset="0"/>
                        </a:rPr>
                        <a:t>Tax</a:t>
                      </a:r>
                      <a:r>
                        <a:rPr lang="en-US" sz="2400" baseline="0" dirty="0" smtClean="0">
                          <a:latin typeface="Times" pitchFamily="18" charset="0"/>
                          <a:cs typeface="Times" pitchFamily="18" charset="0"/>
                        </a:rPr>
                        <a:t> free period</a:t>
                      </a:r>
                      <a:endParaRPr lang="en-US" sz="2400" dirty="0">
                        <a:solidFill>
                          <a:schemeClr val="bg1"/>
                        </a:solidFill>
                        <a:latin typeface="Times" pitchFamily="18" charset="0"/>
                        <a:cs typeface="Times" pitchFamily="18" charset="0"/>
                      </a:endParaRPr>
                    </a:p>
                  </a:txBody>
                  <a:tcPr marL="91435" marR="91435"/>
                </a:tc>
                <a:tc>
                  <a:txBody>
                    <a:bodyPr/>
                    <a:lstStyle/>
                    <a:p>
                      <a:pPr algn="ctr"/>
                      <a:r>
                        <a:rPr lang="en-US" sz="2400" dirty="0" smtClean="0">
                          <a:latin typeface="Times" pitchFamily="18" charset="0"/>
                          <a:cs typeface="Times" pitchFamily="18" charset="0"/>
                        </a:rPr>
                        <a:t>50% tax</a:t>
                      </a:r>
                      <a:r>
                        <a:rPr lang="en-US" sz="2400" baseline="0" dirty="0" smtClean="0">
                          <a:latin typeface="Times" pitchFamily="18" charset="0"/>
                          <a:cs typeface="Times" pitchFamily="18" charset="0"/>
                        </a:rPr>
                        <a:t> reducing period</a:t>
                      </a:r>
                      <a:endParaRPr lang="en-US" sz="2400" dirty="0">
                        <a:solidFill>
                          <a:schemeClr val="bg1"/>
                        </a:solidFill>
                        <a:latin typeface="Times" pitchFamily="18" charset="0"/>
                        <a:cs typeface="Times" pitchFamily="18" charset="0"/>
                      </a:endParaRPr>
                    </a:p>
                  </a:txBody>
                  <a:tcPr marL="91435" marR="91435"/>
                </a:tc>
              </a:tr>
              <a:tr h="431800">
                <a:tc gridSpan="4">
                  <a:txBody>
                    <a:bodyPr/>
                    <a:lstStyle/>
                    <a:p>
                      <a:pPr algn="ctr"/>
                      <a:r>
                        <a:rPr lang="en-US" sz="2400" dirty="0" smtClean="0">
                          <a:latin typeface="Times" pitchFamily="18" charset="0"/>
                          <a:cs typeface="Times" pitchFamily="18" charset="0"/>
                        </a:rPr>
                        <a:t>General</a:t>
                      </a:r>
                      <a:r>
                        <a:rPr lang="en-US" sz="2400" baseline="0" dirty="0" smtClean="0">
                          <a:latin typeface="Times" pitchFamily="18" charset="0"/>
                          <a:cs typeface="Times" pitchFamily="18" charset="0"/>
                        </a:rPr>
                        <a:t> tax rate: 22%  (2016: reduce to 20%)</a:t>
                      </a:r>
                    </a:p>
                  </a:txBody>
                  <a:tcPr marL="91435" marR="91435" anchor="ct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Times" pitchFamily="18" charset="0"/>
                          <a:cs typeface="Times" pitchFamily="18" charset="0"/>
                        </a:rPr>
                        <a:t>20%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Times" pitchFamily="18" charset="0"/>
                          <a:cs typeface="Times" pitchFamily="18" charset="0"/>
                        </a:rPr>
                        <a:t>(2016 reduce to 17%)</a:t>
                      </a:r>
                      <a:endParaRPr lang="en-US" sz="2400" dirty="0">
                        <a:latin typeface="Times" pitchFamily="18" charset="0"/>
                        <a:cs typeface="Times" pitchFamily="18" charset="0"/>
                      </a:endParaRPr>
                    </a:p>
                  </a:txBody>
                  <a:tcPr marL="91435" marR="9143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Times" pitchFamily="18" charset="0"/>
                          <a:cs typeface="Times" pitchFamily="18" charset="0"/>
                        </a:rPr>
                        <a:t>10 years or total length of the project</a:t>
                      </a:r>
                      <a:endParaRPr lang="en-US" sz="2400" dirty="0" smtClean="0">
                        <a:latin typeface="Times" pitchFamily="18" charset="0"/>
                        <a:cs typeface="Times" pitchFamily="18" charset="0"/>
                      </a:endParaRPr>
                    </a:p>
                  </a:txBody>
                  <a:tcPr marL="91435" marR="91435" anchor="ctr"/>
                </a:tc>
                <a:tc>
                  <a:txBody>
                    <a:bodyPr/>
                    <a:lstStyle/>
                    <a:p>
                      <a:pPr algn="ctr"/>
                      <a:r>
                        <a:rPr lang="en-US" sz="2400" dirty="0" smtClean="0">
                          <a:latin typeface="Times" pitchFamily="18" charset="0"/>
                          <a:cs typeface="Times" pitchFamily="18" charset="0"/>
                        </a:rPr>
                        <a:t>2-4 years</a:t>
                      </a:r>
                      <a:endParaRPr lang="en-US" sz="2400" dirty="0">
                        <a:latin typeface="Times" pitchFamily="18" charset="0"/>
                        <a:cs typeface="Times" pitchFamily="18" charset="0"/>
                      </a:endParaRPr>
                    </a:p>
                  </a:txBody>
                  <a:tcPr marL="91435" marR="91435" anchor="ctr"/>
                </a:tc>
                <a:tc>
                  <a:txBody>
                    <a:bodyPr/>
                    <a:lstStyle/>
                    <a:p>
                      <a:pPr algn="ctr"/>
                      <a:r>
                        <a:rPr lang="en-US" sz="2400" dirty="0" smtClean="0">
                          <a:latin typeface="Times" pitchFamily="18" charset="0"/>
                          <a:cs typeface="Times" pitchFamily="18" charset="0"/>
                        </a:rPr>
                        <a:t>4 –</a:t>
                      </a:r>
                      <a:r>
                        <a:rPr lang="en-US" sz="2400" baseline="0" dirty="0" smtClean="0">
                          <a:latin typeface="Times" pitchFamily="18" charset="0"/>
                          <a:cs typeface="Times" pitchFamily="18" charset="0"/>
                        </a:rPr>
                        <a:t> 9 years</a:t>
                      </a:r>
                      <a:endParaRPr lang="en-US" sz="2400" dirty="0">
                        <a:latin typeface="Times" pitchFamily="18" charset="0"/>
                        <a:cs typeface="Times" pitchFamily="18" charset="0"/>
                      </a:endParaRPr>
                    </a:p>
                  </a:txBody>
                  <a:tcPr marL="91435" marR="91435" anchor="ctr"/>
                </a:tc>
              </a:tr>
              <a:tr h="423510">
                <a:tc>
                  <a:txBody>
                    <a:bodyPr/>
                    <a:lstStyle/>
                    <a:p>
                      <a:pPr algn="ctr"/>
                      <a:r>
                        <a:rPr lang="en-US" sz="2400" dirty="0" smtClean="0">
                          <a:latin typeface="Times" pitchFamily="18" charset="0"/>
                          <a:cs typeface="Times" pitchFamily="18" charset="0"/>
                        </a:rPr>
                        <a:t>10%</a:t>
                      </a:r>
                      <a:endParaRPr lang="en-US" sz="2400" b="1" dirty="0">
                        <a:latin typeface="Times" pitchFamily="18" charset="0"/>
                        <a:cs typeface="Times" pitchFamily="18" charset="0"/>
                      </a:endParaRPr>
                    </a:p>
                  </a:txBody>
                  <a:tcPr marL="91435" marR="9143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pitchFamily="18" charset="0"/>
                          <a:cs typeface="Times" pitchFamily="18" charset="0"/>
                        </a:rPr>
                        <a:t>15 – 30</a:t>
                      </a:r>
                      <a:r>
                        <a:rPr lang="en-US" sz="2400" baseline="0" dirty="0" smtClean="0">
                          <a:latin typeface="Times" pitchFamily="18" charset="0"/>
                          <a:cs typeface="Times" pitchFamily="18" charset="0"/>
                        </a:rPr>
                        <a:t> years or total length of the project</a:t>
                      </a:r>
                      <a:endParaRPr lang="en-US" sz="2400" dirty="0" smtClean="0">
                        <a:latin typeface="Times" pitchFamily="18" charset="0"/>
                        <a:cs typeface="Times" pitchFamily="18" charset="0"/>
                      </a:endParaRPr>
                    </a:p>
                  </a:txBody>
                  <a:tcPr marL="91435" marR="91435" anchor="ctr"/>
                </a:tc>
                <a:tc>
                  <a:txBody>
                    <a:bodyPr/>
                    <a:lstStyle/>
                    <a:p>
                      <a:pPr algn="ctr"/>
                      <a:r>
                        <a:rPr lang="en-US" sz="2400" dirty="0" smtClean="0">
                          <a:latin typeface="Times" pitchFamily="18" charset="0"/>
                          <a:cs typeface="Times" pitchFamily="18" charset="0"/>
                        </a:rPr>
                        <a:t>4</a:t>
                      </a:r>
                      <a:r>
                        <a:rPr lang="en-US" sz="2400" baseline="0" dirty="0" smtClean="0">
                          <a:latin typeface="Times" pitchFamily="18" charset="0"/>
                          <a:cs typeface="Times" pitchFamily="18" charset="0"/>
                        </a:rPr>
                        <a:t> years</a:t>
                      </a:r>
                      <a:endParaRPr lang="en-US" sz="2400" dirty="0">
                        <a:latin typeface="Times" pitchFamily="18" charset="0"/>
                        <a:cs typeface="Times" pitchFamily="18" charset="0"/>
                      </a:endParaRPr>
                    </a:p>
                  </a:txBody>
                  <a:tcPr marL="91435" marR="91435" anchor="ctr"/>
                </a:tc>
                <a:tc>
                  <a:txBody>
                    <a:bodyPr/>
                    <a:lstStyle/>
                    <a:p>
                      <a:pPr algn="ctr"/>
                      <a:r>
                        <a:rPr lang="en-US" sz="2400" dirty="0" smtClean="0">
                          <a:latin typeface="Times" pitchFamily="18" charset="0"/>
                          <a:cs typeface="Times" pitchFamily="18" charset="0"/>
                        </a:rPr>
                        <a:t>9 years</a:t>
                      </a:r>
                      <a:r>
                        <a:rPr lang="en-US" sz="2400" baseline="0" dirty="0" smtClean="0">
                          <a:latin typeface="Times" pitchFamily="18" charset="0"/>
                          <a:cs typeface="Times" pitchFamily="18" charset="0"/>
                        </a:rPr>
                        <a:t> </a:t>
                      </a:r>
                      <a:endParaRPr lang="en-US" sz="2400" dirty="0">
                        <a:latin typeface="Times" pitchFamily="18" charset="0"/>
                        <a:cs typeface="Times" pitchFamily="18" charset="0"/>
                      </a:endParaRPr>
                    </a:p>
                  </a:txBody>
                  <a:tcPr marL="91435" marR="91435" anchor="ctr"/>
                </a:tc>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pitchFamily="18" charset="0"/>
                          <a:cs typeface="Times" pitchFamily="18" charset="0"/>
                        </a:rPr>
                        <a:t>Tax</a:t>
                      </a:r>
                      <a:r>
                        <a:rPr lang="en-US" sz="2400" baseline="0" dirty="0" smtClean="0">
                          <a:latin typeface="Times" pitchFamily="18" charset="0"/>
                          <a:cs typeface="Times" pitchFamily="18" charset="0"/>
                        </a:rPr>
                        <a:t> free for income from: R&amp;D contract, income from project using new technology …)</a:t>
                      </a:r>
                      <a:endParaRPr lang="en-US" sz="2400" dirty="0" smtClean="0">
                        <a:latin typeface="Times" pitchFamily="18" charset="0"/>
                        <a:cs typeface="Times" pitchFamily="18" charset="0"/>
                      </a:endParaRPr>
                    </a:p>
                  </a:txBody>
                  <a:tcPr marL="91435" marR="91435" anchor="ct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r>
                        <a:rPr lang="en-US" sz="2400" dirty="0" smtClean="0">
                          <a:latin typeface="Times" pitchFamily="18" charset="0"/>
                          <a:cs typeface="Times" pitchFamily="18" charset="0"/>
                        </a:rPr>
                        <a:t>More</a:t>
                      </a:r>
                      <a:r>
                        <a:rPr lang="en-US" sz="2400" baseline="0" dirty="0" smtClean="0">
                          <a:latin typeface="Times" pitchFamily="18" charset="0"/>
                          <a:cs typeface="Times" pitchFamily="18" charset="0"/>
                        </a:rPr>
                        <a:t> incentives for expanding investment</a:t>
                      </a:r>
                      <a:endParaRPr lang="en-US" sz="2400" dirty="0">
                        <a:latin typeface="Times" pitchFamily="18" charset="0"/>
                        <a:cs typeface="Times" pitchFamily="18" charset="0"/>
                      </a:endParaRPr>
                    </a:p>
                  </a:txBody>
                  <a:tcPr marL="91435" marR="91435"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p>
            <a:pPr>
              <a:defRPr/>
            </a:pPr>
            <a:fld id="{43F8F1DD-11A4-424A-8882-4A385E75C555}" type="slidenum">
              <a:rPr lang="en-US" altLang="ja-JP"/>
              <a:pPr>
                <a:defRPr/>
              </a:pPr>
              <a:t>35</a:t>
            </a:fld>
            <a:endParaRPr lang="en-US" altLang="ja-JP" dirty="0"/>
          </a:p>
        </p:txBody>
      </p:sp>
      <p:sp>
        <p:nvSpPr>
          <p:cNvPr id="62467" name="Rectangle 2"/>
          <p:cNvSpPr>
            <a:spLocks noGrp="1" noChangeArrowheads="1"/>
          </p:cNvSpPr>
          <p:nvPr>
            <p:ph type="title"/>
          </p:nvPr>
        </p:nvSpPr>
        <p:spPr>
          <a:xfrm>
            <a:off x="304800" y="304800"/>
            <a:ext cx="8229600" cy="762000"/>
          </a:xfrm>
        </p:spPr>
        <p:txBody>
          <a:bodyPr/>
          <a:lstStyle/>
          <a:p>
            <a:r>
              <a:rPr lang="en-US" sz="2800" b="1" dirty="0" smtClean="0">
                <a:solidFill>
                  <a:srgbClr val="C00000"/>
                </a:solidFill>
                <a:latin typeface="+mn-lt"/>
              </a:rPr>
              <a:t>IMPORTING TAX INCENTIVES </a:t>
            </a:r>
            <a:br>
              <a:rPr lang="en-US" sz="2800" b="1" dirty="0" smtClean="0">
                <a:solidFill>
                  <a:srgbClr val="C00000"/>
                </a:solidFill>
                <a:latin typeface="+mn-lt"/>
              </a:rPr>
            </a:br>
            <a:r>
              <a:rPr lang="en-US" sz="2800" b="1" dirty="0" smtClean="0">
                <a:solidFill>
                  <a:srgbClr val="C00000"/>
                </a:solidFill>
                <a:latin typeface="+mn-lt"/>
              </a:rPr>
              <a:t>FOR SUPPORTING INDUSTRIES SECTORS</a:t>
            </a:r>
          </a:p>
        </p:txBody>
      </p:sp>
      <p:graphicFrame>
        <p:nvGraphicFramePr>
          <p:cNvPr id="5" name="Table 4"/>
          <p:cNvGraphicFramePr>
            <a:graphicFrameLocks noGrp="1"/>
          </p:cNvGraphicFramePr>
          <p:nvPr>
            <p:extLst>
              <p:ext uri="{D42A27DB-BD31-4B8C-83A1-F6EECF244321}">
                <p14:modId xmlns:p14="http://schemas.microsoft.com/office/powerpoint/2010/main" xmlns="" val="1373593618"/>
              </p:ext>
            </p:extLst>
          </p:nvPr>
        </p:nvGraphicFramePr>
        <p:xfrm>
          <a:off x="304800" y="1371600"/>
          <a:ext cx="8305800" cy="5007828"/>
        </p:xfrm>
        <a:graphic>
          <a:graphicData uri="http://schemas.openxmlformats.org/drawingml/2006/table">
            <a:tbl>
              <a:tblPr firstRow="1" bandRow="1">
                <a:tableStyleId>{D27102A9-8310-4765-A935-A1911B00CA55}</a:tableStyleId>
              </a:tblPr>
              <a:tblGrid>
                <a:gridCol w="8305800"/>
              </a:tblGrid>
              <a:tr h="618796">
                <a:tc>
                  <a:txBody>
                    <a:bodyPr/>
                    <a:lstStyle/>
                    <a:p>
                      <a:r>
                        <a:rPr lang="en-US" sz="2400" b="1" dirty="0" smtClean="0">
                          <a:solidFill>
                            <a:srgbClr val="0070C0"/>
                          </a:solidFill>
                        </a:rPr>
                        <a:t>TAX</a:t>
                      </a:r>
                      <a:r>
                        <a:rPr lang="en-US" sz="2400" b="1" baseline="0" dirty="0" smtClean="0">
                          <a:solidFill>
                            <a:srgbClr val="0070C0"/>
                          </a:solidFill>
                        </a:rPr>
                        <a:t> EXEMPTION</a:t>
                      </a:r>
                      <a:endParaRPr lang="en-US" sz="2400" b="1" dirty="0">
                        <a:solidFill>
                          <a:srgbClr val="0070C0"/>
                        </a:solidFill>
                      </a:endParaRPr>
                    </a:p>
                  </a:txBody>
                  <a:tcPr marT="45709" marB="45709" anchor="ctr"/>
                </a:tc>
              </a:tr>
              <a:tr h="953740">
                <a:tc>
                  <a:txBody>
                    <a:bodyPr/>
                    <a:lstStyle/>
                    <a:p>
                      <a:pPr>
                        <a:buFont typeface="Arial" pitchFamily="34" charset="0"/>
                        <a:buChar char="•"/>
                      </a:pPr>
                      <a:r>
                        <a:rPr lang="en-US" sz="2400" kern="1200" dirty="0" smtClean="0">
                          <a:solidFill>
                            <a:srgbClr val="0070C0"/>
                          </a:solidFill>
                          <a:effectLst/>
                        </a:rPr>
                        <a:t>  Import tax exemption for 5 years for materials, supplies and components which can not be produced in Vietnam or</a:t>
                      </a:r>
                      <a:r>
                        <a:rPr lang="en-US" sz="2400" kern="1200" baseline="0" dirty="0" smtClean="0">
                          <a:solidFill>
                            <a:srgbClr val="0070C0"/>
                          </a:solidFill>
                          <a:effectLst/>
                        </a:rPr>
                        <a:t> for</a:t>
                      </a:r>
                      <a:r>
                        <a:rPr lang="en-US" sz="2400" kern="1200" dirty="0" smtClean="0">
                          <a:solidFill>
                            <a:srgbClr val="0070C0"/>
                          </a:solidFill>
                          <a:effectLst/>
                        </a:rPr>
                        <a:t> the project in the field of special investment encouragement or special geographical areas of socio-economic difficulties</a:t>
                      </a:r>
                      <a:endParaRPr lang="en-US" sz="2400" b="0" dirty="0">
                        <a:solidFill>
                          <a:srgbClr val="0070C0"/>
                        </a:solidFill>
                      </a:endParaRPr>
                    </a:p>
                  </a:txBody>
                  <a:tcPr marT="45709" marB="45709" anchor="ctr"/>
                </a:tc>
              </a:tr>
              <a:tr h="681243">
                <a:tc>
                  <a:txBody>
                    <a:bodyPr/>
                    <a:lstStyle/>
                    <a:p>
                      <a:pPr>
                        <a:buFont typeface="Arial" pitchFamily="34" charset="0"/>
                        <a:buChar char="•"/>
                      </a:pPr>
                      <a:r>
                        <a:rPr lang="en-US" sz="2400" kern="1200" dirty="0" smtClean="0">
                          <a:solidFill>
                            <a:srgbClr val="0070C0"/>
                          </a:solidFill>
                          <a:effectLst/>
                        </a:rPr>
                        <a:t> Goods imported to form fixed assets or</a:t>
                      </a:r>
                      <a:r>
                        <a:rPr lang="en-US" sz="2400" kern="1200" baseline="0" dirty="0" smtClean="0">
                          <a:solidFill>
                            <a:srgbClr val="0070C0"/>
                          </a:solidFill>
                          <a:effectLst/>
                        </a:rPr>
                        <a:t> to invest </a:t>
                      </a:r>
                      <a:r>
                        <a:rPr lang="en-US" sz="2400" kern="1200" dirty="0" smtClean="0">
                          <a:solidFill>
                            <a:srgbClr val="0070C0"/>
                          </a:solidFill>
                          <a:effectLst/>
                        </a:rPr>
                        <a:t>in</a:t>
                      </a:r>
                      <a:r>
                        <a:rPr lang="en-US" sz="2400" kern="1200" baseline="0" dirty="0" smtClean="0">
                          <a:solidFill>
                            <a:srgbClr val="0070C0"/>
                          </a:solidFill>
                          <a:effectLst/>
                        </a:rPr>
                        <a:t> priority</a:t>
                      </a:r>
                      <a:r>
                        <a:rPr lang="en-US" sz="2400" kern="1200" dirty="0" smtClean="0">
                          <a:solidFill>
                            <a:srgbClr val="0070C0"/>
                          </a:solidFill>
                          <a:effectLst/>
                        </a:rPr>
                        <a:t> geographical area</a:t>
                      </a:r>
                      <a:endParaRPr lang="en-US" sz="2400" b="0" dirty="0">
                        <a:solidFill>
                          <a:srgbClr val="0070C0"/>
                        </a:solidFill>
                      </a:endParaRPr>
                    </a:p>
                  </a:txBody>
                  <a:tcPr marT="45709" marB="45709" anchor="ctr"/>
                </a:tc>
              </a:tr>
              <a:tr h="817452">
                <a:tc>
                  <a:txBody>
                    <a:bodyPr/>
                    <a:lstStyle/>
                    <a:p>
                      <a:pPr>
                        <a:buFont typeface="Arial" pitchFamily="34" charset="0"/>
                        <a:buChar char="•"/>
                      </a:pPr>
                      <a:r>
                        <a:rPr lang="en-US" sz="2400" kern="1200" dirty="0" smtClean="0">
                          <a:solidFill>
                            <a:srgbClr val="0070C0"/>
                          </a:solidFill>
                          <a:effectLst/>
                        </a:rPr>
                        <a:t>  Raw materials and materials for production of software products</a:t>
                      </a:r>
                      <a:endParaRPr lang="en-US" sz="2400" kern="1200" dirty="0" smtClean="0">
                        <a:solidFill>
                          <a:srgbClr val="0070C0"/>
                        </a:solidFill>
                        <a:effectLst/>
                        <a:latin typeface="+mn-lt"/>
                        <a:ea typeface="+mn-ea"/>
                        <a:cs typeface="+mn-cs"/>
                      </a:endParaRPr>
                    </a:p>
                  </a:txBody>
                  <a:tcPr marT="45709" marB="45709" anchor="ctr"/>
                </a:tc>
              </a:tr>
              <a:tr h="73876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kern="1200" dirty="0" smtClean="0">
                          <a:solidFill>
                            <a:srgbClr val="0070C0"/>
                          </a:solidFill>
                          <a:effectLst/>
                        </a:rPr>
                        <a:t>  Imported Goods for scientific research and technological development.</a:t>
                      </a:r>
                      <a:endParaRPr lang="en-US" sz="2400" kern="1200" dirty="0" smtClean="0">
                        <a:solidFill>
                          <a:srgbClr val="0070C0"/>
                        </a:solidFill>
                        <a:effectLst/>
                        <a:latin typeface="+mn-lt"/>
                        <a:ea typeface="+mn-ea"/>
                        <a:cs typeface="+mn-cs"/>
                      </a:endParaRPr>
                    </a:p>
                  </a:txBody>
                  <a:tcPr marT="45709" marB="45709" anchor="ctr"/>
                </a:tc>
              </a:tr>
            </a:tbl>
          </a:graphicData>
        </a:graphic>
      </p:graphicFrame>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p>
            <a:pPr>
              <a:defRPr/>
            </a:pPr>
            <a:fld id="{43F8F1DD-11A4-424A-8882-4A385E75C555}" type="slidenum">
              <a:rPr lang="en-US" altLang="ja-JP"/>
              <a:pPr>
                <a:defRPr/>
              </a:pPr>
              <a:t>36</a:t>
            </a:fld>
            <a:endParaRPr lang="en-US" altLang="ja-JP" dirty="0"/>
          </a:p>
        </p:txBody>
      </p:sp>
      <p:sp>
        <p:nvSpPr>
          <p:cNvPr id="62467" name="Rectangle 2"/>
          <p:cNvSpPr>
            <a:spLocks noGrp="1" noChangeArrowheads="1"/>
          </p:cNvSpPr>
          <p:nvPr>
            <p:ph type="title"/>
          </p:nvPr>
        </p:nvSpPr>
        <p:spPr>
          <a:xfrm>
            <a:off x="533400" y="609600"/>
            <a:ext cx="8229600" cy="762000"/>
          </a:xfrm>
        </p:spPr>
        <p:txBody>
          <a:bodyPr/>
          <a:lstStyle/>
          <a:p>
            <a:r>
              <a:rPr lang="vi-VN" sz="2800" b="1" dirty="0" smtClean="0">
                <a:solidFill>
                  <a:srgbClr val="C00000"/>
                </a:solidFill>
                <a:latin typeface="+mn-lt"/>
              </a:rPr>
              <a:t>M</a:t>
            </a:r>
            <a:r>
              <a:rPr lang="en-US" sz="2800" b="1" dirty="0" smtClean="0">
                <a:solidFill>
                  <a:srgbClr val="C00000"/>
                </a:solidFill>
                <a:latin typeface="+mn-lt"/>
              </a:rPr>
              <a:t>&amp;</a:t>
            </a:r>
            <a:r>
              <a:rPr lang="vi-VN" sz="2800" b="1" dirty="0" smtClean="0">
                <a:solidFill>
                  <a:srgbClr val="C00000"/>
                </a:solidFill>
                <a:latin typeface="+mn-lt"/>
              </a:rPr>
              <a:t>A OPPOTUNITIES</a:t>
            </a:r>
            <a:endParaRPr lang="en-US" sz="2800" b="1" dirty="0" smtClean="0">
              <a:solidFill>
                <a:srgbClr val="C00000"/>
              </a:solidFill>
              <a:latin typeface="+mn-lt"/>
            </a:endParaRPr>
          </a:p>
        </p:txBody>
      </p:sp>
      <p:sp>
        <p:nvSpPr>
          <p:cNvPr id="62468" name="Rectangle 3"/>
          <p:cNvSpPr>
            <a:spLocks noGrp="1" noChangeArrowheads="1"/>
          </p:cNvSpPr>
          <p:nvPr>
            <p:ph type="body" idx="1"/>
          </p:nvPr>
        </p:nvSpPr>
        <p:spPr>
          <a:xfrm>
            <a:off x="457200" y="1524000"/>
            <a:ext cx="7467600" cy="4525963"/>
          </a:xfrm>
        </p:spPr>
        <p:txBody>
          <a:bodyPr/>
          <a:lstStyle/>
          <a:p>
            <a:pPr marL="571500" indent="-571500">
              <a:lnSpc>
                <a:spcPct val="80000"/>
              </a:lnSpc>
              <a:spcBef>
                <a:spcPts val="600"/>
              </a:spcBef>
              <a:spcAft>
                <a:spcPts val="600"/>
              </a:spcAft>
              <a:buNone/>
            </a:pPr>
            <a:r>
              <a:rPr lang="vi-VN" sz="2800" dirty="0" smtClean="0">
                <a:solidFill>
                  <a:srgbClr val="0070C0"/>
                </a:solidFill>
              </a:rPr>
              <a:t>	The State Capital Investment Corporation (SCIC) of Vietnam is currently managing an Investment Portfolio of more than 300 state holding companies.</a:t>
            </a:r>
          </a:p>
          <a:p>
            <a:pPr marL="571500" indent="-571500">
              <a:lnSpc>
                <a:spcPct val="80000"/>
              </a:lnSpc>
              <a:spcBef>
                <a:spcPts val="600"/>
              </a:spcBef>
              <a:spcAft>
                <a:spcPts val="600"/>
              </a:spcAft>
              <a:buNone/>
            </a:pPr>
            <a:r>
              <a:rPr lang="vi-VN" sz="2800" dirty="0" smtClean="0">
                <a:solidFill>
                  <a:srgbClr val="0070C0"/>
                </a:solidFill>
              </a:rPr>
              <a:t>	SCIC </a:t>
            </a:r>
            <a:r>
              <a:rPr lang="vi-VN" sz="2800" smtClean="0">
                <a:solidFill>
                  <a:srgbClr val="0070C0"/>
                </a:solidFill>
              </a:rPr>
              <a:t>is selling </a:t>
            </a:r>
            <a:r>
              <a:rPr lang="vi-VN" sz="2800" dirty="0" smtClean="0">
                <a:solidFill>
                  <a:srgbClr val="0070C0"/>
                </a:solidFill>
              </a:rPr>
              <a:t>the state holding shares of more than 200 companies in the portfolio via auction.</a:t>
            </a:r>
            <a:endParaRPr lang="en-US" sz="2800" dirty="0" smtClean="0">
              <a:solidFill>
                <a:srgbClr val="0070C0"/>
              </a:solidFill>
            </a:endParaRPr>
          </a:p>
        </p:txBody>
      </p:sp>
      <p:pic>
        <p:nvPicPr>
          <p:cNvPr id="148482" name="Picture 2" descr="http://www.scic.vn/images/header03.jpg"/>
          <p:cNvPicPr>
            <a:picLocks noChangeAspect="1" noChangeArrowheads="1"/>
          </p:cNvPicPr>
          <p:nvPr/>
        </p:nvPicPr>
        <p:blipFill>
          <a:blip r:embed="rId3" cstate="print"/>
          <a:srcRect/>
          <a:stretch>
            <a:fillRect/>
          </a:stretch>
        </p:blipFill>
        <p:spPr bwMode="auto">
          <a:xfrm>
            <a:off x="0" y="5334000"/>
            <a:ext cx="9214338" cy="1524000"/>
          </a:xfrm>
          <a:prstGeom prst="rect">
            <a:avLst/>
          </a:prstGeom>
          <a:noFill/>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447800"/>
          </a:xfrm>
        </p:spPr>
        <p:txBody>
          <a:bodyPr/>
          <a:lstStyle/>
          <a:p>
            <a:r>
              <a:rPr lang="vi-VN" sz="2800" b="1" dirty="0" smtClean="0">
                <a:solidFill>
                  <a:srgbClr val="C00000"/>
                </a:solidFill>
                <a:latin typeface="+mn-lt"/>
              </a:rPr>
              <a:t>POTENTIAL INVESTMENT </a:t>
            </a:r>
            <a:r>
              <a:rPr lang="en-US" sz="2800" b="1" dirty="0" smtClean="0">
                <a:solidFill>
                  <a:srgbClr val="C00000"/>
                </a:solidFill>
                <a:latin typeface="+mn-lt"/>
              </a:rPr>
              <a:t/>
            </a:r>
            <a:br>
              <a:rPr lang="en-US" sz="2800" b="1" dirty="0" smtClean="0">
                <a:solidFill>
                  <a:srgbClr val="C00000"/>
                </a:solidFill>
                <a:latin typeface="+mn-lt"/>
              </a:rPr>
            </a:br>
            <a:r>
              <a:rPr lang="vi-VN" sz="2800" b="1" dirty="0" smtClean="0">
                <a:solidFill>
                  <a:srgbClr val="C00000"/>
                </a:solidFill>
                <a:latin typeface="+mn-lt"/>
              </a:rPr>
              <a:t>SECTORS FOR </a:t>
            </a:r>
            <a:r>
              <a:rPr lang="en-US" sz="2800" b="1" dirty="0" smtClean="0">
                <a:solidFill>
                  <a:srgbClr val="C00000"/>
                </a:solidFill>
                <a:latin typeface="+mn-lt"/>
              </a:rPr>
              <a:t>ITALIA</a:t>
            </a:r>
            <a:r>
              <a:rPr lang="vi-VN" sz="2800" b="1" dirty="0" smtClean="0">
                <a:solidFill>
                  <a:srgbClr val="C00000"/>
                </a:solidFill>
                <a:latin typeface="+mn-lt"/>
              </a:rPr>
              <a:t> COMPANIES</a:t>
            </a:r>
            <a:endParaRPr lang="en-US" sz="2800" b="1" dirty="0">
              <a:solidFill>
                <a:srgbClr val="C00000"/>
              </a:solidFill>
              <a:latin typeface="+mn-lt"/>
            </a:endParaRPr>
          </a:p>
        </p:txBody>
      </p:sp>
      <p:sp>
        <p:nvSpPr>
          <p:cNvPr id="3" name="Content Placeholder 2"/>
          <p:cNvSpPr>
            <a:spLocks noGrp="1"/>
          </p:cNvSpPr>
          <p:nvPr>
            <p:ph idx="1"/>
          </p:nvPr>
        </p:nvSpPr>
        <p:spPr>
          <a:xfrm>
            <a:off x="533400" y="2133601"/>
            <a:ext cx="8001000" cy="2438400"/>
          </a:xfrm>
        </p:spPr>
        <p:txBody>
          <a:bodyPr/>
          <a:lstStyle/>
          <a:p>
            <a:r>
              <a:rPr lang="vi-VN" dirty="0" smtClean="0">
                <a:solidFill>
                  <a:srgbClr val="0070C0"/>
                </a:solidFill>
                <a:latin typeface="Tahoma" pitchFamily="34" charset="0"/>
                <a:ea typeface="Tahoma" pitchFamily="34" charset="0"/>
                <a:cs typeface="Tahoma" pitchFamily="34" charset="0"/>
              </a:rPr>
              <a:t>Advanced engineering</a:t>
            </a:r>
          </a:p>
          <a:p>
            <a:r>
              <a:rPr lang="vi-VN" dirty="0" smtClean="0">
                <a:solidFill>
                  <a:srgbClr val="0070C0"/>
                </a:solidFill>
                <a:latin typeface="Tahoma" pitchFamily="34" charset="0"/>
                <a:ea typeface="Tahoma" pitchFamily="34" charset="0"/>
                <a:cs typeface="Tahoma" pitchFamily="34" charset="0"/>
              </a:rPr>
              <a:t>Infrastructure development</a:t>
            </a:r>
          </a:p>
          <a:p>
            <a:r>
              <a:rPr lang="en-US" dirty="0" smtClean="0">
                <a:solidFill>
                  <a:srgbClr val="0070C0"/>
                </a:solidFill>
                <a:latin typeface="Tahoma" pitchFamily="34" charset="0"/>
                <a:ea typeface="Tahoma" pitchFamily="34" charset="0"/>
                <a:cs typeface="Tahoma" pitchFamily="34" charset="0"/>
              </a:rPr>
              <a:t>Real Estate</a:t>
            </a:r>
          </a:p>
          <a:p>
            <a:r>
              <a:rPr lang="en-US" dirty="0" smtClean="0">
                <a:solidFill>
                  <a:srgbClr val="0070C0"/>
                </a:solidFill>
                <a:latin typeface="Tahoma" pitchFamily="34" charset="0"/>
                <a:ea typeface="Tahoma" pitchFamily="34" charset="0"/>
                <a:cs typeface="Tahoma" pitchFamily="34" charset="0"/>
              </a:rPr>
              <a:t>Food Processing</a:t>
            </a:r>
            <a:endParaRPr lang="vi-VN" dirty="0" smtClean="0">
              <a:solidFill>
                <a:srgbClr val="0070C0"/>
              </a:solidFill>
              <a:latin typeface="Tahoma" pitchFamily="34" charset="0"/>
              <a:ea typeface="Tahoma" pitchFamily="34" charset="0"/>
              <a:cs typeface="Tahoma" pitchFamily="34" charset="0"/>
            </a:endParaRPr>
          </a:p>
          <a:p>
            <a:pPr>
              <a:buNone/>
            </a:pPr>
            <a:endParaRPr lang="en-US" dirty="0"/>
          </a:p>
        </p:txBody>
      </p:sp>
      <p:pic>
        <p:nvPicPr>
          <p:cNvPr id="54276" name="Picture 4" descr="http://www.thephoenixcapitalgroup.com/wp-content/uploads/2013/12/bank-and-finance-570x350.jpg"/>
          <p:cNvPicPr>
            <a:picLocks noChangeAspect="1" noChangeArrowheads="1"/>
          </p:cNvPicPr>
          <p:nvPr/>
        </p:nvPicPr>
        <p:blipFill>
          <a:blip r:embed="rId3" cstate="print"/>
          <a:srcRect/>
          <a:stretch>
            <a:fillRect/>
          </a:stretch>
        </p:blipFill>
        <p:spPr bwMode="auto">
          <a:xfrm>
            <a:off x="3048000" y="4800600"/>
            <a:ext cx="3276600" cy="2251242"/>
          </a:xfrm>
          <a:prstGeom prst="rect">
            <a:avLst/>
          </a:prstGeom>
          <a:noFill/>
        </p:spPr>
      </p:pic>
      <p:pic>
        <p:nvPicPr>
          <p:cNvPr id="54274" name="Picture 2" descr="http://www.karletowncentre.com/images/banner-support-infrastructure.jpg"/>
          <p:cNvPicPr>
            <a:picLocks noChangeAspect="1" noChangeArrowheads="1"/>
          </p:cNvPicPr>
          <p:nvPr/>
        </p:nvPicPr>
        <p:blipFill>
          <a:blip r:embed="rId4" cstate="print"/>
          <a:srcRect/>
          <a:stretch>
            <a:fillRect/>
          </a:stretch>
        </p:blipFill>
        <p:spPr bwMode="auto">
          <a:xfrm>
            <a:off x="6324600" y="4800600"/>
            <a:ext cx="3276600" cy="2362200"/>
          </a:xfrm>
          <a:prstGeom prst="rect">
            <a:avLst/>
          </a:prstGeom>
          <a:noFill/>
        </p:spPr>
      </p:pic>
      <p:pic>
        <p:nvPicPr>
          <p:cNvPr id="11266" name="Picture 2" descr="http://www.cityofcorsicana.com/images/pages/N889/Food-Processing-Industries.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0" y="4800600"/>
            <a:ext cx="3310479" cy="222550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0" y="1695450"/>
            <a:ext cx="9144000" cy="0"/>
          </a:xfrm>
          <a:prstGeom prst="rect">
            <a:avLst/>
          </a:prstGeom>
          <a:noFill/>
          <a:ln w="9525">
            <a:noFill/>
            <a:miter lim="800000"/>
            <a:headEnd/>
            <a:tailEnd/>
          </a:ln>
        </p:spPr>
        <p:txBody>
          <a:bodyPr wrap="none" anchor="ctr">
            <a:spAutoFit/>
          </a:bodyPr>
          <a:lstStyle/>
          <a:p>
            <a:endParaRPr lang="en-US" dirty="0">
              <a:latin typeface="Calibri" pitchFamily="34" charset="0"/>
            </a:endParaRPr>
          </a:p>
        </p:txBody>
      </p:sp>
      <p:sp>
        <p:nvSpPr>
          <p:cNvPr id="12294" name="Rectangle 8"/>
          <p:cNvSpPr>
            <a:spLocks noChangeArrowheads="1"/>
          </p:cNvSpPr>
          <p:nvPr/>
        </p:nvSpPr>
        <p:spPr bwMode="auto">
          <a:xfrm>
            <a:off x="0" y="5162550"/>
            <a:ext cx="9144000" cy="0"/>
          </a:xfrm>
          <a:prstGeom prst="rect">
            <a:avLst/>
          </a:prstGeom>
          <a:noFill/>
          <a:ln w="9525">
            <a:noFill/>
            <a:miter lim="800000"/>
            <a:headEnd/>
            <a:tailEnd/>
          </a:ln>
        </p:spPr>
        <p:txBody>
          <a:bodyPr wrap="none" anchor="ctr">
            <a:spAutoFit/>
          </a:bodyPr>
          <a:lstStyle/>
          <a:p>
            <a:endParaRPr lang="en-US" dirty="0">
              <a:latin typeface="Calibri" pitchFamily="34" charset="0"/>
            </a:endParaRPr>
          </a:p>
        </p:txBody>
      </p:sp>
      <p:sp>
        <p:nvSpPr>
          <p:cNvPr id="7" name="Rectangle 3"/>
          <p:cNvSpPr txBox="1">
            <a:spLocks noChangeArrowheads="1"/>
          </p:cNvSpPr>
          <p:nvPr/>
        </p:nvSpPr>
        <p:spPr bwMode="auto">
          <a:xfrm>
            <a:off x="0" y="2362200"/>
            <a:ext cx="9144000" cy="3505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0000" lnSpcReduction="20000"/>
          </a:bodyPr>
          <a:lstStyle/>
          <a:p>
            <a:pPr marL="495300" lvl="0" indent="-495300" algn="ctr" fontAlgn="auto">
              <a:lnSpc>
                <a:spcPct val="110000"/>
              </a:lnSpc>
              <a:spcBef>
                <a:spcPts val="0"/>
              </a:spcBef>
              <a:spcAft>
                <a:spcPts val="600"/>
              </a:spcAft>
              <a:buClr>
                <a:schemeClr val="accent1"/>
              </a:buClr>
              <a:buSzPct val="80000"/>
              <a:defRPr/>
            </a:pPr>
            <a:r>
              <a:rPr lang="vi-VN" sz="2800" b="1" dirty="0" smtClean="0">
                <a:solidFill>
                  <a:schemeClr val="accent2"/>
                </a:solidFill>
                <a:latin typeface="+mn-lt"/>
              </a:rPr>
              <a:t>VIETNAM TRADE PROMOTION AGENCY</a:t>
            </a:r>
            <a:endParaRPr lang="en-US" sz="2800" b="1" dirty="0" smtClean="0">
              <a:solidFill>
                <a:schemeClr val="accent2"/>
              </a:solidFill>
              <a:latin typeface="+mn-lt"/>
            </a:endParaRPr>
          </a:p>
          <a:p>
            <a:pPr marL="495300" lvl="0" indent="-495300" algn="ctr" fontAlgn="auto">
              <a:lnSpc>
                <a:spcPct val="110000"/>
              </a:lnSpc>
              <a:spcBef>
                <a:spcPts val="0"/>
              </a:spcBef>
              <a:spcAft>
                <a:spcPts val="600"/>
              </a:spcAft>
              <a:buClr>
                <a:schemeClr val="accent1"/>
              </a:buClr>
              <a:buSzPct val="80000"/>
              <a:defRPr/>
            </a:pPr>
            <a:r>
              <a:rPr lang="vi-VN" sz="2800" b="1" dirty="0" smtClean="0">
                <a:solidFill>
                  <a:srgbClr val="0070C0"/>
                </a:solidFill>
                <a:latin typeface="+mn-lt"/>
              </a:rPr>
              <a:t>INVESTMENT PROMOTION CENTER FOR INDUSTRY AND TRADE</a:t>
            </a:r>
            <a:endParaRPr lang="en-US" sz="2800" b="1" dirty="0" smtClean="0">
              <a:solidFill>
                <a:srgbClr val="0070C0"/>
              </a:solidFill>
              <a:latin typeface="+mn-lt"/>
            </a:endParaRPr>
          </a:p>
          <a:p>
            <a:pPr marL="495300" lvl="0" indent="-495300" algn="ctr" fontAlgn="auto">
              <a:lnSpc>
                <a:spcPct val="110000"/>
              </a:lnSpc>
              <a:spcBef>
                <a:spcPts val="0"/>
              </a:spcBef>
              <a:spcAft>
                <a:spcPts val="600"/>
              </a:spcAft>
              <a:buClr>
                <a:schemeClr val="accent1"/>
              </a:buClr>
              <a:buSzPct val="80000"/>
              <a:defRPr/>
            </a:pPr>
            <a:r>
              <a:rPr lang="en-US" sz="2800" b="1" dirty="0" smtClean="0">
                <a:solidFill>
                  <a:srgbClr val="0070C0"/>
                </a:solidFill>
                <a:latin typeface="+mn-lt"/>
              </a:rPr>
              <a:t>(INVESTPROCEN)</a:t>
            </a:r>
          </a:p>
          <a:p>
            <a:pPr marL="495300" lvl="0" indent="-495300" algn="ctr" fontAlgn="auto">
              <a:lnSpc>
                <a:spcPct val="110000"/>
              </a:lnSpc>
              <a:spcBef>
                <a:spcPts val="0"/>
              </a:spcBef>
              <a:spcAft>
                <a:spcPts val="600"/>
              </a:spcAft>
              <a:buClr>
                <a:schemeClr val="accent1"/>
              </a:buClr>
              <a:buSzPct val="80000"/>
              <a:defRPr/>
            </a:pPr>
            <a:endParaRPr lang="en-US" sz="2800" b="1" dirty="0" smtClean="0">
              <a:solidFill>
                <a:srgbClr val="0070C0"/>
              </a:solidFill>
              <a:latin typeface="+mn-lt"/>
            </a:endParaRPr>
          </a:p>
          <a:p>
            <a:pPr marL="495300" lvl="0" indent="-495300" algn="ctr" fontAlgn="auto">
              <a:lnSpc>
                <a:spcPct val="110000"/>
              </a:lnSpc>
              <a:spcBef>
                <a:spcPts val="0"/>
              </a:spcBef>
              <a:spcAft>
                <a:spcPts val="600"/>
              </a:spcAft>
              <a:buClr>
                <a:schemeClr val="accent1"/>
              </a:buClr>
              <a:buSzPct val="80000"/>
              <a:defRPr/>
            </a:pPr>
            <a:r>
              <a:rPr kumimoji="0" lang="vi-VN" sz="2800" b="1" i="1" u="none" strike="noStrike" kern="1200" cap="none" spc="0" normalizeH="0" baseline="0" noProof="0" dirty="0" smtClean="0">
                <a:ln>
                  <a:noFill/>
                </a:ln>
                <a:solidFill>
                  <a:schemeClr val="accent2"/>
                </a:solidFill>
                <a:effectLst/>
                <a:uLnTx/>
                <a:uFillTx/>
                <a:latin typeface="+mn-lt"/>
                <a:ea typeface="+mn-ea"/>
                <a:cs typeface="+mn-cs"/>
              </a:rPr>
              <a:t>INVESTMENT</a:t>
            </a:r>
            <a:r>
              <a:rPr kumimoji="0" lang="vi-VN" sz="2800" b="1" i="1" u="none" strike="noStrike" kern="1200" cap="none" spc="0" normalizeH="0" noProof="0" dirty="0" smtClean="0">
                <a:ln>
                  <a:noFill/>
                </a:ln>
                <a:solidFill>
                  <a:schemeClr val="accent2"/>
                </a:solidFill>
                <a:effectLst/>
                <a:uLnTx/>
                <a:uFillTx/>
                <a:latin typeface="+mn-lt"/>
                <a:ea typeface="+mn-ea"/>
                <a:cs typeface="+mn-cs"/>
              </a:rPr>
              <a:t> CONNECTION</a:t>
            </a:r>
            <a:endParaRPr kumimoji="0" lang="en-US" sz="2800" b="1" i="1" u="none" strike="noStrike" kern="1200" cap="none" spc="0" normalizeH="0" baseline="0" noProof="0" dirty="0" smtClean="0">
              <a:ln>
                <a:noFill/>
              </a:ln>
              <a:solidFill>
                <a:schemeClr val="accent2"/>
              </a:solidFill>
              <a:effectLst/>
              <a:uLnTx/>
              <a:uFillTx/>
              <a:latin typeface="+mn-lt"/>
              <a:ea typeface="+mn-ea"/>
              <a:cs typeface="+mn-cs"/>
            </a:endParaRPr>
          </a:p>
          <a:p>
            <a:pPr marL="495300" marR="0" lvl="0" indent="-495300" algn="ctr" defTabSz="914400" rtl="0" eaLnBrk="1" fontAlgn="auto" latinLnBrk="0" hangingPunct="1">
              <a:lnSpc>
                <a:spcPct val="80000"/>
              </a:lnSpc>
              <a:spcBef>
                <a:spcPct val="20000"/>
              </a:spcBef>
              <a:spcAft>
                <a:spcPts val="0"/>
              </a:spcAft>
              <a:buClr>
                <a:schemeClr val="accent1"/>
              </a:buClr>
              <a:buSzPct val="80000"/>
              <a:tabLst/>
              <a:defRPr/>
            </a:pPr>
            <a:endParaRPr kumimoji="0" lang="en-US" sz="3200" b="0" i="0" u="none" strike="noStrike" kern="1200" cap="none" spc="0" normalizeH="0" noProof="0" dirty="0" smtClean="0">
              <a:ln>
                <a:noFill/>
              </a:ln>
              <a:solidFill>
                <a:schemeClr val="bg1">
                  <a:lumMod val="75000"/>
                  <a:lumOff val="25000"/>
                </a:schemeClr>
              </a:solidFill>
              <a:effectLst/>
              <a:uLnTx/>
              <a:uFillTx/>
              <a:latin typeface="Times New Roman" pitchFamily="18" charset="0"/>
              <a:ea typeface="+mn-ea"/>
              <a:cs typeface="+mn-cs"/>
            </a:endParaRPr>
          </a:p>
          <a:p>
            <a:pPr marL="495300" marR="0" lvl="0" indent="-495300" algn="ctr" defTabSz="914400" rtl="0" eaLnBrk="1" fontAlgn="auto" latinLnBrk="0" hangingPunct="1">
              <a:spcBef>
                <a:spcPts val="600"/>
              </a:spcBef>
              <a:spcAft>
                <a:spcPts val="0"/>
              </a:spcAft>
              <a:buClr>
                <a:schemeClr val="accent1"/>
              </a:buClr>
              <a:buSzPct val="80000"/>
              <a:tabLst/>
              <a:defRPr/>
            </a:pPr>
            <a:r>
              <a:rPr lang="en-US" sz="2900" b="1" dirty="0" smtClean="0">
                <a:solidFill>
                  <a:srgbClr val="0070C0"/>
                </a:solidFill>
                <a:latin typeface="+mn-lt"/>
              </a:rPr>
              <a:t>20 Ly Thuong Kiet Str., </a:t>
            </a:r>
            <a:r>
              <a:rPr lang="en-US" sz="2900" b="1" dirty="0" err="1" smtClean="0">
                <a:solidFill>
                  <a:srgbClr val="0070C0"/>
                </a:solidFill>
                <a:latin typeface="+mn-lt"/>
              </a:rPr>
              <a:t>Hoan</a:t>
            </a:r>
            <a:r>
              <a:rPr lang="en-US" sz="2900" b="1" dirty="0" smtClean="0">
                <a:solidFill>
                  <a:srgbClr val="0070C0"/>
                </a:solidFill>
                <a:latin typeface="+mn-lt"/>
              </a:rPr>
              <a:t> </a:t>
            </a:r>
            <a:r>
              <a:rPr lang="en-US" sz="2900" b="1" dirty="0" err="1" smtClean="0">
                <a:solidFill>
                  <a:srgbClr val="0070C0"/>
                </a:solidFill>
                <a:latin typeface="+mn-lt"/>
              </a:rPr>
              <a:t>Kiem</a:t>
            </a:r>
            <a:r>
              <a:rPr lang="en-US" sz="2900" b="1" dirty="0" smtClean="0">
                <a:solidFill>
                  <a:srgbClr val="0070C0"/>
                </a:solidFill>
                <a:latin typeface="+mn-lt"/>
              </a:rPr>
              <a:t> Dist., Hanoi</a:t>
            </a:r>
          </a:p>
          <a:p>
            <a:pPr marL="495300" marR="0" lvl="0" indent="-495300" algn="ctr" defTabSz="914400" rtl="0" eaLnBrk="1" fontAlgn="auto" latinLnBrk="0" hangingPunct="1">
              <a:spcBef>
                <a:spcPts val="600"/>
              </a:spcBef>
              <a:spcAft>
                <a:spcPts val="0"/>
              </a:spcAft>
              <a:buClr>
                <a:schemeClr val="accent1"/>
              </a:buClr>
              <a:buSzPct val="80000"/>
              <a:tabLst/>
              <a:defRPr/>
            </a:pPr>
            <a:r>
              <a:rPr lang="en-US" sz="2900" b="1" dirty="0" smtClean="0">
                <a:solidFill>
                  <a:srgbClr val="0070C0"/>
                </a:solidFill>
                <a:latin typeface="+mn-lt"/>
              </a:rPr>
              <a:t>Tel: (84.4) 3826 2266  Fax: (84.4) 3826 2255</a:t>
            </a:r>
          </a:p>
          <a:p>
            <a:pPr marL="495300" marR="0" lvl="0" indent="-495300" algn="ctr" defTabSz="914400" rtl="0" eaLnBrk="1" fontAlgn="auto" latinLnBrk="0" hangingPunct="1">
              <a:spcBef>
                <a:spcPts val="600"/>
              </a:spcBef>
              <a:spcAft>
                <a:spcPts val="0"/>
              </a:spcAft>
              <a:buClr>
                <a:schemeClr val="accent1"/>
              </a:buClr>
              <a:buSzPct val="80000"/>
              <a:tabLst/>
              <a:defRPr/>
            </a:pPr>
            <a:r>
              <a:rPr lang="en-US" sz="2900" b="1" dirty="0" smtClean="0">
                <a:solidFill>
                  <a:srgbClr val="0070C0"/>
                </a:solidFill>
                <a:latin typeface="+mn-lt"/>
              </a:rPr>
              <a:t>Email: investprocen@vietrade.gov.vn</a:t>
            </a:r>
          </a:p>
          <a:p>
            <a:pPr marL="495300" marR="0" lvl="0" indent="-495300" algn="ctr" defTabSz="914400" rtl="0" eaLnBrk="1" fontAlgn="auto" latinLnBrk="0" hangingPunct="1">
              <a:spcBef>
                <a:spcPts val="600"/>
              </a:spcBef>
              <a:spcAft>
                <a:spcPts val="0"/>
              </a:spcAft>
              <a:buClr>
                <a:schemeClr val="accent1"/>
              </a:buClr>
              <a:buSzPct val="80000"/>
              <a:tabLst/>
              <a:defRPr/>
            </a:pPr>
            <a:r>
              <a:rPr lang="en-US" sz="2900" b="1" dirty="0" smtClean="0">
                <a:solidFill>
                  <a:srgbClr val="0070C0"/>
                </a:solidFill>
                <a:latin typeface="+mn-lt"/>
              </a:rPr>
              <a:t>www.vietrade.gov.vn</a:t>
            </a:r>
          </a:p>
        </p:txBody>
      </p:sp>
      <p:pic>
        <p:nvPicPr>
          <p:cNvPr id="6" name="Picture 5" descr="Logo Vietrade.jpg"/>
          <p:cNvPicPr>
            <a:picLocks noChangeAspect="1"/>
          </p:cNvPicPr>
          <p:nvPr/>
        </p:nvPicPr>
        <p:blipFill>
          <a:blip r:embed="rId3" cstate="print"/>
          <a:stretch>
            <a:fillRect/>
          </a:stretch>
        </p:blipFill>
        <p:spPr>
          <a:xfrm>
            <a:off x="4038600" y="838200"/>
            <a:ext cx="990600" cy="989438"/>
          </a:xfrm>
          <a:prstGeom prst="rect">
            <a:avLst/>
          </a:prstGeom>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4"/>
          <p:cNvSpPr>
            <a:spLocks noGrp="1"/>
          </p:cNvSpPr>
          <p:nvPr>
            <p:ph sz="quarter" idx="4"/>
          </p:nvPr>
        </p:nvSpPr>
        <p:spPr>
          <a:xfrm>
            <a:off x="0" y="762000"/>
            <a:ext cx="8991600" cy="5715000"/>
          </a:xfrm>
        </p:spPr>
        <p:txBody>
          <a:bodyPr/>
          <a:lstStyle/>
          <a:p>
            <a:pPr eaLnBrk="1" hangingPunct="1"/>
            <a:r>
              <a:rPr lang="en-US" sz="2400" smtClean="0">
                <a:solidFill>
                  <a:srgbClr val="0070C0"/>
                </a:solidFill>
                <a:latin typeface="Trebuchet MS" pitchFamily="34" charset="0"/>
              </a:rPr>
              <a:t>Government: </a:t>
            </a:r>
            <a:r>
              <a:rPr lang="en-US" sz="2400" smtClean="0">
                <a:solidFill>
                  <a:srgbClr val="0070C0"/>
                </a:solidFill>
                <a:latin typeface="Trebuchet MS" pitchFamily="34" charset="0"/>
                <a:hlinkClick r:id="rId3"/>
              </a:rPr>
              <a:t>www.chinhphu.vn</a:t>
            </a:r>
            <a:endParaRPr lang="en-US" sz="2400" smtClean="0">
              <a:solidFill>
                <a:srgbClr val="0070C0"/>
              </a:solidFill>
              <a:latin typeface="Trebuchet MS" pitchFamily="34" charset="0"/>
            </a:endParaRPr>
          </a:p>
          <a:p>
            <a:pPr eaLnBrk="1" hangingPunct="1"/>
            <a:r>
              <a:rPr lang="en-US" sz="2400" smtClean="0">
                <a:solidFill>
                  <a:srgbClr val="0070C0"/>
                </a:solidFill>
                <a:latin typeface="Trebuchet MS" pitchFamily="34" charset="0"/>
              </a:rPr>
              <a:t>General Statistic Office of Vietnam: </a:t>
            </a:r>
            <a:r>
              <a:rPr lang="en-US" sz="2400" smtClean="0">
                <a:solidFill>
                  <a:srgbClr val="0070C0"/>
                </a:solidFill>
                <a:latin typeface="Trebuchet MS" pitchFamily="34" charset="0"/>
                <a:hlinkClick r:id="rId4"/>
              </a:rPr>
              <a:t>www.gso.gov.vn/default_en.aspx?tabid=491</a:t>
            </a:r>
            <a:endParaRPr lang="en-US" sz="2400" smtClean="0">
              <a:solidFill>
                <a:srgbClr val="0070C0"/>
              </a:solidFill>
              <a:latin typeface="Trebuchet MS" pitchFamily="34" charset="0"/>
            </a:endParaRPr>
          </a:p>
          <a:p>
            <a:pPr eaLnBrk="1" hangingPunct="1"/>
            <a:r>
              <a:rPr lang="en-US" sz="2400" smtClean="0">
                <a:solidFill>
                  <a:srgbClr val="0070C0"/>
                </a:solidFill>
                <a:latin typeface="Trebuchet MS" pitchFamily="34" charset="0"/>
              </a:rPr>
              <a:t>Ministry of Industry and Trade:</a:t>
            </a:r>
          </a:p>
          <a:p>
            <a:pPr marL="400050" lvl="1" indent="0" eaLnBrk="1" hangingPunct="1">
              <a:buFont typeface="Georgia" pitchFamily="18" charset="0"/>
              <a:buNone/>
            </a:pPr>
            <a:r>
              <a:rPr lang="en-US" sz="2400" smtClean="0">
                <a:solidFill>
                  <a:srgbClr val="0070C0"/>
                </a:solidFill>
                <a:latin typeface="Trebuchet MS" pitchFamily="34" charset="0"/>
                <a:hlinkClick r:id="rId5"/>
              </a:rPr>
              <a:t>www.moit.gov.vn</a:t>
            </a:r>
            <a:r>
              <a:rPr lang="en-US" sz="2400" smtClean="0">
                <a:solidFill>
                  <a:srgbClr val="0070C0"/>
                </a:solidFill>
                <a:latin typeface="Trebuchet MS" pitchFamily="34" charset="0"/>
              </a:rPr>
              <a:t>    </a:t>
            </a:r>
            <a:r>
              <a:rPr lang="en-US" sz="2400" smtClean="0">
                <a:solidFill>
                  <a:srgbClr val="0070C0"/>
                </a:solidFill>
                <a:latin typeface="Trebuchet MS" pitchFamily="34" charset="0"/>
                <a:hlinkClick r:id="rId6"/>
              </a:rPr>
              <a:t>www.vietnamexport.com</a:t>
            </a:r>
            <a:r>
              <a:rPr lang="en-US" sz="2400" smtClean="0">
                <a:solidFill>
                  <a:srgbClr val="0070C0"/>
                </a:solidFill>
                <a:latin typeface="Trebuchet MS" pitchFamily="34" charset="0"/>
              </a:rPr>
              <a:t> </a:t>
            </a:r>
          </a:p>
          <a:p>
            <a:pPr eaLnBrk="1" hangingPunct="1"/>
            <a:r>
              <a:rPr lang="en-US" sz="2400" smtClean="0">
                <a:solidFill>
                  <a:srgbClr val="0070C0"/>
                </a:solidFill>
                <a:latin typeface="Trebuchet MS" pitchFamily="34" charset="0"/>
              </a:rPr>
              <a:t>Vietnam Trade Promotion Agency – Ministry of Industry and Trade: </a:t>
            </a:r>
            <a:r>
              <a:rPr lang="en-US" sz="2400" smtClean="0">
                <a:solidFill>
                  <a:srgbClr val="0070C0"/>
                </a:solidFill>
                <a:latin typeface="Trebuchet MS" pitchFamily="34" charset="0"/>
                <a:hlinkClick r:id="rId7"/>
              </a:rPr>
              <a:t>www.vietrade.gov.vn</a:t>
            </a:r>
            <a:r>
              <a:rPr lang="en-US" sz="2400" smtClean="0">
                <a:solidFill>
                  <a:srgbClr val="0070C0"/>
                </a:solidFill>
                <a:latin typeface="Trebuchet MS" pitchFamily="34" charset="0"/>
              </a:rPr>
              <a:t>, </a:t>
            </a:r>
            <a:r>
              <a:rPr lang="en-US" sz="2400" smtClean="0">
                <a:solidFill>
                  <a:srgbClr val="0070C0"/>
                </a:solidFill>
                <a:latin typeface="Trebuchet MS" pitchFamily="34" charset="0"/>
                <a:hlinkClick r:id="rId5"/>
              </a:rPr>
              <a:t>www.moit.gov.vn</a:t>
            </a:r>
            <a:r>
              <a:rPr lang="en-US" sz="2400" smtClean="0">
                <a:solidFill>
                  <a:srgbClr val="0070C0"/>
                </a:solidFill>
                <a:latin typeface="Trebuchet MS" pitchFamily="34" charset="0"/>
              </a:rPr>
              <a:t> </a:t>
            </a:r>
          </a:p>
          <a:p>
            <a:pPr eaLnBrk="1" hangingPunct="1"/>
            <a:r>
              <a:rPr lang="en-US" sz="2400" smtClean="0">
                <a:solidFill>
                  <a:srgbClr val="0070C0"/>
                </a:solidFill>
                <a:latin typeface="Trebuchet MS" pitchFamily="34" charset="0"/>
              </a:rPr>
              <a:t>Foreign Investment Agency – Ministry of Planning and Investment:  </a:t>
            </a:r>
            <a:r>
              <a:rPr lang="en-US" sz="2400" smtClean="0">
                <a:solidFill>
                  <a:srgbClr val="0070C0"/>
                </a:solidFill>
                <a:latin typeface="Trebuchet MS" pitchFamily="34" charset="0"/>
                <a:hlinkClick r:id="rId8"/>
              </a:rPr>
              <a:t>http://fia.mpi.gov.vn</a:t>
            </a:r>
            <a:r>
              <a:rPr lang="en-US" sz="2400" smtClean="0">
                <a:solidFill>
                  <a:srgbClr val="0070C0"/>
                </a:solidFill>
                <a:latin typeface="Trebuchet MS" pitchFamily="34" charset="0"/>
              </a:rPr>
              <a:t>, </a:t>
            </a:r>
            <a:r>
              <a:rPr lang="en-US" sz="2400" smtClean="0">
                <a:solidFill>
                  <a:srgbClr val="0070C0"/>
                </a:solidFill>
                <a:latin typeface="Trebuchet MS" pitchFamily="34" charset="0"/>
                <a:hlinkClick r:id="rId9"/>
              </a:rPr>
              <a:t>www.moi.gov.vn</a:t>
            </a:r>
            <a:endParaRPr lang="en-US" sz="2400" smtClean="0">
              <a:solidFill>
                <a:srgbClr val="0070C0"/>
              </a:solidFill>
              <a:latin typeface="Trebuchet MS" pitchFamily="34" charset="0"/>
            </a:endParaRPr>
          </a:p>
          <a:p>
            <a:r>
              <a:rPr lang="en-US" sz="2400" smtClean="0">
                <a:solidFill>
                  <a:srgbClr val="0070C0"/>
                </a:solidFill>
                <a:latin typeface="Trebuchet MS" pitchFamily="34" charset="0"/>
              </a:rPr>
              <a:t>Vietnam Customs:  </a:t>
            </a:r>
            <a:r>
              <a:rPr lang="en-US" sz="2400" smtClean="0">
                <a:solidFill>
                  <a:srgbClr val="0070C0"/>
                </a:solidFill>
                <a:latin typeface="Trebuchet MS" pitchFamily="34" charset="0"/>
                <a:hlinkClick r:id="rId10"/>
              </a:rPr>
              <a:t>www.customs.gov.vn</a:t>
            </a:r>
            <a:endParaRPr lang="en-US" sz="2400" smtClean="0">
              <a:solidFill>
                <a:srgbClr val="0070C0"/>
              </a:solidFill>
              <a:latin typeface="Trebuchet MS" pitchFamily="34" charset="0"/>
            </a:endParaRPr>
          </a:p>
          <a:p>
            <a:r>
              <a:rPr lang="en-US" sz="2400" smtClean="0">
                <a:solidFill>
                  <a:srgbClr val="0070C0"/>
                </a:solidFill>
                <a:latin typeface="Trebuchet MS" pitchFamily="34" charset="0"/>
              </a:rPr>
              <a:t>Vietnam industrial parks: </a:t>
            </a:r>
            <a:r>
              <a:rPr lang="en-US" sz="2400" smtClean="0">
                <a:solidFill>
                  <a:srgbClr val="0070C0"/>
                </a:solidFill>
                <a:ea typeface="ＭＳ Ｐゴシック" pitchFamily="34" charset="-128"/>
                <a:hlinkClick r:id="rId11"/>
              </a:rPr>
              <a:t>www.khucongnghiep.com.vn</a:t>
            </a:r>
            <a:endParaRPr lang="en-US" sz="2400" smtClean="0">
              <a:solidFill>
                <a:srgbClr val="0070C0"/>
              </a:solidFill>
              <a:ea typeface="ＭＳ Ｐゴシック" pitchFamily="34" charset="-128"/>
            </a:endParaRPr>
          </a:p>
          <a:p>
            <a:r>
              <a:rPr lang="en-US" sz="2400" smtClean="0">
                <a:solidFill>
                  <a:srgbClr val="0070C0"/>
                </a:solidFill>
                <a:latin typeface="Trebuchet MS" pitchFamily="34" charset="0"/>
                <a:ea typeface="ＭＳ Ｐゴシック" pitchFamily="34" charset="-128"/>
              </a:rPr>
              <a:t>Vietnam Investment Procedure: </a:t>
            </a:r>
            <a:r>
              <a:rPr lang="en-US" sz="2400" smtClean="0">
                <a:solidFill>
                  <a:srgbClr val="0070C0"/>
                </a:solidFill>
                <a:hlinkClick r:id="rId12"/>
              </a:rPr>
              <a:t>http://vietnam.eregulations.org</a:t>
            </a:r>
            <a:r>
              <a:rPr lang="en-US" sz="2400" smtClean="0">
                <a:solidFill>
                  <a:srgbClr val="0070C0"/>
                </a:solidFill>
              </a:rPr>
              <a:t> </a:t>
            </a:r>
            <a:r>
              <a:rPr lang="en-US" sz="2400" smtClean="0">
                <a:solidFill>
                  <a:srgbClr val="0070C0"/>
                </a:solidFill>
                <a:latin typeface="Trebuchet MS" pitchFamily="34" charset="0"/>
              </a:rPr>
              <a:t> </a:t>
            </a:r>
          </a:p>
        </p:txBody>
      </p:sp>
      <p:sp>
        <p:nvSpPr>
          <p:cNvPr id="91139" name="Title 5"/>
          <p:cNvSpPr>
            <a:spLocks noGrp="1"/>
          </p:cNvSpPr>
          <p:nvPr>
            <p:ph type="title"/>
          </p:nvPr>
        </p:nvSpPr>
        <p:spPr>
          <a:xfrm>
            <a:off x="381000" y="304800"/>
            <a:ext cx="8229600" cy="457200"/>
          </a:xfrm>
        </p:spPr>
        <p:txBody>
          <a:bodyPr/>
          <a:lstStyle/>
          <a:p>
            <a:r>
              <a:rPr lang="vi-VN" sz="2800" b="1" dirty="0" smtClean="0">
                <a:solidFill>
                  <a:srgbClr val="C00000"/>
                </a:solidFill>
                <a:latin typeface="+mn-lt"/>
              </a:rPr>
              <a:t>Useful links:</a:t>
            </a:r>
            <a:endParaRPr lang="en-US" sz="2800" b="1" dirty="0" smtClean="0">
              <a:solidFill>
                <a:srgbClr val="C00000"/>
              </a:solidFill>
              <a:latin typeface="+mn-lt"/>
            </a:endParaRPr>
          </a:p>
        </p:txBody>
      </p:sp>
      <p:sp>
        <p:nvSpPr>
          <p:cNvPr id="5" name="Text Placeholder 4"/>
          <p:cNvSpPr>
            <a:spLocks noGrp="1"/>
          </p:cNvSpPr>
          <p:nvPr>
            <p:ph type="body" sz="half" idx="3"/>
          </p:nvPr>
        </p:nvSpPr>
        <p:spPr>
          <a:xfrm>
            <a:off x="4721225" y="2244725"/>
            <a:ext cx="4041775" cy="457200"/>
          </a:xfrm>
        </p:spPr>
        <p:txBody>
          <a:bodyPr/>
          <a:lstStyle/>
          <a:p>
            <a:pPr>
              <a:defRPr/>
            </a:pPr>
            <a:endParaRPr 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7000"/>
            <a:lum/>
          </a:blip>
          <a:srcRect/>
          <a:stretch>
            <a:fillRect l="-15000" r="-15000"/>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8229600" cy="533400"/>
          </a:xfrm>
        </p:spPr>
        <p:txBody>
          <a:bodyPr/>
          <a:lstStyle/>
          <a:p>
            <a:pPr eaLnBrk="1" hangingPunct="1"/>
            <a:r>
              <a:rPr lang="en-US" sz="2800" b="1" kern="0" cap="all" dirty="0" smtClean="0">
                <a:solidFill>
                  <a:srgbClr val="C00000"/>
                </a:solidFill>
                <a:latin typeface="+mn-lt"/>
                <a:cs typeface="Times New Roman" pitchFamily="18" charset="0"/>
              </a:rPr>
              <a:t>I. Vietnam overview</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2075704200"/>
              </p:ext>
            </p:extLst>
          </p:nvPr>
        </p:nvGraphicFramePr>
        <p:xfrm>
          <a:off x="76200" y="1219200"/>
          <a:ext cx="5334000" cy="5562602"/>
        </p:xfrm>
        <a:graphic>
          <a:graphicData uri="http://schemas.openxmlformats.org/drawingml/2006/table">
            <a:tbl>
              <a:tblPr firstRow="1" bandRow="1">
                <a:effectLst>
                  <a:innerShdw blurRad="114300">
                    <a:prstClr val="black"/>
                  </a:innerShdw>
                </a:effectLst>
                <a:tableStyleId>{D113A9D2-9D6B-4929-AA2D-F23B5EE8CBE7}</a:tableStyleId>
              </a:tblPr>
              <a:tblGrid>
                <a:gridCol w="3352800"/>
                <a:gridCol w="1981200"/>
              </a:tblGrid>
              <a:tr h="1097649">
                <a:tc>
                  <a:txBody>
                    <a:bodyPr/>
                    <a:lstStyle/>
                    <a:p>
                      <a:r>
                        <a:rPr lang="en-US" sz="2000" b="1" dirty="0" smtClean="0">
                          <a:solidFill>
                            <a:schemeClr val="tx1"/>
                          </a:solidFill>
                          <a:latin typeface="+mn-lt"/>
                        </a:rPr>
                        <a:t>Area</a:t>
                      </a:r>
                      <a:endParaRPr lang="en-US" sz="2000" b="1" dirty="0">
                        <a:solidFill>
                          <a:schemeClr val="tx1"/>
                        </a:solidFill>
                        <a:latin typeface="+mn-lt"/>
                      </a:endParaRPr>
                    </a:p>
                  </a:txBody>
                  <a:tcPr marL="90670" marR="90670" marT="45335" marB="45335"/>
                </a:tc>
                <a:tc>
                  <a:txBody>
                    <a:bodyPr/>
                    <a:lstStyle/>
                    <a:p>
                      <a:pPr algn="r"/>
                      <a:r>
                        <a:rPr lang="en-US" sz="2000" b="1" dirty="0" smtClean="0">
                          <a:latin typeface="+mn-lt"/>
                        </a:rPr>
                        <a:t>331,698 km2</a:t>
                      </a:r>
                    </a:p>
                    <a:p>
                      <a:pPr algn="r"/>
                      <a:r>
                        <a:rPr lang="en-US" sz="2000" b="1" dirty="0" smtClean="0">
                          <a:latin typeface="+mn-lt"/>
                        </a:rPr>
                        <a:t>3260 km</a:t>
                      </a:r>
                      <a:r>
                        <a:rPr lang="en-US" sz="2000" b="1" baseline="0" dirty="0" smtClean="0">
                          <a:latin typeface="+mn-lt"/>
                        </a:rPr>
                        <a:t> coastline</a:t>
                      </a:r>
                      <a:r>
                        <a:rPr lang="en-US" sz="2000" b="1" dirty="0" smtClean="0">
                          <a:latin typeface="+mn-lt"/>
                        </a:rPr>
                        <a:t> </a:t>
                      </a:r>
                      <a:endParaRPr lang="en-US" sz="2000" b="1" dirty="0">
                        <a:solidFill>
                          <a:schemeClr val="tx1"/>
                        </a:solidFill>
                        <a:latin typeface="+mn-lt"/>
                      </a:endParaRPr>
                    </a:p>
                  </a:txBody>
                  <a:tcPr marL="90670" marR="90670" marT="45335" marB="45335"/>
                </a:tc>
              </a:tr>
              <a:tr h="468619">
                <a:tc>
                  <a:txBody>
                    <a:bodyPr/>
                    <a:lstStyle/>
                    <a:p>
                      <a:r>
                        <a:rPr lang="en-US" sz="2000" b="1" dirty="0" smtClean="0">
                          <a:solidFill>
                            <a:schemeClr val="tx1"/>
                          </a:solidFill>
                          <a:latin typeface="+mn-lt"/>
                        </a:rPr>
                        <a:t>Population</a:t>
                      </a:r>
                      <a:endParaRPr lang="en-US" sz="2000" b="1" dirty="0">
                        <a:solidFill>
                          <a:schemeClr val="tx1"/>
                        </a:solidFill>
                        <a:latin typeface="+mn-lt"/>
                      </a:endParaRPr>
                    </a:p>
                  </a:txBody>
                  <a:tcPr marL="90670" marR="90670" marT="45335" marB="45335"/>
                </a:tc>
                <a:tc>
                  <a:txBody>
                    <a:bodyPr/>
                    <a:lstStyle/>
                    <a:p>
                      <a:pPr algn="r"/>
                      <a:r>
                        <a:rPr lang="en-US" sz="2000" b="1" dirty="0" smtClean="0">
                          <a:latin typeface="+mn-lt"/>
                        </a:rPr>
                        <a:t>93</a:t>
                      </a:r>
                      <a:r>
                        <a:rPr lang="en-US" sz="2000" b="1" baseline="0" dirty="0" smtClean="0">
                          <a:latin typeface="+mn-lt"/>
                        </a:rPr>
                        <a:t> million</a:t>
                      </a:r>
                      <a:endParaRPr lang="en-US" sz="2000" b="1" dirty="0">
                        <a:solidFill>
                          <a:schemeClr val="tx1"/>
                        </a:solidFill>
                        <a:latin typeface="+mn-lt"/>
                      </a:endParaRPr>
                    </a:p>
                  </a:txBody>
                  <a:tcPr marL="90670" marR="90670" marT="45335" marB="45335"/>
                </a:tc>
              </a:tr>
              <a:tr h="764774">
                <a:tc>
                  <a:txBody>
                    <a:bodyPr/>
                    <a:lstStyle/>
                    <a:p>
                      <a:r>
                        <a:rPr lang="en-US" sz="2000" b="1" dirty="0" smtClean="0">
                          <a:latin typeface="+mn-lt"/>
                        </a:rPr>
                        <a:t>    Labor force</a:t>
                      </a:r>
                      <a:endParaRPr lang="en-US" sz="2000" b="1" dirty="0">
                        <a:solidFill>
                          <a:schemeClr val="tx1"/>
                        </a:solidFill>
                        <a:latin typeface="+mn-lt"/>
                      </a:endParaRPr>
                    </a:p>
                  </a:txBody>
                  <a:tcPr marL="90670" marR="90670" marT="45335" marB="45335"/>
                </a:tc>
                <a:tc>
                  <a:txBody>
                    <a:bodyPr/>
                    <a:lstStyle/>
                    <a:p>
                      <a:pPr algn="r"/>
                      <a:r>
                        <a:rPr lang="en-US" sz="2000" b="1" dirty="0" smtClean="0">
                          <a:latin typeface="+mn-lt"/>
                        </a:rPr>
                        <a:t>54.4</a:t>
                      </a:r>
                      <a:r>
                        <a:rPr lang="en-US" sz="2000" b="1" baseline="0" dirty="0" smtClean="0">
                          <a:latin typeface="+mn-lt"/>
                        </a:rPr>
                        <a:t> million (60%)</a:t>
                      </a:r>
                      <a:endParaRPr lang="en-US" sz="2000" b="1" dirty="0">
                        <a:solidFill>
                          <a:schemeClr val="tx1"/>
                        </a:solidFill>
                        <a:latin typeface="+mn-lt"/>
                      </a:endParaRPr>
                    </a:p>
                  </a:txBody>
                  <a:tcPr marL="90670" marR="90670" marT="45335" marB="45335"/>
                </a:tc>
              </a:tr>
              <a:tr h="468619">
                <a:tc>
                  <a:txBody>
                    <a:bodyPr/>
                    <a:lstStyle/>
                    <a:p>
                      <a:r>
                        <a:rPr lang="en-US" sz="2000" b="1" dirty="0" smtClean="0">
                          <a:latin typeface="+mn-lt"/>
                        </a:rPr>
                        <a:t>    Population Growth Rate</a:t>
                      </a:r>
                      <a:endParaRPr lang="en-US" sz="2000" b="1" dirty="0">
                        <a:solidFill>
                          <a:schemeClr val="tx1"/>
                        </a:solidFill>
                        <a:latin typeface="+mn-lt"/>
                      </a:endParaRPr>
                    </a:p>
                  </a:txBody>
                  <a:tcPr marL="90670" marR="90670" marT="45335" marB="45335"/>
                </a:tc>
                <a:tc>
                  <a:txBody>
                    <a:bodyPr/>
                    <a:lstStyle/>
                    <a:p>
                      <a:pPr algn="r"/>
                      <a:r>
                        <a:rPr lang="en-US" sz="2000" b="1" dirty="0" smtClean="0">
                          <a:latin typeface="+mn-lt"/>
                        </a:rPr>
                        <a:t>1,05%</a:t>
                      </a:r>
                      <a:endParaRPr lang="en-US" sz="2000" b="1" dirty="0">
                        <a:solidFill>
                          <a:schemeClr val="tx1"/>
                        </a:solidFill>
                        <a:latin typeface="+mn-lt"/>
                      </a:endParaRPr>
                    </a:p>
                  </a:txBody>
                  <a:tcPr marL="90670" marR="90670" marT="45335" marB="45335"/>
                </a:tc>
              </a:tr>
              <a:tr h="764774">
                <a:tc>
                  <a:txBody>
                    <a:bodyPr/>
                    <a:lstStyle/>
                    <a:p>
                      <a:r>
                        <a:rPr lang="en-US" sz="2000" b="1" dirty="0" smtClean="0">
                          <a:latin typeface="+mn-lt"/>
                        </a:rPr>
                        <a:t>GDP (2014)</a:t>
                      </a:r>
                      <a:endParaRPr lang="en-US" sz="2000" b="1" dirty="0">
                        <a:solidFill>
                          <a:schemeClr val="tx1"/>
                        </a:solidFill>
                        <a:latin typeface="+mn-lt"/>
                      </a:endParaRPr>
                    </a:p>
                  </a:txBody>
                  <a:tcPr marL="90670" marR="90670" marT="45335" marB="45335"/>
                </a:tc>
                <a:tc>
                  <a:txBody>
                    <a:bodyPr/>
                    <a:lstStyle/>
                    <a:p>
                      <a:pPr algn="r"/>
                      <a:r>
                        <a:rPr lang="en-US" sz="2000" b="1" dirty="0" smtClean="0">
                          <a:latin typeface="+mn-lt"/>
                        </a:rPr>
                        <a:t>US$ 186.2</a:t>
                      </a:r>
                      <a:r>
                        <a:rPr lang="en-US" sz="2000" b="1" baseline="0" dirty="0" smtClean="0">
                          <a:latin typeface="+mn-lt"/>
                        </a:rPr>
                        <a:t> billion</a:t>
                      </a:r>
                      <a:endParaRPr lang="en-US" sz="2000" b="1" dirty="0">
                        <a:solidFill>
                          <a:schemeClr val="tx1"/>
                        </a:solidFill>
                        <a:latin typeface="+mn-lt"/>
                      </a:endParaRPr>
                    </a:p>
                  </a:txBody>
                  <a:tcPr marL="90670" marR="90670" marT="45335" marB="45335"/>
                </a:tc>
              </a:tr>
              <a:tr h="468619">
                <a:tc>
                  <a:txBody>
                    <a:bodyPr/>
                    <a:lstStyle/>
                    <a:p>
                      <a:r>
                        <a:rPr lang="en-US" sz="2000" b="1" dirty="0" smtClean="0">
                          <a:solidFill>
                            <a:schemeClr val="tx1"/>
                          </a:solidFill>
                          <a:latin typeface="+mn-lt"/>
                        </a:rPr>
                        <a:t>Inflation (2014)</a:t>
                      </a:r>
                      <a:endParaRPr lang="en-US" sz="2000" b="1" dirty="0">
                        <a:solidFill>
                          <a:schemeClr val="tx1"/>
                        </a:solidFill>
                        <a:latin typeface="+mn-lt"/>
                      </a:endParaRPr>
                    </a:p>
                  </a:txBody>
                  <a:tcPr marL="90670" marR="90670" marT="45335" marB="4533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rPr>
                        <a:t>1.86%</a:t>
                      </a:r>
                      <a:endParaRPr lang="en-US" sz="2000" b="1" dirty="0">
                        <a:solidFill>
                          <a:schemeClr val="tx1"/>
                        </a:solidFill>
                        <a:latin typeface="+mn-lt"/>
                      </a:endParaRPr>
                    </a:p>
                  </a:txBody>
                  <a:tcPr marL="90670" marR="90670" marT="45335" marB="45335"/>
                </a:tc>
              </a:tr>
              <a:tr h="764774">
                <a:tc>
                  <a:txBody>
                    <a:bodyPr/>
                    <a:lstStyle/>
                    <a:p>
                      <a:r>
                        <a:rPr lang="en-US" sz="2000" b="1" dirty="0" smtClean="0">
                          <a:latin typeface="+mn-lt"/>
                        </a:rPr>
                        <a:t>Exports</a:t>
                      </a:r>
                      <a:endParaRPr lang="en-US" sz="2000" b="1" dirty="0">
                        <a:solidFill>
                          <a:schemeClr val="tx1"/>
                        </a:solidFill>
                        <a:latin typeface="+mn-lt"/>
                      </a:endParaRPr>
                    </a:p>
                  </a:txBody>
                  <a:tcPr marL="90670" marR="90670" marT="45335" marB="45335"/>
                </a:tc>
                <a:tc>
                  <a:txBody>
                    <a:bodyPr/>
                    <a:lstStyle/>
                    <a:p>
                      <a:pPr algn="r"/>
                      <a:r>
                        <a:rPr lang="en-US" sz="2000" b="1" dirty="0" smtClean="0">
                          <a:latin typeface="+mn-lt"/>
                        </a:rPr>
                        <a:t>US$ 150</a:t>
                      </a:r>
                      <a:r>
                        <a:rPr lang="en-US" sz="2000" b="1" baseline="0" dirty="0" smtClean="0">
                          <a:latin typeface="+mn-lt"/>
                        </a:rPr>
                        <a:t> Billion</a:t>
                      </a:r>
                      <a:endParaRPr lang="en-US" sz="2000" b="1" dirty="0">
                        <a:solidFill>
                          <a:schemeClr val="tx1"/>
                        </a:solidFill>
                        <a:latin typeface="+mn-lt"/>
                      </a:endParaRPr>
                    </a:p>
                  </a:txBody>
                  <a:tcPr marL="90670" marR="90670" marT="45335" marB="45335"/>
                </a:tc>
              </a:tr>
              <a:tr h="764774">
                <a:tc>
                  <a:txBody>
                    <a:bodyPr/>
                    <a:lstStyle/>
                    <a:p>
                      <a:r>
                        <a:rPr lang="en-US" sz="2000" b="1" dirty="0" smtClean="0">
                          <a:latin typeface="+mn-lt"/>
                        </a:rPr>
                        <a:t>Imports</a:t>
                      </a:r>
                      <a:endParaRPr lang="en-US" sz="2000" b="1" dirty="0">
                        <a:solidFill>
                          <a:schemeClr val="tx1"/>
                        </a:solidFill>
                        <a:latin typeface="+mn-lt"/>
                      </a:endParaRPr>
                    </a:p>
                  </a:txBody>
                  <a:tcPr marL="90670" marR="90670" marT="45335" marB="45335"/>
                </a:tc>
                <a:tc>
                  <a:txBody>
                    <a:bodyPr/>
                    <a:lstStyle/>
                    <a:p>
                      <a:pPr algn="r"/>
                      <a:r>
                        <a:rPr lang="en-US" sz="2000" b="1" dirty="0" smtClean="0">
                          <a:latin typeface="+mn-lt"/>
                        </a:rPr>
                        <a:t>US$ 148 Billion</a:t>
                      </a:r>
                      <a:endParaRPr lang="en-US" sz="2000" b="1" dirty="0">
                        <a:solidFill>
                          <a:schemeClr val="tx1"/>
                        </a:solidFill>
                        <a:latin typeface="+mn-lt"/>
                      </a:endParaRPr>
                    </a:p>
                  </a:txBody>
                  <a:tcPr marL="90670" marR="90670" marT="45335" marB="45335"/>
                </a:tc>
              </a:tr>
            </a:tbl>
          </a:graphicData>
        </a:graphic>
      </p:graphicFrame>
      <p:sp>
        <p:nvSpPr>
          <p:cNvPr id="7" name="Content Placeholder 7"/>
          <p:cNvSpPr txBox="1">
            <a:spLocks/>
          </p:cNvSpPr>
          <p:nvPr/>
        </p:nvSpPr>
        <p:spPr bwMode="auto">
          <a:xfrm>
            <a:off x="5486400" y="2332037"/>
            <a:ext cx="365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19100" lvl="0" indent="-382588">
              <a:spcBef>
                <a:spcPct val="20000"/>
              </a:spcBef>
              <a:buClr>
                <a:schemeClr val="accent1"/>
              </a:buClr>
              <a:buSzPct val="80000"/>
              <a:buFont typeface="Wingdings 2" pitchFamily="18" charset="2"/>
              <a:buChar char=""/>
            </a:pPr>
            <a:r>
              <a:rPr lang="en-US" sz="2400" dirty="0" smtClean="0">
                <a:solidFill>
                  <a:srgbClr val="002060"/>
                </a:solidFill>
                <a:latin typeface="+mn-lt"/>
                <a:cs typeface="+mn-cs"/>
              </a:rPr>
              <a:t>Vietnam Economy ranks </a:t>
            </a:r>
            <a:r>
              <a:rPr lang="en-US" sz="2400" b="1" dirty="0" smtClean="0">
                <a:solidFill>
                  <a:srgbClr val="FF0000"/>
                </a:solidFill>
                <a:latin typeface="+mn-lt"/>
                <a:cs typeface="+mn-cs"/>
              </a:rPr>
              <a:t>6</a:t>
            </a:r>
            <a:r>
              <a:rPr lang="en-US" sz="2400" b="1" baseline="30000" dirty="0" smtClean="0">
                <a:solidFill>
                  <a:srgbClr val="FF0000"/>
                </a:solidFill>
                <a:latin typeface="+mn-lt"/>
                <a:cs typeface="+mn-cs"/>
              </a:rPr>
              <a:t>th</a:t>
            </a:r>
            <a:r>
              <a:rPr lang="en-US" sz="2400" b="1" dirty="0" smtClean="0">
                <a:solidFill>
                  <a:srgbClr val="002060"/>
                </a:solidFill>
                <a:latin typeface="+mn-lt"/>
                <a:cs typeface="+mn-cs"/>
              </a:rPr>
              <a:t> </a:t>
            </a:r>
            <a:r>
              <a:rPr lang="en-US" sz="2400" dirty="0" smtClean="0">
                <a:solidFill>
                  <a:srgbClr val="002060"/>
                </a:solidFill>
                <a:latin typeface="+mn-lt"/>
                <a:cs typeface="+mn-cs"/>
              </a:rPr>
              <a:t>among ASEAN countries</a:t>
            </a:r>
          </a:p>
          <a:p>
            <a:pPr marL="419100" marR="0" lvl="0" indent="-382588" algn="l" defTabSz="914400" rtl="0" eaLnBrk="1" fontAlgn="base" latinLnBrk="0" hangingPunct="1">
              <a:lnSpc>
                <a:spcPct val="100000"/>
              </a:lnSpc>
              <a:spcBef>
                <a:spcPct val="20000"/>
              </a:spcBef>
              <a:spcAft>
                <a:spcPct val="0"/>
              </a:spcAft>
              <a:buClr>
                <a:schemeClr val="accent1"/>
              </a:buClr>
              <a:buSzPct val="80000"/>
              <a:tabLst/>
              <a:defRPr/>
            </a:pPr>
            <a:endParaRPr kumimoji="0" lang="en-US" sz="2400" b="0" i="0" u="none" strike="noStrike" kern="1200" cap="none" spc="0" normalizeH="0" baseline="0" noProof="0" dirty="0" smtClean="0">
              <a:ln>
                <a:noFill/>
              </a:ln>
              <a:solidFill>
                <a:srgbClr val="002060"/>
              </a:solidFill>
              <a:effectLst/>
              <a:uLnTx/>
              <a:uFillTx/>
              <a:latin typeface="+mn-lt"/>
              <a:ea typeface="+mn-ea"/>
              <a:cs typeface="+mn-cs"/>
            </a:endParaRPr>
          </a:p>
          <a:p>
            <a:pPr marL="419100" lvl="0" indent="-382588">
              <a:spcBef>
                <a:spcPct val="20000"/>
              </a:spcBef>
              <a:buClr>
                <a:schemeClr val="accent1"/>
              </a:buClr>
              <a:buSzPct val="80000"/>
              <a:buFont typeface="Wingdings 2" pitchFamily="18" charset="2"/>
              <a:buChar char=""/>
              <a:defRPr/>
            </a:pPr>
            <a:r>
              <a:rPr kumimoji="0" lang="en-US" sz="2400" b="0" i="0" u="none" strike="noStrike" kern="1200" cap="none" spc="0" normalizeH="0" baseline="0" noProof="0" dirty="0" smtClean="0">
                <a:ln>
                  <a:noFill/>
                </a:ln>
                <a:solidFill>
                  <a:srgbClr val="002060"/>
                </a:solidFill>
                <a:effectLst/>
                <a:uLnTx/>
                <a:uFillTx/>
                <a:latin typeface="+mn-lt"/>
                <a:ea typeface="+mn-ea"/>
                <a:cs typeface="+mn-cs"/>
              </a:rPr>
              <a:t>World</a:t>
            </a:r>
            <a:r>
              <a:rPr kumimoji="0" lang="en-US" sz="2400" b="0" i="0" u="none" strike="noStrike" kern="1200" cap="none" spc="0" normalizeH="0" noProof="0" dirty="0" smtClean="0">
                <a:ln>
                  <a:noFill/>
                </a:ln>
                <a:solidFill>
                  <a:srgbClr val="002060"/>
                </a:solidFill>
                <a:effectLst/>
                <a:uLnTx/>
                <a:uFillTx/>
                <a:latin typeface="+mn-lt"/>
                <a:ea typeface="+mn-ea"/>
                <a:cs typeface="+mn-cs"/>
              </a:rPr>
              <a:t> Bank forecasts Vietnam GDP </a:t>
            </a:r>
            <a:r>
              <a:rPr lang="en-US" sz="2400" dirty="0" smtClean="0">
                <a:solidFill>
                  <a:srgbClr val="002060"/>
                </a:solidFill>
                <a:latin typeface="+mn-lt"/>
                <a:cs typeface="+mn-cs"/>
              </a:rPr>
              <a:t>growth rate </a:t>
            </a:r>
            <a:r>
              <a:rPr kumimoji="0" lang="en-US" sz="2400" b="0" i="0" u="none" strike="noStrike" kern="1200" cap="none" spc="0" normalizeH="0" noProof="0" dirty="0" smtClean="0">
                <a:ln>
                  <a:noFill/>
                </a:ln>
                <a:solidFill>
                  <a:srgbClr val="002060"/>
                </a:solidFill>
                <a:effectLst/>
                <a:uLnTx/>
                <a:uFillTx/>
                <a:latin typeface="+mn-lt"/>
                <a:ea typeface="+mn-ea"/>
                <a:cs typeface="+mn-cs"/>
              </a:rPr>
              <a:t>in 2015</a:t>
            </a:r>
            <a:r>
              <a:rPr lang="en-US" sz="2400" dirty="0" smtClean="0">
                <a:solidFill>
                  <a:srgbClr val="002060"/>
                </a:solidFill>
              </a:rPr>
              <a:t> is </a:t>
            </a:r>
            <a:r>
              <a:rPr lang="en-US" sz="2400" b="1" dirty="0" smtClean="0">
                <a:solidFill>
                  <a:srgbClr val="FF0000"/>
                </a:solidFill>
              </a:rPr>
              <a:t>6.7%</a:t>
            </a:r>
            <a:endParaRPr kumimoji="0" lang="en-US" sz="2400" b="1" i="0" u="none" strike="noStrike" kern="1200" cap="none" spc="0" normalizeH="0" baseline="0" noProof="0" dirty="0" smtClean="0">
              <a:ln>
                <a:noFill/>
              </a:ln>
              <a:solidFill>
                <a:srgbClr val="FF0000"/>
              </a:solidFill>
              <a:effectLst/>
              <a:uLnTx/>
              <a:uFillTx/>
              <a:latin typeface="+mn-lt"/>
              <a:cs typeface="+mn-cs"/>
            </a:endParaRPr>
          </a:p>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Char char=""/>
              <a:tabLst/>
              <a:defRPr/>
            </a:pPr>
            <a:endParaRPr kumimoji="0" lang="en-US" sz="2400" b="0" i="0" u="none" strike="noStrike" kern="1200" cap="none" spc="0" normalizeH="0" baseline="0" noProof="0" dirty="0" smtClean="0">
              <a:ln>
                <a:noFill/>
              </a:ln>
              <a:solidFill>
                <a:srgbClr val="0070C0"/>
              </a:solidFill>
              <a:effectLst/>
              <a:uLnTx/>
              <a:uFillTx/>
              <a:latin typeface="+mn-lt"/>
              <a:ea typeface="+mn-ea"/>
              <a:cs typeface="+mn-cs"/>
            </a:endParaRPr>
          </a:p>
        </p:txBody>
      </p:sp>
      <p:pic>
        <p:nvPicPr>
          <p:cNvPr id="3074" name="Picture 2" descr="http://img.freeflagicons.com/thumb/glossy_round_icon/vietnam/vietnam_640.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9800" y="0"/>
            <a:ext cx="2844800" cy="2133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ctrTitle"/>
          </p:nvPr>
        </p:nvSpPr>
        <p:spPr>
          <a:xfrm rot="10800000" flipV="1">
            <a:off x="914400" y="6019800"/>
            <a:ext cx="7543800" cy="655319"/>
          </a:xfrm>
        </p:spPr>
        <p:txBody>
          <a:bodyPr>
            <a:noAutofit/>
          </a:bodyPr>
          <a:lstStyle/>
          <a:p>
            <a:pPr marL="914400" indent="-914400" fontAlgn="auto">
              <a:spcAft>
                <a:spcPts val="0"/>
              </a:spcAft>
              <a:defRPr/>
            </a:pPr>
            <a:r>
              <a:rPr lang="en-US" sz="2800" i="1" kern="0" smtClean="0">
                <a:ln>
                  <a:noFill/>
                </a:ln>
                <a:solidFill>
                  <a:srgbClr val="C00000"/>
                </a:solidFill>
                <a:effectLst/>
                <a:latin typeface="+mn-lt"/>
                <a:cs typeface="Times New Roman" pitchFamily="18" charset="0"/>
              </a:rPr>
              <a:t>S</a:t>
            </a:r>
            <a:r>
              <a:rPr sz="2800" i="1" kern="0" smtClean="0">
                <a:ln>
                  <a:noFill/>
                </a:ln>
                <a:solidFill>
                  <a:srgbClr val="C00000"/>
                </a:solidFill>
                <a:effectLst/>
                <a:latin typeface="+mn-lt"/>
                <a:cs typeface="Times New Roman" pitchFamily="18" charset="0"/>
              </a:rPr>
              <a:t>ee you in vietnam !</a:t>
            </a:r>
          </a:p>
        </p:txBody>
      </p:sp>
      <p:sp>
        <p:nvSpPr>
          <p:cNvPr id="3" name="Title 1"/>
          <p:cNvSpPr txBox="1">
            <a:spLocks/>
          </p:cNvSpPr>
          <p:nvPr/>
        </p:nvSpPr>
        <p:spPr bwMode="auto">
          <a:xfrm>
            <a:off x="0" y="3505200"/>
            <a:ext cx="9144000" cy="20574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0" normalizeH="0" baseline="0" noProof="0" dirty="0" smtClean="0">
              <a:solidFill>
                <a:srgbClr val="0070C0"/>
              </a:solidFill>
              <a:uLnTx/>
              <a:uFillTx/>
              <a:latin typeface="+mn-lt"/>
              <a:ea typeface="+mj-ea"/>
              <a:cs typeface="Times New Roman" pitchFamily="18" charset="0"/>
            </a:endParaRPr>
          </a:p>
        </p:txBody>
      </p:sp>
      <p:pic>
        <p:nvPicPr>
          <p:cNvPr id="4" name="Content Placeholder 3"/>
          <p:cNvPicPr>
            <a:picLocks noChangeAspect="1"/>
          </p:cNvPicPr>
          <p:nvPr/>
        </p:nvPicPr>
        <p:blipFill>
          <a:blip r:embed="rId3" cstate="print"/>
          <a:srcRect/>
          <a:stretch>
            <a:fillRect/>
          </a:stretch>
        </p:blipFill>
        <p:spPr bwMode="auto">
          <a:xfrm>
            <a:off x="533400" y="457200"/>
            <a:ext cx="8104888" cy="54197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mn-lt"/>
              <a:cs typeface="Times New Roman" pitchFamily="18" charset="0"/>
            </a:endParaRPr>
          </a:p>
        </p:txBody>
      </p:sp>
      <p:sp>
        <p:nvSpPr>
          <p:cNvPr id="3" name="Content Placeholder 2"/>
          <p:cNvSpPr>
            <a:spLocks noGrp="1"/>
          </p:cNvSpPr>
          <p:nvPr>
            <p:ph idx="1"/>
          </p:nvPr>
        </p:nvSpPr>
        <p:spPr/>
        <p:txBody>
          <a:bodyPr/>
          <a:lstStyle/>
          <a:p>
            <a:endParaRPr lang="en-US" dirty="0" smtClean="0">
              <a:latin typeface="+mn-lt"/>
              <a:cs typeface="Times New Roman" pitchFamily="18" charset="0"/>
            </a:endParaRPr>
          </a:p>
          <a:p>
            <a:endParaRPr lang="en-US" dirty="0" smtClean="0">
              <a:latin typeface="+mn-lt"/>
              <a:cs typeface="Times New Roman" pitchFamily="18" charset="0"/>
            </a:endParaRPr>
          </a:p>
          <a:p>
            <a:pPr algn="ctr">
              <a:buNone/>
            </a:pPr>
            <a:r>
              <a:rPr lang="en-US" sz="4800" b="1" i="1" dirty="0" smtClean="0">
                <a:solidFill>
                  <a:srgbClr val="C00000"/>
                </a:solidFill>
                <a:latin typeface="+mn-lt"/>
                <a:cs typeface="Times New Roman" pitchFamily="18" charset="0"/>
              </a:rPr>
              <a:t>T</a:t>
            </a:r>
            <a:r>
              <a:rPr lang="en-US" sz="3600" b="1" i="1" dirty="0" smtClean="0">
                <a:solidFill>
                  <a:srgbClr val="C00000"/>
                </a:solidFill>
                <a:latin typeface="+mn-lt"/>
                <a:cs typeface="Times New Roman" pitchFamily="18" charset="0"/>
              </a:rPr>
              <a:t>HANK YOU!</a:t>
            </a:r>
            <a:endParaRPr lang="en-US" sz="3600" b="1" i="1" dirty="0">
              <a:solidFill>
                <a:srgbClr val="C00000"/>
              </a:solidFill>
              <a:latin typeface="+mn-lt"/>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558048" cy="4830763"/>
          </a:xfrm>
        </p:spPr>
        <p:txBody>
          <a:bodyPr numCol="2" spcCol="274320"/>
          <a:lstStyle/>
          <a:p>
            <a:pPr marL="457200" indent="-457200">
              <a:buFontTx/>
              <a:buChar char="-"/>
            </a:pPr>
            <a:r>
              <a:rPr lang="en-US" sz="2800" dirty="0" smtClean="0">
                <a:solidFill>
                  <a:srgbClr val="0070C0"/>
                </a:solidFill>
              </a:rPr>
              <a:t>ASEAN </a:t>
            </a:r>
            <a:r>
              <a:rPr lang="en-US" sz="2800" dirty="0">
                <a:solidFill>
                  <a:srgbClr val="0070C0"/>
                </a:solidFill>
              </a:rPr>
              <a:t>Economic </a:t>
            </a:r>
            <a:r>
              <a:rPr lang="en-US" sz="2800" dirty="0" smtClean="0">
                <a:solidFill>
                  <a:srgbClr val="0070C0"/>
                </a:solidFill>
              </a:rPr>
              <a:t>Community</a:t>
            </a:r>
          </a:p>
          <a:p>
            <a:pPr marL="457200" indent="-457200">
              <a:buFontTx/>
              <a:buChar char="-"/>
            </a:pPr>
            <a:r>
              <a:rPr lang="en-US" sz="2800" dirty="0" smtClean="0">
                <a:solidFill>
                  <a:srgbClr val="0070C0"/>
                </a:solidFill>
              </a:rPr>
              <a:t>ASEAN – India</a:t>
            </a:r>
          </a:p>
          <a:p>
            <a:pPr marL="457200" indent="-457200">
              <a:buFontTx/>
              <a:buChar char="-"/>
            </a:pPr>
            <a:r>
              <a:rPr lang="en-US" sz="2800" dirty="0" smtClean="0">
                <a:solidFill>
                  <a:srgbClr val="0070C0"/>
                </a:solidFill>
                <a:latin typeface="+mn-lt"/>
              </a:rPr>
              <a:t>ASEAN – Australia/NZ</a:t>
            </a:r>
          </a:p>
          <a:p>
            <a:pPr marL="457200" indent="-457200">
              <a:buFontTx/>
              <a:buChar char="-"/>
            </a:pPr>
            <a:r>
              <a:rPr lang="en-US" sz="2800" dirty="0" smtClean="0">
                <a:solidFill>
                  <a:srgbClr val="0070C0"/>
                </a:solidFill>
              </a:rPr>
              <a:t>ASEAN – Korea</a:t>
            </a:r>
          </a:p>
          <a:p>
            <a:pPr marL="457200" indent="-457200">
              <a:buFontTx/>
              <a:buChar char="-"/>
            </a:pPr>
            <a:r>
              <a:rPr lang="en-US" sz="2800" dirty="0" smtClean="0">
                <a:solidFill>
                  <a:srgbClr val="0070C0"/>
                </a:solidFill>
                <a:latin typeface="+mn-lt"/>
              </a:rPr>
              <a:t>ASEAN – Japan</a:t>
            </a:r>
          </a:p>
          <a:p>
            <a:pPr marL="457200" indent="-457200">
              <a:buFontTx/>
              <a:buChar char="-"/>
            </a:pPr>
            <a:r>
              <a:rPr lang="en-US" sz="2800" dirty="0" smtClean="0">
                <a:solidFill>
                  <a:srgbClr val="0070C0"/>
                </a:solidFill>
              </a:rPr>
              <a:t>ASEAN – China</a:t>
            </a:r>
          </a:p>
          <a:p>
            <a:pPr marL="457200" indent="-457200">
              <a:buFontTx/>
              <a:buChar char="-"/>
            </a:pPr>
            <a:r>
              <a:rPr lang="en-US" sz="2800" dirty="0" smtClean="0">
                <a:solidFill>
                  <a:srgbClr val="0070C0"/>
                </a:solidFill>
                <a:latin typeface="+mn-lt"/>
              </a:rPr>
              <a:t>Vietnam – Japan</a:t>
            </a:r>
          </a:p>
          <a:p>
            <a:pPr marL="457200" indent="-457200">
              <a:buFontTx/>
              <a:buChar char="-"/>
            </a:pPr>
            <a:endParaRPr lang="en-US" sz="2800" dirty="0" smtClean="0">
              <a:solidFill>
                <a:srgbClr val="0070C0"/>
              </a:solidFill>
            </a:endParaRPr>
          </a:p>
          <a:p>
            <a:pPr marL="457200" indent="-457200">
              <a:buFontTx/>
              <a:buChar char="-"/>
            </a:pPr>
            <a:r>
              <a:rPr lang="en-US" sz="2800" dirty="0" smtClean="0">
                <a:solidFill>
                  <a:srgbClr val="0070C0"/>
                </a:solidFill>
              </a:rPr>
              <a:t>Vietnam – Chile</a:t>
            </a:r>
          </a:p>
          <a:p>
            <a:pPr marL="457200" indent="-457200">
              <a:buFontTx/>
              <a:buChar char="-"/>
            </a:pPr>
            <a:r>
              <a:rPr lang="en-US" sz="2800" dirty="0" smtClean="0">
                <a:solidFill>
                  <a:srgbClr val="0070C0"/>
                </a:solidFill>
                <a:latin typeface="+mn-lt"/>
              </a:rPr>
              <a:t>Vietnam – Laos</a:t>
            </a:r>
          </a:p>
          <a:p>
            <a:pPr marL="457200" indent="-457200">
              <a:buFontTx/>
              <a:buChar char="-"/>
            </a:pPr>
            <a:r>
              <a:rPr lang="en-US" sz="2800" dirty="0" smtClean="0">
                <a:solidFill>
                  <a:srgbClr val="0070C0"/>
                </a:solidFill>
              </a:rPr>
              <a:t>Vietnam – Korea</a:t>
            </a:r>
          </a:p>
          <a:p>
            <a:pPr marL="457200" indent="-457200">
              <a:buFontTx/>
              <a:buChar char="-"/>
            </a:pPr>
            <a:r>
              <a:rPr lang="en-US" sz="2800" dirty="0" smtClean="0">
                <a:solidFill>
                  <a:srgbClr val="0070C0"/>
                </a:solidFill>
              </a:rPr>
              <a:t>Vietnam – Customs Union of Russia, Belarus, and Kazakhstan</a:t>
            </a:r>
          </a:p>
          <a:p>
            <a:pPr marL="457200" indent="-457200">
              <a:buFontTx/>
              <a:buChar char="-"/>
            </a:pPr>
            <a:r>
              <a:rPr lang="en-US" sz="2800" dirty="0" smtClean="0">
                <a:solidFill>
                  <a:srgbClr val="0070C0"/>
                </a:solidFill>
              </a:rPr>
              <a:t>Vietnam - EU</a:t>
            </a:r>
          </a:p>
          <a:p>
            <a:pPr marL="457200" indent="-457200">
              <a:buFontTx/>
              <a:buChar char="-"/>
            </a:pPr>
            <a:endParaRPr lang="en-US" sz="2800" dirty="0" smtClean="0">
              <a:solidFill>
                <a:srgbClr val="0070C0"/>
              </a:solidFill>
            </a:endParaRPr>
          </a:p>
        </p:txBody>
      </p:sp>
      <p:sp>
        <p:nvSpPr>
          <p:cNvPr id="5" name="Title 4"/>
          <p:cNvSpPr txBox="1">
            <a:spLocks/>
          </p:cNvSpPr>
          <p:nvPr/>
        </p:nvSpPr>
        <p:spPr bwMode="auto">
          <a:xfrm>
            <a:off x="218090" y="0"/>
            <a:ext cx="8077200" cy="9906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a:lstStyle>
          <a:p>
            <a:r>
              <a:rPr lang="en-US" sz="2800" b="1" kern="0" cap="all" dirty="0">
                <a:solidFill>
                  <a:srgbClr val="C00000"/>
                </a:solidFill>
                <a:latin typeface="+mn-lt"/>
                <a:cs typeface="Times New Roman" pitchFamily="18" charset="0"/>
              </a:rPr>
              <a:t>I. Vietnam overview</a:t>
            </a:r>
            <a:r>
              <a:rPr lang="en-US" sz="2800" kern="0" dirty="0" smtClean="0">
                <a:solidFill>
                  <a:srgbClr val="0070C0"/>
                </a:solidFill>
                <a:latin typeface="+mn-lt"/>
                <a:cs typeface="Times New Roman" pitchFamily="18" charset="0"/>
              </a:rPr>
              <a:t/>
            </a:r>
            <a:br>
              <a:rPr lang="en-US" sz="2800" kern="0" dirty="0" smtClean="0">
                <a:solidFill>
                  <a:srgbClr val="0070C0"/>
                </a:solidFill>
                <a:latin typeface="+mn-lt"/>
                <a:cs typeface="Times New Roman" pitchFamily="18" charset="0"/>
              </a:rPr>
            </a:br>
            <a:endParaRPr lang="en-US" sz="2800" kern="0" dirty="0" smtClean="0">
              <a:solidFill>
                <a:srgbClr val="0070C0"/>
              </a:solidFill>
              <a:latin typeface="+mn-lt"/>
              <a:cs typeface="Times New Roman" pitchFamily="18" charset="0"/>
            </a:endParaRPr>
          </a:p>
        </p:txBody>
      </p:sp>
      <p:sp>
        <p:nvSpPr>
          <p:cNvPr id="6" name="Content Placeholder 2"/>
          <p:cNvSpPr txBox="1">
            <a:spLocks/>
          </p:cNvSpPr>
          <p:nvPr/>
        </p:nvSpPr>
        <p:spPr bwMode="auto">
          <a:xfrm>
            <a:off x="381000" y="609600"/>
            <a:ext cx="56388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buFont typeface="Wingdings 2" pitchFamily="18" charset="2"/>
              <a:buNone/>
            </a:pPr>
            <a:r>
              <a:rPr lang="en-US" sz="2800" dirty="0" smtClean="0">
                <a:solidFill>
                  <a:srgbClr val="0070C0"/>
                </a:solidFill>
              </a:rPr>
              <a:t>Member of WTO since 2007</a:t>
            </a:r>
          </a:p>
          <a:p>
            <a:pPr marL="0" indent="0">
              <a:buFont typeface="Wingdings 2" pitchFamily="18" charset="2"/>
              <a:buNone/>
            </a:pPr>
            <a:endParaRPr lang="en-US" sz="2800" dirty="0" smtClean="0">
              <a:solidFill>
                <a:srgbClr val="0070C0"/>
              </a:solidFill>
            </a:endParaRPr>
          </a:p>
          <a:p>
            <a:pPr marL="0" indent="0">
              <a:buFont typeface="Wingdings 2" pitchFamily="18" charset="2"/>
              <a:buNone/>
            </a:pPr>
            <a:r>
              <a:rPr lang="en-US" sz="2800" dirty="0" smtClean="0">
                <a:solidFill>
                  <a:srgbClr val="0070C0"/>
                </a:solidFill>
              </a:rPr>
              <a:t>Member of the following FTAs:</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oster-20-nam-EU-2.jpg"/>
          <p:cNvPicPr>
            <a:picLocks noChangeAspect="1"/>
          </p:cNvPicPr>
          <p:nvPr/>
        </p:nvPicPr>
        <p:blipFill>
          <a:blip r:embed="rId3" cstate="prin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ongalactic.com/wp-content/uploads/2015/06/The-TPP-Is-Not-Free-Trade-Its-Managed-Trade.png"/>
          <p:cNvPicPr>
            <a:picLocks noChangeAspect="1" noChangeArrowheads="1"/>
          </p:cNvPicPr>
          <p:nvPr/>
        </p:nvPicPr>
        <p:blipFill>
          <a:blip r:embed="rId3"/>
          <a:srcRect/>
          <a:stretch>
            <a:fillRect/>
          </a:stretch>
        </p:blipFill>
        <p:spPr bwMode="auto">
          <a:xfrm>
            <a:off x="0" y="571480"/>
            <a:ext cx="9174802" cy="5572164"/>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sz="2800" b="1" dirty="0" smtClean="0">
                <a:solidFill>
                  <a:srgbClr val="C00000"/>
                </a:solidFill>
                <a:latin typeface="+mn-lt"/>
                <a:cs typeface="Times New Roman" pitchFamily="18" charset="0"/>
              </a:rPr>
              <a:t>Vietnam – Italia: Strategic Partnership</a:t>
            </a:r>
            <a:endParaRPr lang="en-US" sz="2800" b="1" dirty="0">
              <a:solidFill>
                <a:srgbClr val="C00000"/>
              </a:solidFill>
              <a:latin typeface="+mn-lt"/>
              <a:cs typeface="Times New Roman" pitchFamily="18" charset="0"/>
            </a:endParaRPr>
          </a:p>
        </p:txBody>
      </p:sp>
      <p:sp>
        <p:nvSpPr>
          <p:cNvPr id="5" name="Content Placeholder 4"/>
          <p:cNvSpPr>
            <a:spLocks noGrp="1"/>
          </p:cNvSpPr>
          <p:nvPr>
            <p:ph idx="1"/>
          </p:nvPr>
        </p:nvSpPr>
        <p:spPr>
          <a:xfrm>
            <a:off x="0" y="1566068"/>
            <a:ext cx="4580562" cy="4525963"/>
          </a:xfrm>
        </p:spPr>
        <p:txBody>
          <a:bodyPr/>
          <a:lstStyle/>
          <a:p>
            <a:r>
              <a:rPr lang="en-US" dirty="0" smtClean="0">
                <a:solidFill>
                  <a:schemeClr val="bg1"/>
                </a:solidFill>
              </a:rPr>
              <a:t>Establish Diplomatic relations: 1973</a:t>
            </a:r>
          </a:p>
          <a:p>
            <a:r>
              <a:rPr lang="en-US" dirty="0" smtClean="0">
                <a:solidFill>
                  <a:schemeClr val="bg1"/>
                </a:solidFill>
              </a:rPr>
              <a:t>Strategic Partnership Agreement: 2013</a:t>
            </a: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67200" y="1143000"/>
            <a:ext cx="4876800" cy="3257550"/>
          </a:xfrm>
          <a:prstGeom prst="rect">
            <a:avLst/>
          </a:prstGeo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762000" y="-838200"/>
            <a:ext cx="9448800" cy="2514600"/>
          </a:xfrm>
        </p:spPr>
        <p:txBody>
          <a:bodyPr>
            <a:noAutofit/>
          </a:bodyPr>
          <a:lstStyle/>
          <a:p>
            <a:pPr marL="914400" indent="-914400" algn="l" fontAlgn="auto">
              <a:spcAft>
                <a:spcPts val="0"/>
              </a:spcAft>
              <a:defRPr/>
            </a:pPr>
            <a:r>
              <a:rPr sz="2800" kern="0" dirty="0" smtClean="0">
                <a:ln>
                  <a:noFill/>
                </a:ln>
                <a:solidFill>
                  <a:srgbClr val="FF0000"/>
                </a:solidFill>
                <a:effectLst/>
                <a:latin typeface="+mn-lt"/>
                <a:cs typeface="Times New Roman" pitchFamily="18" charset="0"/>
              </a:rPr>
              <a:t>	</a:t>
            </a:r>
            <a:br>
              <a:rPr sz="2800" kern="0" dirty="0" smtClean="0">
                <a:ln>
                  <a:noFill/>
                </a:ln>
                <a:solidFill>
                  <a:srgbClr val="FF0000"/>
                </a:solidFill>
                <a:effectLst/>
                <a:latin typeface="+mn-lt"/>
                <a:cs typeface="Times New Roman" pitchFamily="18" charset="0"/>
              </a:rPr>
            </a:br>
            <a:r>
              <a:rPr sz="2800" kern="0" dirty="0" smtClean="0">
                <a:ln>
                  <a:noFill/>
                </a:ln>
                <a:solidFill>
                  <a:srgbClr val="FF0000"/>
                </a:solidFill>
                <a:effectLst/>
                <a:latin typeface="+mn-lt"/>
                <a:cs typeface="Times New Roman" pitchFamily="18" charset="0"/>
              </a:rPr>
              <a:t/>
            </a:r>
            <a:br>
              <a:rPr sz="2800" kern="0" dirty="0" smtClean="0">
                <a:ln>
                  <a:noFill/>
                </a:ln>
                <a:solidFill>
                  <a:srgbClr val="FF0000"/>
                </a:solidFill>
                <a:effectLst/>
                <a:latin typeface="+mn-lt"/>
                <a:cs typeface="Times New Roman" pitchFamily="18" charset="0"/>
              </a:rPr>
            </a:br>
            <a:r>
              <a:rPr sz="2800" kern="0" dirty="0" smtClean="0">
                <a:ln>
                  <a:noFill/>
                </a:ln>
                <a:solidFill>
                  <a:srgbClr val="C00000"/>
                </a:solidFill>
                <a:effectLst/>
                <a:latin typeface="+mn-lt"/>
                <a:cs typeface="Times New Roman" pitchFamily="18" charset="0"/>
              </a:rPr>
              <a:t>VIETNAM BUSINESS ENVIRONMENT</a:t>
            </a:r>
            <a:br>
              <a:rPr sz="2800" kern="0" dirty="0" smtClean="0">
                <a:ln>
                  <a:noFill/>
                </a:ln>
                <a:solidFill>
                  <a:srgbClr val="C00000"/>
                </a:solidFill>
                <a:effectLst/>
                <a:latin typeface="+mn-lt"/>
                <a:cs typeface="Times New Roman" pitchFamily="18" charset="0"/>
              </a:rPr>
            </a:br>
            <a:r>
              <a:rPr sz="2800" kern="0" dirty="0" smtClean="0">
                <a:ln>
                  <a:noFill/>
                </a:ln>
                <a:solidFill>
                  <a:srgbClr val="FF0000"/>
                </a:solidFill>
                <a:effectLst/>
                <a:latin typeface="+mn-lt"/>
                <a:cs typeface="Times New Roman" pitchFamily="18" charset="0"/>
              </a:rPr>
              <a:t/>
            </a:r>
            <a:br>
              <a:rPr sz="2800" kern="0" dirty="0" smtClean="0">
                <a:ln>
                  <a:noFill/>
                </a:ln>
                <a:solidFill>
                  <a:srgbClr val="FF0000"/>
                </a:solidFill>
                <a:effectLst/>
                <a:latin typeface="+mn-lt"/>
                <a:cs typeface="Times New Roman" pitchFamily="18" charset="0"/>
              </a:rPr>
            </a:br>
            <a:r>
              <a:rPr sz="2400" b="0" kern="0" cap="none" dirty="0" smtClean="0">
                <a:ln>
                  <a:noFill/>
                </a:ln>
                <a:solidFill>
                  <a:srgbClr val="0070C0"/>
                </a:solidFill>
                <a:effectLst/>
                <a:latin typeface="+mn-lt"/>
                <a:cs typeface="Times New Roman" pitchFamily="18" charset="0"/>
              </a:rPr>
              <a:t>According to Wall Street Journal: </a:t>
            </a:r>
            <a:r>
              <a:rPr lang="en-US" sz="2400" b="0" kern="0" cap="none" dirty="0" smtClean="0">
                <a:ln>
                  <a:noFill/>
                </a:ln>
                <a:solidFill>
                  <a:srgbClr val="0070C0"/>
                </a:solidFill>
                <a:effectLst/>
                <a:latin typeface="+mn-lt"/>
                <a:cs typeface="Times New Roman" pitchFamily="18" charset="0"/>
              </a:rPr>
              <a:t>Vietnam ranks as the </a:t>
            </a:r>
            <a:r>
              <a:rPr lang="en-US" sz="2400" kern="0" cap="none" dirty="0" smtClean="0">
                <a:ln>
                  <a:noFill/>
                </a:ln>
                <a:solidFill>
                  <a:srgbClr val="C00000"/>
                </a:solidFill>
                <a:effectLst/>
                <a:latin typeface="+mn-lt"/>
                <a:cs typeface="Times New Roman" pitchFamily="18" charset="0"/>
              </a:rPr>
              <a:t>second </a:t>
            </a:r>
            <a:r>
              <a:rPr lang="en-US" sz="2400" b="0" kern="0" cap="none" dirty="0" smtClean="0">
                <a:ln>
                  <a:noFill/>
                </a:ln>
                <a:solidFill>
                  <a:srgbClr val="0070C0"/>
                </a:solidFill>
                <a:effectLst/>
                <a:latin typeface="+mn-lt"/>
                <a:cs typeface="Times New Roman" pitchFamily="18" charset="0"/>
              </a:rPr>
              <a:t>most-watched frontier market for future investment</a:t>
            </a:r>
            <a:endParaRPr sz="2400" b="0" kern="0" dirty="0" smtClean="0">
              <a:ln>
                <a:noFill/>
              </a:ln>
              <a:solidFill>
                <a:srgbClr val="0070C0"/>
              </a:solidFill>
              <a:effectLst/>
              <a:latin typeface="+mn-lt"/>
              <a:cs typeface="Times New Roman" pitchFamily="18" charset="0"/>
            </a:endParaRPr>
          </a:p>
        </p:txBody>
      </p:sp>
      <p:pic>
        <p:nvPicPr>
          <p:cNvPr id="5122" name="Picture 2" descr="http://si.wsj.net/public/resources/images/BN-GI782_FMSI1_G_201501081716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752600"/>
            <a:ext cx="9144000" cy="5181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8753</TotalTime>
  <Words>4125</Words>
  <Application>Microsoft Office PowerPoint</Application>
  <PresentationFormat>On-screen Show (4:3)</PresentationFormat>
  <Paragraphs>445</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Technic</vt:lpstr>
      <vt:lpstr> doing business with viet nam Great opportunities for investment and trade cooperation</vt:lpstr>
      <vt:lpstr>CONTENT</vt:lpstr>
      <vt:lpstr>I. Vietnam overview  Strategic location: at the heart of Asia – where the most dynamic economies are  Social and political stability  High average growth rate:   7.5% (1991-2010)  5.9% (2010-2014)  </vt:lpstr>
      <vt:lpstr>I. Vietnam overview</vt:lpstr>
      <vt:lpstr>Slide 5</vt:lpstr>
      <vt:lpstr>Slide 6</vt:lpstr>
      <vt:lpstr>Slide 7</vt:lpstr>
      <vt:lpstr>Vietnam – Italia: Strategic Partnership</vt:lpstr>
      <vt:lpstr>   VIETNAM BUSINESS ENVIRONMENT  According to Wall Street Journal: Vietnam ranks as the second most-watched frontier market for future investment</vt:lpstr>
      <vt:lpstr>Slide 10</vt:lpstr>
      <vt:lpstr>Slide 11</vt:lpstr>
      <vt:lpstr>ATTRACTIVE ENVIRONMENT FOR MNCs</vt:lpstr>
      <vt:lpstr>II. Vietnam – Italia current trade and investment cooperation </vt:lpstr>
      <vt:lpstr>trade cooperation </vt:lpstr>
      <vt:lpstr>PRODUCTS IMPORT from the Italia (2014)</vt:lpstr>
      <vt:lpstr>PRODUCTS EXPORT to Italy (2014)</vt:lpstr>
      <vt:lpstr>  18,991 registered fdi projects  105 countries and territories   266 Us$ Billion</vt:lpstr>
      <vt:lpstr>VIETNAM – ITALIA  INVESTMENT COOPERATION</vt:lpstr>
      <vt:lpstr>VIETNAM – ITALIA INVESTMENT COOPERATION</vt:lpstr>
      <vt:lpstr>Primary Investment Sectors of  Italian companies</vt:lpstr>
      <vt:lpstr>TRADE AND Investment opportunities in Vietnam for Italian companies </vt:lpstr>
      <vt:lpstr>TRADE OPPORTUNITIES</vt:lpstr>
      <vt:lpstr>TRADE OPPORTUNITIES</vt:lpstr>
      <vt:lpstr>TRADE OPPORTUNITIES</vt:lpstr>
      <vt:lpstr>Slide 25</vt:lpstr>
      <vt:lpstr>Slide 26</vt:lpstr>
      <vt:lpstr>Slide 27</vt:lpstr>
      <vt:lpstr>COST OF DOING BUSINESS</vt:lpstr>
      <vt:lpstr>COST OF DOING BUSINESS</vt:lpstr>
      <vt:lpstr>INVESTMENT INCENTIVES</vt:lpstr>
      <vt:lpstr>INVESTMENT  INCENTIVES</vt:lpstr>
      <vt:lpstr>PREFERABLE INVESTMENT SECTORS</vt:lpstr>
      <vt:lpstr>PREFERABLE INVESTMENT LOCATIONS</vt:lpstr>
      <vt:lpstr>ENTERPRISE INCOMETAX INCENTIVES  FOR SUPPORTING INDUSTRIES SECTORS</vt:lpstr>
      <vt:lpstr>IMPORTING TAX INCENTIVES  FOR SUPPORTING INDUSTRIES SECTORS</vt:lpstr>
      <vt:lpstr>M&amp;A OPPOTUNITIES</vt:lpstr>
      <vt:lpstr>POTENTIAL INVESTMENT  SECTORS FOR ITALIA COMPANIES</vt:lpstr>
      <vt:lpstr>Slide 38</vt:lpstr>
      <vt:lpstr>Useful links:</vt:lpstr>
      <vt:lpstr>See you in vietnam !</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PROMOTION DEPARTMENT FOR INDUSTRY AND TRADE (INVESTPROCEN)</dc:title>
  <dc:creator>Hoàng Giang Nam</dc:creator>
  <cp:lastModifiedBy>pc</cp:lastModifiedBy>
  <cp:revision>479</cp:revision>
  <cp:lastPrinted>2015-09-25T07:07:59Z</cp:lastPrinted>
  <dcterms:created xsi:type="dcterms:W3CDTF">2013-05-13T14:19:21Z</dcterms:created>
  <dcterms:modified xsi:type="dcterms:W3CDTF">2015-10-14T06:12:01Z</dcterms:modified>
</cp:coreProperties>
</file>