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8" r:id="rId3"/>
    <p:sldId id="304" r:id="rId4"/>
    <p:sldId id="323" r:id="rId5"/>
    <p:sldId id="306" r:id="rId6"/>
    <p:sldId id="307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5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6" r:id="rId30"/>
    <p:sldId id="345" r:id="rId31"/>
    <p:sldId id="347" r:id="rId32"/>
    <p:sldId id="348" r:id="rId33"/>
    <p:sldId id="349" r:id="rId34"/>
    <p:sldId id="350" r:id="rId35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ill Sans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ill Sans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ill Sans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ill Sans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Gill Sans MT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Gill Sans MT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Gill Sans MT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Gill Sans MT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Gill Sans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33CC33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650" autoAdjust="0"/>
    <p:restoredTop sz="86333" autoAdjust="0"/>
  </p:normalViewPr>
  <p:slideViewPr>
    <p:cSldViewPr>
      <p:cViewPr varScale="1">
        <p:scale>
          <a:sx n="112" d="100"/>
          <a:sy n="112" d="100"/>
        </p:scale>
        <p:origin x="-3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290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3B32C62-B7A7-456E-A484-6D06BE994F76}" type="datetimeFigureOut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F06FBCA-AF1C-4CD1-A49D-9A4AD9C671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A938BA7-3CBA-45BD-AA17-F22E79D0B332}" type="datetimeFigureOut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EDBE655-2261-46D9-8BCC-BCB59BA4AD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8612BD-B5BA-4FD3-B10A-37313EE9A0F7}" type="slidenum">
              <a:rPr lang="it-IT" smtClean="0"/>
              <a:pPr/>
              <a:t>5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EB5BB-5A4B-4C6E-9266-26C37A504542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35D2F-7D68-4072-99BA-EE8F363D7F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D3572-1518-4B8E-B588-4BE4A033BDAF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E5074-B692-403C-B660-8819997B2C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CEE26-1DD5-45BA-9E46-8D9BC842DCC1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82308-5BEA-483E-A06E-83B8C54353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  <a:extLst/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3193B-93B7-483B-8ABB-C7E7F9041ADA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FAD8F-2AB6-44CF-9F91-248083F456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ttangolo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Oval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Oval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ED5637-6C0B-4397-8E2F-0C6AC353462E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B7A753-1A56-47F1-8716-6B1C5BC3BE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34F2-11AA-4C24-A575-63E924ACFEB2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BD119-E74C-48DA-9AE7-596DE2A9E2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9D2DFF-C208-4C1D-83A1-A1F961B79D09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01236F-8E18-4D2B-AB96-BDA48B289B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lvl1pPr>
              <a:defRPr>
                <a:effectLst/>
              </a:defRPr>
            </a:lvl1pPr>
            <a:extLst/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09A87-5315-4CF0-9B38-3265F6EE4D29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86C3C-1F42-435B-8FFD-169DC957814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Rettangolo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E53CD7-DD50-4F84-985E-3B86921EDB86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5" name="Segnaposto numero diapositiva 3"/>
          <p:cNvSpPr>
            <a:spLocks noGrp="1"/>
          </p:cNvSpPr>
          <p:nvPr>
            <p:ph type="sldNum" sz="quarter" idx="11"/>
          </p:nvPr>
        </p:nvSpPr>
        <p:spPr>
          <a:xfrm>
            <a:off x="8501063" y="6305550"/>
            <a:ext cx="569912" cy="476250"/>
          </a:xfrm>
        </p:spPr>
        <p:txBody>
          <a:bodyPr/>
          <a:lstStyle>
            <a:lvl1pPr>
              <a:defRPr sz="1600" b="1"/>
            </a:lvl1pPr>
            <a:extLst/>
          </a:lstStyle>
          <a:p>
            <a:pPr>
              <a:defRPr/>
            </a:pPr>
            <a:fld id="{00F110A7-165D-4A09-91F7-97CCE8E2520E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6CB4541-A7C9-4898-A868-3A12C40E6741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D6DC2FE-8880-47CC-83C1-A6D94FEE3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Elaborazione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Elaborazione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4D426C-9577-4AB6-8CAD-3D567CD41F1B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5FD139-0F56-4A82-85EB-7569E3FA47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rgbClr val="99FF99"/>
          </a:fgClr>
          <a:bgClr>
            <a:srgbClr val="33CC33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6393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D759435-A895-488C-A78A-2D6CB3A1599A}" type="datetime1">
              <a:rPr lang="it-IT"/>
              <a:pPr>
                <a:defRPr/>
              </a:pPr>
              <a:t>30/05/2011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5A32ADF-DE34-41DA-A4F0-0BBD66FA3E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5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7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28713" y="214313"/>
          <a:ext cx="3729037" cy="579437"/>
        </p:xfrm>
        <a:graphic>
          <a:graphicData uri="http://schemas.openxmlformats.org/presentationml/2006/ole">
            <p:oleObj spid="_x0000_s1026" name="Documento" r:id="rId4" imgW="4359240" imgH="676440" progId="">
              <p:embed/>
            </p:oleObj>
          </a:graphicData>
        </a:graphic>
      </p:graphicFrame>
      <p:sp>
        <p:nvSpPr>
          <p:cNvPr id="1027" name="Text Box 25"/>
          <p:cNvSpPr txBox="1">
            <a:spLocks noChangeArrowheads="1"/>
          </p:cNvSpPr>
          <p:nvPr/>
        </p:nvSpPr>
        <p:spPr bwMode="auto">
          <a:xfrm>
            <a:off x="1071563" y="785813"/>
            <a:ext cx="3979862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20000"/>
              </a:spcBef>
              <a:buSzPct val="70000"/>
              <a:buFont typeface="Wingdings" pitchFamily="2" charset="2"/>
              <a:buNone/>
            </a:pPr>
            <a:r>
              <a:rPr lang="it-IT" i="1">
                <a:solidFill>
                  <a:srgbClr val="000000"/>
                </a:solidFill>
              </a:rPr>
              <a:t>Assessorato Agricoltura </a:t>
            </a:r>
          </a:p>
          <a:p>
            <a:pPr>
              <a:lnSpc>
                <a:spcPct val="75000"/>
              </a:lnSpc>
              <a:spcBef>
                <a:spcPct val="20000"/>
              </a:spcBef>
              <a:buSzPct val="70000"/>
              <a:buFont typeface="Wingdings" pitchFamily="2" charset="2"/>
              <a:buNone/>
            </a:pPr>
            <a:r>
              <a:rPr lang="it-IT" i="1">
                <a:solidFill>
                  <a:srgbClr val="000000"/>
                </a:solidFill>
              </a:rPr>
              <a:t>Osservatorio Agro-industriale</a:t>
            </a:r>
            <a:endParaRPr lang="it-IT"/>
          </a:p>
        </p:txBody>
      </p:sp>
      <p:pic>
        <p:nvPicPr>
          <p:cNvPr id="1028" name="Picture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38" y="285750"/>
            <a:ext cx="3108325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CasellaDiTesto 7"/>
          <p:cNvSpPr txBox="1">
            <a:spLocks noChangeArrowheads="1"/>
          </p:cNvSpPr>
          <p:nvPr/>
        </p:nvSpPr>
        <p:spPr bwMode="auto">
          <a:xfrm>
            <a:off x="1143000" y="5500688"/>
            <a:ext cx="7358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/>
              <a:t>Bologna, 30 maggio 2011</a:t>
            </a:r>
          </a:p>
        </p:txBody>
      </p:sp>
      <p:sp>
        <p:nvSpPr>
          <p:cNvPr id="2" name="Titolo 1"/>
          <p:cNvSpPr>
            <a:spLocks/>
          </p:cNvSpPr>
          <p:nvPr/>
        </p:nvSpPr>
        <p:spPr bwMode="auto">
          <a:xfrm>
            <a:off x="1476375" y="2349500"/>
            <a:ext cx="74072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r>
              <a:rPr lang="it-IT" sz="32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IL SISTEMA AGRO-ALIMENTARE DELL’EMILIA-ROMAGNA</a:t>
            </a:r>
            <a:br>
              <a:rPr lang="it-IT" sz="32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it-IT" sz="32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RAPPORTO 2010</a:t>
            </a:r>
          </a:p>
        </p:txBody>
      </p:sp>
      <p:sp>
        <p:nvSpPr>
          <p:cNvPr id="1031" name="CasellaDiTesto 8"/>
          <p:cNvSpPr txBox="1">
            <a:spLocks noChangeArrowheads="1"/>
          </p:cNvSpPr>
          <p:nvPr/>
        </p:nvSpPr>
        <p:spPr bwMode="auto">
          <a:xfrm>
            <a:off x="1979613" y="4508500"/>
            <a:ext cx="6408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Renato Pieri – Università Cattolica del S. Cuore, Piacenza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Il ricorso al credito in regione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it-IT" dirty="0" smtClean="0"/>
              <a:t>Nel 2010 raggiunge una consistenza di 4.894 milioni di euro: </a:t>
            </a:r>
          </a:p>
          <a:p>
            <a:pPr lvl="1">
              <a:defRPr/>
            </a:pPr>
            <a:r>
              <a:rPr lang="it-IT" dirty="0" smtClean="0"/>
              <a:t>+3,7% rispetto al 2009</a:t>
            </a:r>
          </a:p>
          <a:p>
            <a:pPr lvl="1">
              <a:defRPr/>
            </a:pPr>
            <a:r>
              <a:rPr lang="it-IT" dirty="0" smtClean="0"/>
              <a:t>12,6% del credito agrario nazionale</a:t>
            </a:r>
          </a:p>
          <a:p>
            <a:pPr lvl="1">
              <a:defRPr/>
            </a:pPr>
            <a:r>
              <a:rPr lang="it-IT" dirty="0" smtClean="0"/>
              <a:t>2,3% del credito regionale totale</a:t>
            </a:r>
          </a:p>
          <a:p>
            <a:pPr lvl="1">
              <a:defRPr/>
            </a:pPr>
            <a:r>
              <a:rPr lang="it-IT" dirty="0" smtClean="0"/>
              <a:t>Oltre il 55% è a lungo termine (&gt;5 anni) </a:t>
            </a:r>
          </a:p>
          <a:p>
            <a:pPr>
              <a:defRPr/>
            </a:pPr>
            <a:r>
              <a:rPr lang="it-IT" dirty="0" smtClean="0"/>
              <a:t>Il credito agrario in sofferenza è pari a 235 milioni di euro: </a:t>
            </a:r>
          </a:p>
          <a:p>
            <a:pPr lvl="1">
              <a:defRPr/>
            </a:pPr>
            <a:r>
              <a:rPr lang="it-IT" dirty="0" smtClean="0"/>
              <a:t>5,4% del credito agrario regionale (6,7% in Italia)</a:t>
            </a:r>
          </a:p>
          <a:p>
            <a:pPr lvl="1">
              <a:defRPr/>
            </a:pPr>
            <a:r>
              <a:rPr lang="it-IT" dirty="0" smtClean="0"/>
              <a:t>+11,9% rispetto al 2009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D2D84-C482-4889-8FC5-AF0179DD2181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L’andamento dei valori fondiari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90E92-0588-48B0-8B91-A08C0A7E797A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/>
          <a:srcRect t="5814"/>
          <a:stretch>
            <a:fillRect/>
          </a:stretch>
        </p:blipFill>
        <p:spPr bwMode="auto">
          <a:xfrm>
            <a:off x="1216025" y="2060575"/>
            <a:ext cx="70215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CasellaDiTesto 4"/>
          <p:cNvSpPr txBox="1">
            <a:spLocks noChangeArrowheads="1"/>
          </p:cNvSpPr>
          <p:nvPr/>
        </p:nvSpPr>
        <p:spPr bwMode="auto">
          <a:xfrm>
            <a:off x="1511300" y="1196975"/>
            <a:ext cx="76327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3300"/>
                </a:solidFill>
              </a:rPr>
              <a:t>Nel 2010 si raggiungono i valori più alti del decennio: +1,8 vigneti e seminativi, + 3% frutteti</a:t>
            </a:r>
          </a:p>
        </p:txBody>
      </p:sp>
      <p:sp>
        <p:nvSpPr>
          <p:cNvPr id="28677" name="CasellaDiTesto 5"/>
          <p:cNvSpPr txBox="1">
            <a:spLocks noChangeArrowheads="1"/>
          </p:cNvSpPr>
          <p:nvPr/>
        </p:nvSpPr>
        <p:spPr bwMode="auto">
          <a:xfrm>
            <a:off x="1536700" y="6375400"/>
            <a:ext cx="4968875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/>
              <a:t>Fonte: Regione Emilia-Romagna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olo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L’occupazione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14985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L’occupazione in Italia</a:t>
            </a:r>
          </a:p>
          <a:p>
            <a:pPr lvl="1">
              <a:defRPr/>
            </a:pPr>
            <a:r>
              <a:rPr lang="it-IT" dirty="0" smtClean="0">
                <a:solidFill>
                  <a:srgbClr val="0000FF"/>
                </a:solidFill>
              </a:rPr>
              <a:t>si riduce (-0,7%), soprattutto nella componente maschile (-1,1%), stabile quella femminile</a:t>
            </a:r>
          </a:p>
          <a:p>
            <a:pPr>
              <a:defRPr/>
            </a:pPr>
            <a:r>
              <a:rPr lang="it-IT" dirty="0" smtClean="0"/>
              <a:t>In Emilia-Romagna</a:t>
            </a:r>
          </a:p>
          <a:p>
            <a:pPr lvl="1">
              <a:defRPr/>
            </a:pPr>
            <a:r>
              <a:rPr lang="it-IT" dirty="0" smtClean="0"/>
              <a:t>La riduzione è più marcata (-1,02%)</a:t>
            </a:r>
          </a:p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L’occupazione agricola</a:t>
            </a:r>
          </a:p>
          <a:p>
            <a:pPr lvl="1">
              <a:defRPr/>
            </a:pPr>
            <a:r>
              <a:rPr lang="it-IT" dirty="0" smtClean="0"/>
              <a:t>si muove in controtendenza a livello nazionale: +1,9% in Italia (+0,65% autonomi, +3,4% dipendenti)</a:t>
            </a:r>
          </a:p>
          <a:p>
            <a:pPr lvl="1">
              <a:defRPr/>
            </a:pPr>
            <a:r>
              <a:rPr lang="it-IT" dirty="0" smtClean="0">
                <a:solidFill>
                  <a:srgbClr val="0000FF"/>
                </a:solidFill>
              </a:rPr>
              <a:t>si riduce complessivamente in Emilia-Romagna: -1,25%</a:t>
            </a:r>
          </a:p>
          <a:p>
            <a:pPr lvl="2">
              <a:defRPr/>
            </a:pPr>
            <a:r>
              <a:rPr lang="it-IT" dirty="0" smtClean="0">
                <a:solidFill>
                  <a:srgbClr val="0000FF"/>
                </a:solidFill>
              </a:rPr>
              <a:t> autonomi: -5,4%</a:t>
            </a:r>
          </a:p>
          <a:p>
            <a:pPr lvl="2">
              <a:defRPr/>
            </a:pPr>
            <a:r>
              <a:rPr lang="it-IT" dirty="0" smtClean="0">
                <a:solidFill>
                  <a:srgbClr val="0000FF"/>
                </a:solidFill>
              </a:rPr>
              <a:t>Dipendenti: +8,3%</a:t>
            </a:r>
          </a:p>
          <a:p>
            <a:pPr lvl="1">
              <a:defRPr/>
            </a:pPr>
            <a:endParaRPr lang="it-IT" dirty="0" smtClean="0"/>
          </a:p>
          <a:p>
            <a:pPr lvl="1">
              <a:buFont typeface="Verdana" pitchFamily="34" charset="0"/>
              <a:buNone/>
              <a:defRPr/>
            </a:pP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D86DC-A96E-4604-BB96-CA64DB38979E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747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L’andamento dell’industria alimentare</a:t>
            </a:r>
            <a:endParaRPr lang="it-IT" dirty="0"/>
          </a:p>
        </p:txBody>
      </p:sp>
      <p:sp>
        <p:nvSpPr>
          <p:cNvPr id="3072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>
                <a:solidFill>
                  <a:srgbClr val="0000FF"/>
                </a:solidFill>
              </a:rPr>
              <a:t>In Italia</a:t>
            </a:r>
          </a:p>
          <a:p>
            <a:pPr lvl="1"/>
            <a:r>
              <a:rPr lang="it-IT" smtClean="0">
                <a:solidFill>
                  <a:srgbClr val="0000FF"/>
                </a:solidFill>
              </a:rPr>
              <a:t>Aumenta il fatturato: +3,3%</a:t>
            </a:r>
          </a:p>
          <a:p>
            <a:pPr lvl="1"/>
            <a:r>
              <a:rPr lang="it-IT" smtClean="0">
                <a:solidFill>
                  <a:srgbClr val="0000FF"/>
                </a:solidFill>
              </a:rPr>
              <a:t>Cresce la produzione: l’indice grezzo della produzione industriale cresce del 2% (ma del 5,6% per l’industria manifatturiera)</a:t>
            </a:r>
          </a:p>
          <a:p>
            <a:r>
              <a:rPr lang="it-IT" smtClean="0"/>
              <a:t>In Emilia-Romagna: </a:t>
            </a:r>
          </a:p>
          <a:p>
            <a:pPr lvl="1"/>
            <a:r>
              <a:rPr lang="it-IT" smtClean="0"/>
              <a:t>Si riducono produzione (-0,4%) e fatturato (-0,2%)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2F3B5-8783-476C-B91E-94160C53A6DD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La struttura dell’industria alimentare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1550" y="1447800"/>
            <a:ext cx="8172450" cy="4800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it-IT" dirty="0" smtClean="0"/>
              <a:t>Imprese alimentari industriali dell’Emilia-Romagna</a:t>
            </a:r>
          </a:p>
          <a:p>
            <a:pPr lvl="1">
              <a:defRPr/>
            </a:pPr>
            <a:r>
              <a:rPr lang="it-IT" dirty="0" smtClean="0"/>
              <a:t>Le imprese alimentari sono il 10% delle manifatturiere</a:t>
            </a:r>
          </a:p>
          <a:p>
            <a:pPr lvl="1">
              <a:defRPr/>
            </a:pPr>
            <a:r>
              <a:rPr lang="it-IT" dirty="0" smtClean="0"/>
              <a:t>Il loro numero rimane complessivamente invariato, ma si riduce quello delle imprese</a:t>
            </a:r>
          </a:p>
          <a:p>
            <a:pPr lvl="2">
              <a:defRPr/>
            </a:pPr>
            <a:r>
              <a:rPr lang="it-IT" dirty="0" smtClean="0"/>
              <a:t>Lattiero-casearie: -3,7%</a:t>
            </a:r>
          </a:p>
          <a:p>
            <a:pPr lvl="2">
              <a:defRPr/>
            </a:pPr>
            <a:r>
              <a:rPr lang="it-IT" dirty="0" smtClean="0"/>
              <a:t>Mangimistiche: -3,1%</a:t>
            </a:r>
          </a:p>
          <a:p>
            <a:pPr lvl="2">
              <a:defRPr/>
            </a:pPr>
            <a:r>
              <a:rPr lang="it-IT" dirty="0" smtClean="0"/>
              <a:t>Oli e grassi vegetali: -2,4%</a:t>
            </a:r>
          </a:p>
          <a:p>
            <a:pPr lvl="1">
              <a:defRPr/>
            </a:pPr>
            <a:r>
              <a:rPr lang="it-IT" dirty="0" smtClean="0"/>
              <a:t>e aumentano le imprese</a:t>
            </a:r>
          </a:p>
          <a:p>
            <a:pPr lvl="2">
              <a:defRPr/>
            </a:pPr>
            <a:r>
              <a:rPr lang="it-IT" dirty="0" smtClean="0"/>
              <a:t>Altri prodotti: +6,3%</a:t>
            </a:r>
          </a:p>
          <a:p>
            <a:pPr lvl="2">
              <a:defRPr/>
            </a:pPr>
            <a:r>
              <a:rPr lang="it-IT" dirty="0" smtClean="0"/>
              <a:t>Conserve vegetali: +1,4%</a:t>
            </a:r>
          </a:p>
          <a:p>
            <a:pPr lvl="1">
              <a:defRPr/>
            </a:pPr>
            <a:endParaRPr lang="it-IT" dirty="0" smtClean="0"/>
          </a:p>
          <a:p>
            <a:pPr lvl="2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0E1366-9E80-46DA-8EBE-4279B445AA50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La struttura dell’industria alimentare</a:t>
            </a:r>
            <a:endParaRPr lang="it-IT" dirty="0"/>
          </a:p>
        </p:txBody>
      </p:sp>
      <p:sp>
        <p:nvSpPr>
          <p:cNvPr id="3277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Le imprese alimentari artigiane dell’Emilia-Romagna</a:t>
            </a:r>
          </a:p>
          <a:p>
            <a:pPr>
              <a:buFont typeface="Wingdings 2" pitchFamily="18" charset="2"/>
              <a:buNone/>
            </a:pPr>
            <a:endParaRPr lang="it-IT" smtClean="0"/>
          </a:p>
          <a:p>
            <a:pPr lvl="1"/>
            <a:r>
              <a:rPr lang="it-IT" smtClean="0"/>
              <a:t>Aumentano per pesce (+25%) e altri prodotti (+13,6%), si riducono per bevande (-8,7%), mangimi (-6,3%), lattiero-caseari (-5,8%), ma complessivamente il numero è pressoché invariato</a:t>
            </a:r>
          </a:p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9414A-37BD-41E5-B85C-96FF2AF3AF54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1"/>
          <p:cNvSpPr>
            <a:spLocks noGrp="1"/>
          </p:cNvSpPr>
          <p:nvPr>
            <p:ph type="title"/>
          </p:nvPr>
        </p:nvSpPr>
        <p:spPr bwMode="auto">
          <a:xfrm>
            <a:off x="1331913" y="274638"/>
            <a:ext cx="7602537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z="3700" smtClean="0"/>
              <a:t>L’occupazione nell’industria alimentare</a:t>
            </a:r>
          </a:p>
        </p:txBody>
      </p:sp>
      <p:sp>
        <p:nvSpPr>
          <p:cNvPr id="3379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Emilia-Romagna</a:t>
            </a:r>
          </a:p>
          <a:p>
            <a:pPr lvl="1"/>
            <a:r>
              <a:rPr lang="it-IT" smtClean="0"/>
              <a:t>Il saldo occupazionale è negativo: -430 unità (-1%), concentrate soprattutto nella classe da 1 a 9 addetti (-230)</a:t>
            </a:r>
          </a:p>
          <a:p>
            <a:pPr lvl="1"/>
            <a:r>
              <a:rPr lang="it-IT" smtClean="0"/>
              <a:t>Il 20% delle imprese alimentari intende assumere, ma la propensione cresce all’aumentare delle dimensioni</a:t>
            </a:r>
          </a:p>
          <a:p>
            <a:pPr lvl="1"/>
            <a:r>
              <a:rPr lang="it-IT" smtClean="0"/>
              <a:t>Il 60% delle assunzioni sono a tempo determinato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1EAA2-02B9-4222-8CAB-7CE67CB63810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Le caratteristiche dei nuovi occupati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649528-67AB-4E53-8C17-58B98C776C3F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476375" y="1484313"/>
          <a:ext cx="6335713" cy="4467225"/>
        </p:xfrm>
        <a:graphic>
          <a:graphicData uri="http://schemas.openxmlformats.org/drawingml/2006/table">
            <a:tbl>
              <a:tblPr/>
              <a:tblGrid>
                <a:gridCol w="3270250"/>
                <a:gridCol w="1454150"/>
                <a:gridCol w="1430338"/>
                <a:gridCol w="180975"/>
              </a:tblGrid>
              <a:tr h="192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Times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Times New Roman" pitchFamily="18" charset="0"/>
                          <a:cs typeface="Times" pitchFamily="18" charset="0"/>
                        </a:rPr>
                        <a:t>Italia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ea typeface="Times New Roman" pitchFamily="18" charset="0"/>
                          <a:cs typeface="Times" pitchFamily="18" charset="0"/>
                        </a:rPr>
                        <a:t>Emilia-Romagna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ea typeface="Times New Roman" pitchFamily="18" charset="0"/>
                        <a:cs typeface="Times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Età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Non Stagionali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Sino a 29 anni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31,5%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20,9%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Oltre 30 anni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29,7%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35,2%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Non rilevante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38,9%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42,9%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Totale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12.180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1.720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Livello di inquadramento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Dirigenti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1,0%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1,0%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Quadri e imp. tecnici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20,9%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26,4%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Operai e pers. non qualificato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78,2%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72,6%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di difficile reperimento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26,3%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15,4%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Esperienza richiesta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Professionale o settoriale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49,5%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45,7%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Generica o non richiesta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50,5%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54,3%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Tipologia di contratto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Tempo indeterminato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39,2%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39,5%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Tempo determinato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47,8%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48,3%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Apprendistato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10,0%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5,2%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Altro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3,0%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7,0%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Stagionali</a:t>
                      </a:r>
                      <a:endParaRPr kumimoji="0" lang="it-IT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19.590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3.320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ts val="1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907" name="Rettangolo 12"/>
          <p:cNvSpPr>
            <a:spLocks noChangeArrowheads="1"/>
          </p:cNvSpPr>
          <p:nvPr/>
        </p:nvSpPr>
        <p:spPr bwMode="auto">
          <a:xfrm>
            <a:off x="1547813" y="6021388"/>
            <a:ext cx="66246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/>
              <a:t>Fonte: Unioncamere - Ministero del Lavoro, Sistema informativo Excelsior, 2010.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>
                <a:effectLst/>
              </a:rPr>
              <a:t>La bilancia agro-alimentare 2010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it-IT" b="1" dirty="0" smtClean="0"/>
              <a:t>Italia</a:t>
            </a:r>
          </a:p>
          <a:p>
            <a:pPr>
              <a:defRPr/>
            </a:pPr>
            <a:r>
              <a:rPr lang="it-IT" dirty="0" smtClean="0"/>
              <a:t>Settore primario</a:t>
            </a:r>
          </a:p>
          <a:p>
            <a:pPr lvl="1">
              <a:defRPr/>
            </a:pPr>
            <a:r>
              <a:rPr lang="it-IT" dirty="0" smtClean="0"/>
              <a:t>-5.324,8</a:t>
            </a:r>
          </a:p>
          <a:p>
            <a:pPr>
              <a:defRPr/>
            </a:pPr>
            <a:r>
              <a:rPr lang="it-IT" dirty="0" smtClean="0"/>
              <a:t>Industria alimentare</a:t>
            </a:r>
          </a:p>
          <a:p>
            <a:pPr lvl="1">
              <a:defRPr/>
            </a:pPr>
            <a:r>
              <a:rPr lang="it-IT" dirty="0" smtClean="0"/>
              <a:t>-5.357,9</a:t>
            </a:r>
          </a:p>
          <a:p>
            <a:pPr>
              <a:defRPr/>
            </a:pPr>
            <a:r>
              <a:rPr lang="it-IT" dirty="0" smtClean="0"/>
              <a:t>Bevande</a:t>
            </a:r>
          </a:p>
          <a:p>
            <a:pPr lvl="1">
              <a:defRPr/>
            </a:pPr>
            <a:r>
              <a:rPr lang="it-IT" dirty="0" smtClean="0"/>
              <a:t>+3.894,8</a:t>
            </a:r>
          </a:p>
          <a:p>
            <a:pPr>
              <a:defRPr/>
            </a:pPr>
            <a:r>
              <a:rPr lang="it-IT" dirty="0" smtClean="0"/>
              <a:t>Totale</a:t>
            </a:r>
          </a:p>
          <a:p>
            <a:pPr lvl="1">
              <a:defRPr/>
            </a:pPr>
            <a:r>
              <a:rPr lang="it-IT" dirty="0" smtClean="0"/>
              <a:t>-6.751 (2009: -5.795)</a:t>
            </a:r>
          </a:p>
          <a:p>
            <a:pPr>
              <a:defRPr/>
            </a:pPr>
            <a:r>
              <a:rPr lang="it-IT" dirty="0" err="1" smtClean="0"/>
              <a:t>Exp</a:t>
            </a:r>
            <a:r>
              <a:rPr lang="it-IT" dirty="0" smtClean="0"/>
              <a:t>:  +14,2%</a:t>
            </a:r>
          </a:p>
          <a:p>
            <a:pPr>
              <a:defRPr/>
            </a:pPr>
            <a:r>
              <a:rPr lang="it-IT" dirty="0" err="1" smtClean="0"/>
              <a:t>Imp</a:t>
            </a:r>
            <a:r>
              <a:rPr lang="it-IT" dirty="0" smtClean="0"/>
              <a:t>:  +14,6%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it-IT" b="1" dirty="0" smtClean="0"/>
              <a:t>Emilia-Romagna</a:t>
            </a:r>
          </a:p>
          <a:p>
            <a:pPr>
              <a:defRPr/>
            </a:pPr>
            <a:r>
              <a:rPr lang="it-IT" dirty="0" smtClean="0"/>
              <a:t>Settore primario</a:t>
            </a:r>
          </a:p>
          <a:p>
            <a:pPr lvl="1">
              <a:defRPr/>
            </a:pPr>
            <a:r>
              <a:rPr lang="it-IT" dirty="0" smtClean="0"/>
              <a:t>-510,6</a:t>
            </a:r>
          </a:p>
          <a:p>
            <a:pPr>
              <a:defRPr/>
            </a:pPr>
            <a:r>
              <a:rPr lang="it-IT" dirty="0" smtClean="0"/>
              <a:t>Industria alimentare</a:t>
            </a:r>
          </a:p>
          <a:p>
            <a:pPr lvl="1">
              <a:defRPr/>
            </a:pPr>
            <a:r>
              <a:rPr lang="it-IT" dirty="0" smtClean="0"/>
              <a:t>-481,7</a:t>
            </a:r>
          </a:p>
          <a:p>
            <a:pPr>
              <a:defRPr/>
            </a:pPr>
            <a:r>
              <a:rPr lang="it-IT" dirty="0" smtClean="0"/>
              <a:t>Bevande</a:t>
            </a:r>
          </a:p>
          <a:p>
            <a:pPr lvl="1">
              <a:defRPr/>
            </a:pPr>
            <a:r>
              <a:rPr lang="it-IT" dirty="0" smtClean="0"/>
              <a:t>239,2</a:t>
            </a:r>
          </a:p>
          <a:p>
            <a:pPr>
              <a:defRPr/>
            </a:pPr>
            <a:r>
              <a:rPr lang="it-IT" dirty="0" smtClean="0"/>
              <a:t>Totale</a:t>
            </a:r>
          </a:p>
          <a:p>
            <a:pPr lvl="1">
              <a:defRPr/>
            </a:pPr>
            <a:r>
              <a:rPr lang="it-IT" dirty="0" smtClean="0"/>
              <a:t>-753,1 (2009: -531)</a:t>
            </a:r>
          </a:p>
          <a:p>
            <a:pPr>
              <a:defRPr/>
            </a:pPr>
            <a:r>
              <a:rPr lang="it-IT" dirty="0" err="1" smtClean="0"/>
              <a:t>Exp</a:t>
            </a:r>
            <a:r>
              <a:rPr lang="it-IT" dirty="0" smtClean="0"/>
              <a:t>: +13,9%</a:t>
            </a:r>
          </a:p>
          <a:p>
            <a:pPr>
              <a:defRPr/>
            </a:pPr>
            <a:r>
              <a:rPr lang="it-IT" dirty="0" err="1" smtClean="0"/>
              <a:t>Imp</a:t>
            </a:r>
            <a:r>
              <a:rPr lang="it-IT" dirty="0" smtClean="0"/>
              <a:t>: +17,3%</a:t>
            </a:r>
          </a:p>
          <a:p>
            <a:pPr>
              <a:buFont typeface="Wingdings 2" pitchFamily="18" charset="2"/>
              <a:buNone/>
              <a:defRPr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ACA8ED-7D57-4C04-91EF-1EC6605201C4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  <p:sp>
        <p:nvSpPr>
          <p:cNvPr id="35845" name="Rettangolo 5"/>
          <p:cNvSpPr>
            <a:spLocks noChangeArrowheads="1"/>
          </p:cNvSpPr>
          <p:nvPr/>
        </p:nvSpPr>
        <p:spPr bwMode="auto">
          <a:xfrm>
            <a:off x="3635375" y="1196975"/>
            <a:ext cx="2900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(milioni €, prezzi correnti)</a:t>
            </a:r>
          </a:p>
        </p:txBody>
      </p:sp>
      <p:sp>
        <p:nvSpPr>
          <p:cNvPr id="35846" name="CasellaDiTesto 6"/>
          <p:cNvSpPr txBox="1">
            <a:spLocks noChangeArrowheads="1"/>
          </p:cNvSpPr>
          <p:nvPr/>
        </p:nvSpPr>
        <p:spPr bwMode="auto">
          <a:xfrm>
            <a:off x="2268538" y="6165850"/>
            <a:ext cx="5832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3300"/>
                </a:solidFill>
              </a:rPr>
              <a:t>Aumenta il deficit agro-alimentare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Gli scambi agro-alimentari sul totale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Emilia-Romagna</a:t>
            </a:r>
          </a:p>
          <a:p>
            <a:pPr lvl="1">
              <a:defRPr/>
            </a:pPr>
            <a:r>
              <a:rPr lang="it-IT" dirty="0" smtClean="0">
                <a:solidFill>
                  <a:srgbClr val="0000FF"/>
                </a:solidFill>
              </a:rPr>
              <a:t>Import agro-alimentare/import totale: 19,6%</a:t>
            </a:r>
          </a:p>
          <a:p>
            <a:pPr lvl="1">
              <a:defRPr/>
            </a:pPr>
            <a:r>
              <a:rPr lang="it-IT" dirty="0" smtClean="0">
                <a:solidFill>
                  <a:srgbClr val="0000FF"/>
                </a:solidFill>
              </a:rPr>
              <a:t>Export agro-alimentare/export totale: 10,5%</a:t>
            </a:r>
          </a:p>
          <a:p>
            <a:pPr>
              <a:defRPr/>
            </a:pPr>
            <a:r>
              <a:rPr lang="it-IT" dirty="0" smtClean="0"/>
              <a:t>Italia </a:t>
            </a:r>
          </a:p>
          <a:p>
            <a:pPr lvl="1">
              <a:defRPr/>
            </a:pPr>
            <a:r>
              <a:rPr lang="it-IT" dirty="0" smtClean="0"/>
              <a:t>Import agro-alimentare/import totale: 10,2%  </a:t>
            </a:r>
          </a:p>
          <a:p>
            <a:pPr lvl="1">
              <a:defRPr/>
            </a:pPr>
            <a:r>
              <a:rPr lang="it-IT" dirty="0" smtClean="0"/>
              <a:t>Export agro-alimentare/export totale: 8,3%</a:t>
            </a:r>
          </a:p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Nel corso del periodo 2007-09 si interrompe il fenomeno che vedeva i prodotti agro-alimentari perdere parte della loro rilevanza sugli scambi complessivi, sia a livello regionale che nazionale, e sia dal lato delle esportazioni che soprattutto da quello delle importazioni</a:t>
            </a:r>
          </a:p>
          <a:p>
            <a:pPr>
              <a:defRPr/>
            </a:pPr>
            <a:r>
              <a:rPr lang="it-IT" dirty="0" smtClean="0"/>
              <a:t>Il 2010 sembra evidenziare una ripresa di questa tendenza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FD80C-87C1-4998-B5C4-58424EB5C29C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5C90AC-0A75-435F-B066-90EAE1A7F971}" type="slidenum">
              <a:rPr lang="it-IT"/>
              <a:pPr>
                <a:defRPr/>
              </a:pPr>
              <a:t>2</a:t>
            </a:fld>
            <a:endParaRPr lang="it-IT"/>
          </a:p>
        </p:txBody>
      </p:sp>
      <p:sp>
        <p:nvSpPr>
          <p:cNvPr id="18434" name="CasellaDiTesto 3"/>
          <p:cNvSpPr txBox="1">
            <a:spLocks noChangeArrowheads="1"/>
          </p:cNvSpPr>
          <p:nvPr/>
        </p:nvSpPr>
        <p:spPr bwMode="auto">
          <a:xfrm>
            <a:off x="1143000" y="214313"/>
            <a:ext cx="7215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000"/>
              <a:t>Lo scenario internazionale </a:t>
            </a:r>
          </a:p>
        </p:txBody>
      </p:sp>
      <p:sp>
        <p:nvSpPr>
          <p:cNvPr id="18435" name="CasellaDiTesto 4"/>
          <p:cNvSpPr txBox="1">
            <a:spLocks noChangeArrowheads="1"/>
          </p:cNvSpPr>
          <p:nvPr/>
        </p:nvSpPr>
        <p:spPr bwMode="auto">
          <a:xfrm>
            <a:off x="1000125" y="1428750"/>
            <a:ext cx="785812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sz="2400" b="1"/>
              <a:t>Un’economia mondiale in ripresa, ma a due velocità:</a:t>
            </a:r>
          </a:p>
          <a:p>
            <a:pPr algn="just">
              <a:spcAft>
                <a:spcPts val="1200"/>
              </a:spcAft>
            </a:pPr>
            <a:endParaRPr lang="it-IT" sz="1400" b="1"/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it-IT" sz="2400"/>
              <a:t>dopo avere subito nel 2009 una flessione del 2,2%, ha potuto registrare nel 2010 un tasso di crescita pari al 3,9%</a:t>
            </a:r>
            <a:endParaRPr lang="it-IT" sz="2200"/>
          </a:p>
          <a:p>
            <a:pPr algn="just">
              <a:spcAft>
                <a:spcPts val="600"/>
              </a:spcAft>
              <a:buFont typeface="Arial" charset="0"/>
              <a:buChar char="•"/>
            </a:pPr>
            <a:r>
              <a:rPr lang="it-IT" sz="2400"/>
              <a:t>gli scambi commerciali sono cresciuti del 16%</a:t>
            </a:r>
          </a:p>
          <a:p>
            <a:pPr algn="just">
              <a:spcAft>
                <a:spcPts val="600"/>
              </a:spcAft>
              <a:buFont typeface="Arial" charset="0"/>
              <a:buChar char="•"/>
            </a:pPr>
            <a:r>
              <a:rPr lang="it-IT" sz="2400"/>
              <a:t>Il PIL delle economie occidentali è cresciuto del 2,8% (-3,4% nel 2009); nel dicembre 2010 il tasso di disoccupazione nell’area dell’euro tocca quota 10,0%</a:t>
            </a:r>
          </a:p>
          <a:p>
            <a:pPr algn="just">
              <a:spcAft>
                <a:spcPts val="600"/>
              </a:spcAft>
              <a:buFont typeface="Arial" charset="0"/>
              <a:buChar char="•"/>
            </a:pPr>
            <a:r>
              <a:rPr lang="it-IT" sz="2400"/>
              <a:t>Il tasso di crescita dei PVS, che già nel 2009 si era mantenuto al livello del 2%, balza al 7%, ma cresce anche il tasso di inflazione</a:t>
            </a:r>
          </a:p>
        </p:txBody>
      </p:sp>
      <p:sp>
        <p:nvSpPr>
          <p:cNvPr id="18436" name="AutoShape 6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tTriangle">
            <a:avLst/>
          </a:prstGeom>
          <a:gradFill rotWithShape="1">
            <a:gsLst>
              <a:gs pos="0">
                <a:srgbClr val="33CC33"/>
              </a:gs>
              <a:gs pos="100000">
                <a:srgbClr val="99FF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olo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I principali prodotti scambiati</a:t>
            </a:r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Importazioni: carni fresche e congelate, pesce lavorato e conservato, oli e grassi, mangimi</a:t>
            </a:r>
          </a:p>
          <a:p>
            <a:pPr>
              <a:buFont typeface="Wingdings 2" pitchFamily="18" charset="2"/>
              <a:buNone/>
            </a:pPr>
            <a:endParaRPr lang="it-IT" smtClean="0"/>
          </a:p>
          <a:p>
            <a:r>
              <a:rPr lang="it-IT" smtClean="0"/>
              <a:t>Esportazioni: carni preparate (salumi), derivati dei cereali, lattiero-caseari, carni fresche e congelate, ortaggi trasformati (conserve di pomodoro)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0499B-BDBB-4F11-9D75-22F85CF9BC4D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olo 1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I paesi di destinazione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EBFC27-6DC2-4103-8B20-FE2FDD7A3289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187450" y="1484313"/>
          <a:ext cx="7632700" cy="4384675"/>
        </p:xfrm>
        <a:graphic>
          <a:graphicData uri="http://schemas.openxmlformats.org/drawingml/2006/table">
            <a:tbl>
              <a:tblPr/>
              <a:tblGrid>
                <a:gridCol w="971550"/>
                <a:gridCol w="815975"/>
                <a:gridCol w="633413"/>
                <a:gridCol w="26987"/>
                <a:gridCol w="71438"/>
                <a:gridCol w="733425"/>
                <a:gridCol w="542925"/>
                <a:gridCol w="74612"/>
                <a:gridCol w="995363"/>
                <a:gridCol w="838200"/>
                <a:gridCol w="541337"/>
                <a:gridCol w="74613"/>
                <a:gridCol w="771525"/>
                <a:gridCol w="541337"/>
              </a:tblGrid>
              <a:tr h="307975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2009 *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2010 *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Emilia-Romagna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Italia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Emilia-Romagna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Italia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71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Posizione</a:t>
                      </a:r>
                      <a:b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</a:b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in graduatoria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Quota %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Posizione</a:t>
                      </a:r>
                      <a:b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</a:b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in graduatoria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Quota %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Posizione</a:t>
                      </a:r>
                      <a:b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</a:b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in graduatoria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Quota %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Posizione</a:t>
                      </a:r>
                      <a:b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</a:b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in graduatoria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Quota %</a:t>
                      </a: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 gridSpan="14">
                  <a:txBody>
                    <a:bodyPr/>
                    <a:lstStyle/>
                    <a:p>
                      <a:pPr marL="34925" marR="0" lvl="0" indent="0" algn="ctr" defTabSz="914400" rtl="0" eaLnBrk="1" fontAlgn="base" latinLnBrk="0" hangingPunct="1">
                        <a:lnSpc>
                          <a:spcPts val="9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TOTALE AGRO-ALIMENTARE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7825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Germania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11,90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14,66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Germania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12,70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14,27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Francia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10,58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16,11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Francia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10,09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16,33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Paesi Bassi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9,01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8,37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Paesi Bassi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9,00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8,30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Spagna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7,90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9,61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Spagna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7,54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10,06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Argentina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7,45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2,80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Argentina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6,18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2,70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Indonesia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3,90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1,61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Brasile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3,90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2,32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Danimarca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3,31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2,36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Danimarca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3,67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2,35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Belgio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3,27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3,20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Belgio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3,24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3,05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Austria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2,41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3,34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Austria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2,62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3,46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Brasile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2,13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2,87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UE 15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54,04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64,63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UE 15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53,61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64,65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UE 27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925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63,27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925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70,59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0" algn="l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UE 27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63,11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900"/>
                        </a:lnSpc>
                        <a:spcBef>
                          <a:spcPct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itchFamily="18" charset="0"/>
                          <a:cs typeface="Times New Roman" pitchFamily="18" charset="0"/>
                        </a:rPr>
                        <a:t>71,27</a:t>
                      </a:r>
                    </a:p>
                  </a:txBody>
                  <a:tcPr marL="0" marR="0" marT="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107" name="CasellaDiTesto 5"/>
          <p:cNvSpPr txBox="1">
            <a:spLocks noChangeArrowheads="1"/>
          </p:cNvSpPr>
          <p:nvPr/>
        </p:nvSpPr>
        <p:spPr bwMode="auto">
          <a:xfrm>
            <a:off x="1331913" y="6092825"/>
            <a:ext cx="5976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/>
              <a:t>Fonte: elaborazione SMEA su dati ISTAT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olo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I cambiamenti nella distribuzione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450" y="1447800"/>
            <a:ext cx="7747000" cy="48006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it-IT" dirty="0" smtClean="0"/>
              <a:t>L’Emilia-Romagna registra, nel primo semestre 2010, una riduzione delle vendite alimentari (-1%)</a:t>
            </a:r>
          </a:p>
          <a:p>
            <a:pPr lvl="1">
              <a:defRPr/>
            </a:pPr>
            <a:r>
              <a:rPr lang="it-IT" dirty="0" smtClean="0"/>
              <a:t>piccolo dettaglio (-2,1%) </a:t>
            </a:r>
          </a:p>
          <a:p>
            <a:pPr lvl="1">
              <a:defRPr/>
            </a:pPr>
            <a:r>
              <a:rPr lang="it-IT" dirty="0" err="1" smtClean="0"/>
              <a:t>iper</a:t>
            </a:r>
            <a:r>
              <a:rPr lang="it-IT" dirty="0" smtClean="0"/>
              <a:t> e supermercati (+1.5%)</a:t>
            </a:r>
          </a:p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Si conferma come una delle realtà distributive leader a livello nazionale: la superficie di tutte le tipologie moderne ha superato i 250 mq/1000 abitanti (+1,8%), di cui ben 194 mq fanno riferimento alle due tipologie principali (super e ipermercati)</a:t>
            </a:r>
          </a:p>
          <a:p>
            <a:pPr>
              <a:defRPr/>
            </a:pPr>
            <a:r>
              <a:rPr lang="it-IT" dirty="0" smtClean="0"/>
              <a:t>Tra le tipologie in controtendenza vi sono i </a:t>
            </a:r>
            <a:r>
              <a:rPr lang="it-IT" dirty="0" err="1" smtClean="0"/>
              <a:t>superette</a:t>
            </a:r>
            <a:r>
              <a:rPr lang="it-IT" dirty="0" smtClean="0"/>
              <a:t> (-1,1%) e gli ipermercati (-0,6%), mentre la crescita maggiore è per i discount (+6,1%)</a:t>
            </a:r>
          </a:p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Per contro diminuisce il numero dei punti vendita specializzati, ad eccezione delle macellerie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40B7B-4E10-45C7-BCB0-AC0223AF6DF9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67556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4400" dirty="0" smtClean="0"/>
              <a:t>L’evoluzione dei consumi alimentari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450" y="1447800"/>
            <a:ext cx="7747000" cy="4800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Nel 2010 i prezzi degli alimenti aumentano solo dello 0,2% (prezzi al consumo: +1,5%)</a:t>
            </a:r>
          </a:p>
          <a:p>
            <a:pPr>
              <a:defRPr/>
            </a:pPr>
            <a:r>
              <a:rPr lang="it-IT" dirty="0" smtClean="0"/>
              <a:t>La spesa complessiva delle famiglie riprende fiato: +1% a p. costanti (-1,8% nel 2009), -0,1% al netto dell’incremento demografico</a:t>
            </a:r>
          </a:p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La spesa per alimenti e bevande aumenta di poco: +0,2%</a:t>
            </a:r>
          </a:p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La spesa media per famiglia si riduce del 2,5% nel 2009 (ultimo dato disponibile): la riduzione è più contenuta al Nord-Ovest (-0,9%) e marcata per Nord-Est (-3,9%) ed Isole (-4,3%)  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48503-4599-47CF-B1DC-982525DE30AE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274638"/>
            <a:ext cx="8027987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 consumi alimentari in Emilia-Romagna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In Emilia-Romagna la quota di spesa per alimenti è inferiore a quella media nazionale (15,8% contro 18,9%)</a:t>
            </a:r>
          </a:p>
          <a:p>
            <a:pPr>
              <a:defRPr/>
            </a:pPr>
            <a:r>
              <a:rPr lang="it-IT" dirty="0" smtClean="0"/>
              <a:t>La composizione della </a:t>
            </a:r>
            <a:r>
              <a:rPr lang="it-IT" b="1" dirty="0" smtClean="0"/>
              <a:t>spesa alimentare delle famiglie </a:t>
            </a:r>
            <a:r>
              <a:rPr lang="it-IT" b="1" dirty="0" err="1" smtClean="0"/>
              <a:t>emiliano-romagnole</a:t>
            </a:r>
            <a:r>
              <a:rPr lang="it-IT" b="1" dirty="0" smtClean="0"/>
              <a:t> non mostra mutamenti </a:t>
            </a:r>
            <a:r>
              <a:rPr lang="it-IT" dirty="0" smtClean="0"/>
              <a:t>negli ultimi cinque anni, con l’eccezione di un aumento per pane e cereali nel 2009 e di una riduzione per zucchero, caffè e drogheria</a:t>
            </a:r>
          </a:p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La quota di adulti obesi raggiunge il suo picco nel 2009, 12% (+1,5% in due anni), valore superiore alla media nazionale e del Nord Est (10,3%).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C9D668-07B3-446D-B91F-7BDE6FFF5E52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olo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Il bilancio regionale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it-IT" dirty="0" smtClean="0"/>
              <a:t>Aumentano le risorse per il settore agricolo (+16,2 milioni, soprattutto interventi per avversità)</a:t>
            </a:r>
          </a:p>
          <a:p>
            <a:pPr>
              <a:defRPr/>
            </a:pPr>
            <a:r>
              <a:rPr lang="it-IT" dirty="0" smtClean="0">
                <a:solidFill>
                  <a:srgbClr val="0000FF"/>
                </a:solidFill>
              </a:rPr>
              <a:t>Si prevedono tagli ai trasferimenti di 340 milioni per il 2011, con conseguenze negative sugli interventi in agricoltura</a:t>
            </a:r>
          </a:p>
          <a:p>
            <a:pPr>
              <a:defRPr/>
            </a:pPr>
            <a:r>
              <a:rPr lang="it-IT" dirty="0" smtClean="0"/>
              <a:t>i mezzi regionali per il settore agricolo nel 2010 hanno subito una leggera riduzione a 36,4 milioni di euro (-4,2% sul 2009); nel 2011 scenderanno del 18,6% rispetto al 2010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F924F5-A0E3-4557-9594-B30A640BA823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Interventi a favore dell’agricoltura regionale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16013" y="1557338"/>
            <a:ext cx="7889875" cy="48006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it-IT" dirty="0" smtClean="0"/>
              <a:t>Viene sviluppata l’integrazione di filiera con:</a:t>
            </a:r>
          </a:p>
          <a:p>
            <a:pPr lvl="1">
              <a:defRPr/>
            </a:pPr>
            <a:r>
              <a:rPr lang="it-IT" dirty="0" smtClean="0">
                <a:solidFill>
                  <a:srgbClr val="0000FF"/>
                </a:solidFill>
              </a:rPr>
              <a:t>Trasferimenti di risorse alle OP</a:t>
            </a:r>
          </a:p>
          <a:p>
            <a:pPr lvl="1">
              <a:defRPr/>
            </a:pPr>
            <a:r>
              <a:rPr lang="it-IT" dirty="0" smtClean="0">
                <a:solidFill>
                  <a:srgbClr val="0000FF"/>
                </a:solidFill>
              </a:rPr>
              <a:t>Promozione di accordi quadro (grano duro, patate</a:t>
            </a:r>
          </a:p>
          <a:p>
            <a:pPr lvl="1">
              <a:defRPr/>
            </a:pPr>
            <a:r>
              <a:rPr lang="it-IT" dirty="0" smtClean="0">
                <a:solidFill>
                  <a:srgbClr val="0000FF"/>
                </a:solidFill>
              </a:rPr>
              <a:t>Riconoscimento delle Organizzazioni Interprofessionali, associazioni che comprendono i soggetti economici del comparto della produzione agricola, della trasformazione industriale e del commercio e distribuzione, con l’obiettivo di migliorare l’efficienza delle filiere mediante il coordinamento (approvazione delle buone prassi di filiera)</a:t>
            </a:r>
          </a:p>
          <a:p>
            <a:pPr>
              <a:defRPr/>
            </a:pPr>
            <a:r>
              <a:rPr lang="it-IT" dirty="0" smtClean="0"/>
              <a:t>Nel 2010 è operativa la nuova normativa del settore agrituristico (nuovo criterio di demarcazione dei territori)</a:t>
            </a:r>
          </a:p>
          <a:p>
            <a:pPr>
              <a:defRPr/>
            </a:pPr>
            <a:r>
              <a:rPr lang="it-IT" dirty="0" smtClean="0"/>
              <a:t>Continuano i servizi di sviluppo alle imprese agricole e agro-alimentari (interventi a sostegno dell’innovazione e della conoscenza)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53A4AF-3808-49FA-A87F-2D78F5454A24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L’importanza delle OP per settore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64B95-15B8-450A-AB23-E8D23DE9B74D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pic>
        <p:nvPicPr>
          <p:cNvPr id="45059" name="Picture 2"/>
          <p:cNvPicPr>
            <a:picLocks noChangeAspect="1" noChangeArrowheads="1"/>
          </p:cNvPicPr>
          <p:nvPr/>
        </p:nvPicPr>
        <p:blipFill>
          <a:blip r:embed="rId2"/>
          <a:srcRect t="4831" b="20544"/>
          <a:stretch>
            <a:fillRect/>
          </a:stretch>
        </p:blipFill>
        <p:spPr bwMode="auto">
          <a:xfrm>
            <a:off x="735013" y="1587500"/>
            <a:ext cx="8408987" cy="492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0" name="Rettangolo 4"/>
          <p:cNvSpPr>
            <a:spLocks noChangeArrowheads="1"/>
          </p:cNvSpPr>
          <p:nvPr/>
        </p:nvSpPr>
        <p:spPr bwMode="auto">
          <a:xfrm>
            <a:off x="1116013" y="1196975"/>
            <a:ext cx="8027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Quota del settore sul fatturato totale 2009 delle OP in Emilia-Romagna</a:t>
            </a:r>
          </a:p>
        </p:txBody>
      </p:sp>
      <p:sp>
        <p:nvSpPr>
          <p:cNvPr id="45061" name="CasellaDiTesto 5"/>
          <p:cNvSpPr txBox="1">
            <a:spLocks noChangeArrowheads="1"/>
          </p:cNvSpPr>
          <p:nvPr/>
        </p:nvSpPr>
        <p:spPr bwMode="auto">
          <a:xfrm>
            <a:off x="1258888" y="6381750"/>
            <a:ext cx="43211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/>
              <a:t>Fonte: Regione Emilia-Romagna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Interventi UE per l’agricoltura regionale</a:t>
            </a:r>
            <a:endParaRPr lang="it-IT" dirty="0"/>
          </a:p>
        </p:txBody>
      </p:sp>
      <p:sp>
        <p:nvSpPr>
          <p:cNvPr id="46082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smtClean="0">
                <a:solidFill>
                  <a:srgbClr val="0000FF"/>
                </a:solidFill>
              </a:rPr>
              <a:t>Nel 2010 gli interventi si riducono del 5,2% (673 milioni) e comprendono:</a:t>
            </a:r>
          </a:p>
          <a:p>
            <a:pPr lvl="1"/>
            <a:r>
              <a:rPr lang="it-IT" sz="2400" smtClean="0"/>
              <a:t>Premio unico: 44,6% (300 milioni)</a:t>
            </a:r>
          </a:p>
          <a:p>
            <a:pPr lvl="1"/>
            <a:r>
              <a:rPr lang="it-IT" sz="2400" smtClean="0"/>
              <a:t>Sviluppo rurale: 35% (236 milioni)</a:t>
            </a:r>
          </a:p>
          <a:p>
            <a:pPr lvl="1"/>
            <a:r>
              <a:rPr lang="it-IT" sz="2400" smtClean="0"/>
              <a:t>Dispositivi di regolazione dei mercati: 20,3% (137 milioni)</a:t>
            </a:r>
          </a:p>
          <a:p>
            <a:r>
              <a:rPr lang="it-IT" smtClean="0">
                <a:solidFill>
                  <a:srgbClr val="0000FF"/>
                </a:solidFill>
              </a:rPr>
              <a:t>PAC campagna 2009-10</a:t>
            </a:r>
          </a:p>
          <a:p>
            <a:pPr lvl="1"/>
            <a:r>
              <a:rPr lang="it-IT" sz="2400" smtClean="0"/>
              <a:t>PUA: 49.091 aziende, 352 milioni; il 35% dell’importo è nella classe 10.000-50.000 €; il 41% dei beneficiari ha più di 65 anni</a:t>
            </a:r>
          </a:p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AF830-41F5-46DA-9971-744B9177EF30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olo 1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PUA per classi di pagamento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66275-32C8-4648-AC71-DEE702C2820F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pic>
        <p:nvPicPr>
          <p:cNvPr id="47107" name="Picture 2"/>
          <p:cNvPicPr>
            <a:picLocks noChangeAspect="1" noChangeArrowheads="1"/>
          </p:cNvPicPr>
          <p:nvPr/>
        </p:nvPicPr>
        <p:blipFill>
          <a:blip r:embed="rId2"/>
          <a:srcRect b="3371"/>
          <a:stretch>
            <a:fillRect/>
          </a:stretch>
        </p:blipFill>
        <p:spPr bwMode="auto">
          <a:xfrm>
            <a:off x="1116013" y="1557338"/>
            <a:ext cx="7762875" cy="490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8" name="CasellaDiTesto 4"/>
          <p:cNvSpPr txBox="1">
            <a:spLocks noChangeArrowheads="1"/>
          </p:cNvSpPr>
          <p:nvPr/>
        </p:nvSpPr>
        <p:spPr bwMode="auto">
          <a:xfrm>
            <a:off x="1228725" y="6411913"/>
            <a:ext cx="7200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/>
              <a:t>Fonte: elaborazione su dati AGREA, Regione Emilia-Romagna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83FC65-53FD-4E3F-B8F8-049C30719F1D}" type="slidenum">
              <a:rPr lang="it-IT"/>
              <a:pPr>
                <a:defRPr/>
              </a:pPr>
              <a:t>3</a:t>
            </a:fld>
            <a:endParaRPr lang="it-IT"/>
          </a:p>
        </p:txBody>
      </p:sp>
      <p:sp>
        <p:nvSpPr>
          <p:cNvPr id="19458" name="CasellaDiTesto 3"/>
          <p:cNvSpPr txBox="1">
            <a:spLocks noChangeArrowheads="1"/>
          </p:cNvSpPr>
          <p:nvPr/>
        </p:nvSpPr>
        <p:spPr bwMode="auto">
          <a:xfrm>
            <a:off x="1143000" y="214313"/>
            <a:ext cx="7215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000"/>
              <a:t>Lo scenario internazionale </a:t>
            </a:r>
          </a:p>
        </p:txBody>
      </p:sp>
      <p:sp>
        <p:nvSpPr>
          <p:cNvPr id="19459" name="CasellaDiTesto 4"/>
          <p:cNvSpPr txBox="1">
            <a:spLocks noChangeArrowheads="1"/>
          </p:cNvSpPr>
          <p:nvPr/>
        </p:nvSpPr>
        <p:spPr bwMode="auto">
          <a:xfrm>
            <a:off x="1000125" y="857250"/>
            <a:ext cx="7858125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sz="2400" b="1"/>
              <a:t>Il sistema alimentare mondiale mostra tutta la sua fragilità:</a:t>
            </a:r>
          </a:p>
          <a:p>
            <a:pPr algn="just">
              <a:spcAft>
                <a:spcPts val="600"/>
              </a:spcAft>
              <a:buFont typeface="Arial" charset="0"/>
              <a:buChar char="•"/>
            </a:pPr>
            <a:r>
              <a:rPr lang="it-IT" sz="2400"/>
              <a:t>in pochi mesi i prezzi internazionali di quasi tutte le </a:t>
            </a:r>
            <a:r>
              <a:rPr lang="it-IT" sz="2400" i="1"/>
              <a:t>commodity</a:t>
            </a:r>
            <a:r>
              <a:rPr lang="it-IT" sz="2400"/>
              <a:t> hanno registrato aumenti vertiginosi fino a superare dopo soli trenta mesi il livello record del giugno 2008</a:t>
            </a:r>
          </a:p>
          <a:p>
            <a:pPr algn="just">
              <a:spcAft>
                <a:spcPts val="600"/>
              </a:spcAft>
              <a:buFont typeface="Arial" charset="0"/>
              <a:buChar char="•"/>
            </a:pPr>
            <a:r>
              <a:rPr lang="it-IT" sz="2400"/>
              <a:t>la spesa che i 70 paesi appartenenti al gruppo dei paesi a basso reddito fortemente deficitari di alimenti devono sostenere per importare i prodotti alimentari indispensabili è destinata a crescere di oltre il 20% nel corso della campagna 2010/11, nonostante l’aumento (+7%) delle loro produzioni alimentari dell’ultimo biennio</a:t>
            </a:r>
          </a:p>
          <a:p>
            <a:pPr algn="just">
              <a:spcAft>
                <a:spcPts val="600"/>
              </a:spcAft>
            </a:pPr>
            <a:endParaRPr lang="it-IT" sz="2200"/>
          </a:p>
        </p:txBody>
      </p:sp>
      <p:sp>
        <p:nvSpPr>
          <p:cNvPr id="19460" name="AutoShape 6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tTriangle">
            <a:avLst/>
          </a:prstGeom>
          <a:gradFill rotWithShape="1">
            <a:gsLst>
              <a:gs pos="0">
                <a:srgbClr val="33CC33"/>
              </a:gs>
              <a:gs pos="100000">
                <a:srgbClr val="99FF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olo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Piano di Sviluppo Rurale 2007-13</a:t>
            </a:r>
          </a:p>
        </p:txBody>
      </p:sp>
      <p:sp>
        <p:nvSpPr>
          <p:cNvPr id="3584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it-IT" dirty="0" smtClean="0"/>
              <a:t>276 milioni erogati fino al dicembre 2010 (26% delle risorse disponibili): 584 milioni impegnati sul milione disponibile per l’intero periodo</a:t>
            </a:r>
          </a:p>
          <a:p>
            <a:pPr>
              <a:defRPr/>
            </a:pPr>
            <a:r>
              <a:rPr lang="it-IT" dirty="0" smtClean="0"/>
              <a:t>Importo impegni 2010:</a:t>
            </a:r>
          </a:p>
          <a:p>
            <a:pPr lvl="1">
              <a:defRPr/>
            </a:pPr>
            <a:r>
              <a:rPr lang="it-IT" dirty="0" smtClean="0"/>
              <a:t>Asse 1 (competitività): 181 milioni</a:t>
            </a:r>
          </a:p>
          <a:p>
            <a:pPr lvl="1">
              <a:defRPr/>
            </a:pPr>
            <a:r>
              <a:rPr lang="it-IT" dirty="0" smtClean="0"/>
              <a:t>Asse 2 (ambiente e spazio rurale): 45 milioni</a:t>
            </a:r>
          </a:p>
          <a:p>
            <a:pPr lvl="1">
              <a:defRPr/>
            </a:pPr>
            <a:r>
              <a:rPr lang="it-IT" dirty="0" smtClean="0"/>
              <a:t>Asse 3 (qualità della vita): 3 milioni</a:t>
            </a:r>
          </a:p>
          <a:p>
            <a:pPr lvl="1">
              <a:defRPr/>
            </a:pPr>
            <a:r>
              <a:rPr lang="it-IT" dirty="0" smtClean="0"/>
              <a:t>Asse 4 (attuazione approccio Leader): 5 milioni</a:t>
            </a:r>
          </a:p>
          <a:p>
            <a:pPr>
              <a:defRPr/>
            </a:pPr>
            <a:r>
              <a:rPr lang="it-IT" dirty="0" smtClean="0"/>
              <a:t>Progetti di filiera (Asse 1): 106,5 milioni impegnati nel 2010, oltre 8.400 aziende coinvolte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B25E2-521F-43E9-A7A4-4C1EF565129E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Progetti di filiera: ripartizione delle risorse per settore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6AA66A-CB25-4174-801F-EA6ABCBCD1B6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  <p:pic>
        <p:nvPicPr>
          <p:cNvPr id="49155" name="Picture 2"/>
          <p:cNvPicPr>
            <a:picLocks noChangeAspect="1" noChangeArrowheads="1"/>
          </p:cNvPicPr>
          <p:nvPr/>
        </p:nvPicPr>
        <p:blipFill>
          <a:blip r:embed="rId2"/>
          <a:srcRect t="9665" b="22702"/>
          <a:stretch>
            <a:fillRect/>
          </a:stretch>
        </p:blipFill>
        <p:spPr bwMode="auto">
          <a:xfrm>
            <a:off x="1036638" y="1989138"/>
            <a:ext cx="8031162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CasellaDiTesto 4"/>
          <p:cNvSpPr txBox="1">
            <a:spLocks noChangeArrowheads="1"/>
          </p:cNvSpPr>
          <p:nvPr/>
        </p:nvSpPr>
        <p:spPr bwMode="auto">
          <a:xfrm>
            <a:off x="1403350" y="6165850"/>
            <a:ext cx="48974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/>
              <a:t>Fonte: Regione Emilia-Romagna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olo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Altri interventi</a:t>
            </a:r>
          </a:p>
        </p:txBody>
      </p:sp>
      <p:sp>
        <p:nvSpPr>
          <p:cNvPr id="5017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OCM ortofrutta</a:t>
            </a:r>
          </a:p>
          <a:p>
            <a:pPr lvl="1"/>
            <a:r>
              <a:rPr lang="it-IT" smtClean="0"/>
              <a:t>24 OP riconosciute, 5 AOP</a:t>
            </a:r>
          </a:p>
          <a:p>
            <a:pPr lvl="2"/>
            <a:r>
              <a:rPr lang="it-IT" smtClean="0"/>
              <a:t>Fondo di esercizio rendicontato: 160,7 milioni</a:t>
            </a:r>
          </a:p>
          <a:p>
            <a:pPr lvl="2"/>
            <a:r>
              <a:rPr lang="it-IT" smtClean="0"/>
              <a:t>Aiuti comunitari richiesti: 81,2 milioni</a:t>
            </a:r>
          </a:p>
          <a:p>
            <a:r>
              <a:rPr lang="it-IT" smtClean="0"/>
              <a:t>OCM vino</a:t>
            </a:r>
          </a:p>
          <a:p>
            <a:pPr lvl="1"/>
            <a:r>
              <a:rPr lang="it-IT" smtClean="0"/>
              <a:t>Oltre 40 milioni per il piano di sostegno</a:t>
            </a:r>
          </a:p>
          <a:p>
            <a:pPr lvl="1"/>
            <a:r>
              <a:rPr lang="it-IT" smtClean="0"/>
              <a:t>13,7 milioni per la distillazione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29C9D1-51A3-4E84-935D-3F1129A804B1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olo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Produzioni di qualità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it-IT" dirty="0" smtClean="0"/>
              <a:t>Agricoltura biologica</a:t>
            </a:r>
          </a:p>
          <a:p>
            <a:pPr lvl="1">
              <a:defRPr/>
            </a:pPr>
            <a:r>
              <a:rPr lang="it-IT" dirty="0" smtClean="0"/>
              <a:t>a fine 2009, erano attive 2.698 aziende agricole (2,5% del totale) e 805 imprese che effettuano la trasformazione o la commercializzazione di prodotti biologici</a:t>
            </a:r>
          </a:p>
          <a:p>
            <a:pPr lvl="1">
              <a:defRPr/>
            </a:pPr>
            <a:r>
              <a:rPr lang="it-IT" dirty="0" smtClean="0"/>
              <a:t>76.083 ha (-5,45%); trend in continua riduzione</a:t>
            </a:r>
          </a:p>
          <a:p>
            <a:pPr>
              <a:defRPr/>
            </a:pPr>
            <a:r>
              <a:rPr lang="it-IT" dirty="0" smtClean="0"/>
              <a:t>Denominazioni d’origine</a:t>
            </a:r>
          </a:p>
          <a:p>
            <a:pPr lvl="1">
              <a:defRPr/>
            </a:pPr>
            <a:r>
              <a:rPr lang="it-IT" dirty="0" smtClean="0"/>
              <a:t>2010: Patata di Bologna e Aglio di </a:t>
            </a:r>
            <a:r>
              <a:rPr lang="it-IT" dirty="0" err="1" smtClean="0"/>
              <a:t>Voghiera</a:t>
            </a:r>
            <a:endParaRPr lang="it-IT" dirty="0" smtClean="0"/>
          </a:p>
          <a:p>
            <a:pPr lvl="1">
              <a:defRPr/>
            </a:pPr>
            <a:r>
              <a:rPr lang="it-IT" dirty="0" smtClean="0"/>
              <a:t>5,2 miliardi di € alla produzione</a:t>
            </a:r>
          </a:p>
          <a:p>
            <a:pPr lvl="1">
              <a:defRPr/>
            </a:pPr>
            <a:r>
              <a:rPr lang="it-IT" dirty="0" smtClean="0"/>
              <a:t>5.776 aziende agricole, 1.186 trasformatori, 166 produttori/trasformatori</a:t>
            </a:r>
          </a:p>
          <a:p>
            <a:pPr>
              <a:defRPr/>
            </a:pPr>
            <a:r>
              <a:rPr lang="it-IT" dirty="0" smtClean="0"/>
              <a:t>Interventi di promozione (LR 16/95): in quindici anni: cofinanziate al 50% attività promozionali dei Consorzi di tutela e valorizzazione (24 milioni di euro dal 1996 al 2010)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99369-ABA3-4910-AAF1-EBDD77C2D6BC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olo 1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Interventi del sistema camerale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it-IT" b="1" dirty="0" smtClean="0"/>
              <a:t>Sistema informativo </a:t>
            </a:r>
            <a:r>
              <a:rPr lang="it-IT" b="1" dirty="0" err="1" smtClean="0"/>
              <a:t>Excelsior</a:t>
            </a:r>
            <a:endParaRPr lang="it-IT" b="1" dirty="0" smtClean="0"/>
          </a:p>
          <a:p>
            <a:pPr>
              <a:defRPr/>
            </a:pPr>
            <a:r>
              <a:rPr lang="it-IT" b="1" dirty="0" smtClean="0"/>
              <a:t>Certificazione dei vini di qualità e dei prodotti a denominazione d’origine: </a:t>
            </a:r>
            <a:r>
              <a:rPr lang="it-IT" dirty="0" smtClean="0"/>
              <a:t>Nel 2010, le 15 Commissioni di degustazione operanti presso le Camere di commercio hanno rilasciato certificazioni di idoneità per quasi 805 mila ettolitri di vino</a:t>
            </a:r>
          </a:p>
          <a:p>
            <a:pPr>
              <a:defRPr/>
            </a:pPr>
            <a:r>
              <a:rPr lang="it-IT" b="1" dirty="0" smtClean="0"/>
              <a:t>Progetti integrati per la valorizzazione all’estero dei prodotti tipici e di qualità</a:t>
            </a:r>
          </a:p>
          <a:p>
            <a:pPr>
              <a:defRPr/>
            </a:pPr>
            <a:r>
              <a:rPr lang="it-IT" b="1" dirty="0" smtClean="0"/>
              <a:t>Progetti delle Camere di Commercio per la valorizzazione sul mercato interno dei prodotti tipici e di qualità</a:t>
            </a:r>
          </a:p>
          <a:p>
            <a:pPr>
              <a:defRPr/>
            </a:pPr>
            <a:r>
              <a:rPr lang="it-IT" b="1" dirty="0" smtClean="0"/>
              <a:t>Borsa merci telematica: </a:t>
            </a:r>
            <a:r>
              <a:rPr lang="it-IT" dirty="0" smtClean="0"/>
              <a:t>da un valore di 6 milioni di euro nel 2002 a quasi 363 milioni di euro nel 2010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5ABCCD-7182-4386-BB47-8AFAC0D1AA04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E412221-88F2-47DD-8CFD-FB96B1420BF2}" type="slidenum">
              <a:rPr lang="it-IT"/>
              <a:pPr>
                <a:defRPr/>
              </a:pPr>
              <a:t>4</a:t>
            </a:fld>
            <a:endParaRPr lang="it-IT"/>
          </a:p>
        </p:txBody>
      </p:sp>
      <p:sp>
        <p:nvSpPr>
          <p:cNvPr id="20482" name="CasellaDiTesto 3"/>
          <p:cNvSpPr txBox="1">
            <a:spLocks noChangeArrowheads="1"/>
          </p:cNvSpPr>
          <p:nvPr/>
        </p:nvSpPr>
        <p:spPr bwMode="auto">
          <a:xfrm>
            <a:off x="1116013" y="115888"/>
            <a:ext cx="72151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400"/>
              <a:t>Lo scenario internazionale </a:t>
            </a:r>
          </a:p>
        </p:txBody>
      </p:sp>
      <p:sp>
        <p:nvSpPr>
          <p:cNvPr id="9220" name="CasellaDiTesto 4"/>
          <p:cNvSpPr txBox="1">
            <a:spLocks noChangeArrowheads="1"/>
          </p:cNvSpPr>
          <p:nvPr/>
        </p:nvSpPr>
        <p:spPr bwMode="auto">
          <a:xfrm>
            <a:off x="1000125" y="857250"/>
            <a:ext cx="7858125" cy="545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  <a:defRPr/>
            </a:pPr>
            <a:r>
              <a:rPr lang="it-IT" sz="2400" b="1" dirty="0"/>
              <a:t>Si acuisce il problema della sicurezza alimentare: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/>
              <a:t>si acuisce la competizione con l’agricoltura per l’uso della terra, dell’acqua e dell’energia da parte degli altri settori di attività economica e del mondo urbano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400" dirty="0"/>
              <a:t>la superficie coltivata nel mondo, pari oggi a circa 1,6 miliardi di ettari, dovrebbe aumentare entro la metà del secolo di meno dell’8%, prevalentemente in pochi paesi dell’Africa sub-Sahariana e dell’America Latina, ma solo del 2,6% in Asia, dove si concentra il fabbisogno alimentare maggiore</a:t>
            </a:r>
            <a:endParaRPr lang="it-IT" sz="2400" b="1" dirty="0"/>
          </a:p>
          <a:p>
            <a:pPr algn="just">
              <a:spcAft>
                <a:spcPts val="1200"/>
              </a:spcAft>
              <a:defRPr/>
            </a:pPr>
            <a:r>
              <a:rPr lang="it-IT" sz="2400" b="1" dirty="0">
                <a:solidFill>
                  <a:srgbClr val="0000FF"/>
                </a:solidFill>
              </a:rPr>
              <a:t>E’ necessario un sistema di intervento per:</a:t>
            </a:r>
          </a:p>
          <a:p>
            <a:pPr algn="jus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>
                <a:solidFill>
                  <a:srgbClr val="0000FF"/>
                </a:solidFill>
              </a:rPr>
              <a:t>lo sviluppo dell’agricoltura e, più in generale, del sistema alimentare dei paesi in via di sviluppo; </a:t>
            </a:r>
          </a:p>
          <a:p>
            <a:pPr algn="jus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>
                <a:solidFill>
                  <a:srgbClr val="0000FF"/>
                </a:solidFill>
              </a:rPr>
              <a:t>l’efficiente funzionamento del mercato internazionale; </a:t>
            </a:r>
          </a:p>
          <a:p>
            <a:pPr algn="just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>
                <a:solidFill>
                  <a:srgbClr val="0000FF"/>
                </a:solidFill>
              </a:rPr>
              <a:t>il rafforzamento della ricerca in tutti i campi della scienza e della tecnologia capaci di offrire un contributo positivo.</a:t>
            </a:r>
            <a:endParaRPr lang="it-IT" sz="2400" b="1" dirty="0">
              <a:solidFill>
                <a:srgbClr val="0000FF"/>
              </a:solidFill>
            </a:endParaRPr>
          </a:p>
          <a:p>
            <a:pPr algn="just">
              <a:spcAft>
                <a:spcPts val="600"/>
              </a:spcAft>
              <a:defRPr/>
            </a:pPr>
            <a:endParaRPr lang="it-IT" sz="2200" dirty="0"/>
          </a:p>
        </p:txBody>
      </p:sp>
      <p:sp>
        <p:nvSpPr>
          <p:cNvPr id="20484" name="AutoShape 6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tTriangle">
            <a:avLst/>
          </a:prstGeom>
          <a:gradFill rotWithShape="1">
            <a:gsLst>
              <a:gs pos="0">
                <a:srgbClr val="33CC33"/>
              </a:gs>
              <a:gs pos="100000">
                <a:srgbClr val="99FF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4C0143-6865-457B-87D4-7C95CE0FE732}" type="slidenum">
              <a:rPr lang="it-IT"/>
              <a:pPr>
                <a:defRPr/>
              </a:pPr>
              <a:t>5</a:t>
            </a:fld>
            <a:endParaRPr lang="it-IT"/>
          </a:p>
        </p:txBody>
      </p:sp>
      <p:sp>
        <p:nvSpPr>
          <p:cNvPr id="21506" name="CasellaDiTesto 3"/>
          <p:cNvSpPr txBox="1">
            <a:spLocks noChangeArrowheads="1"/>
          </p:cNvSpPr>
          <p:nvPr/>
        </p:nvSpPr>
        <p:spPr bwMode="auto">
          <a:xfrm>
            <a:off x="1116013" y="0"/>
            <a:ext cx="72151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400"/>
              <a:t>Lo scenario comunitario </a:t>
            </a:r>
          </a:p>
        </p:txBody>
      </p:sp>
      <p:sp>
        <p:nvSpPr>
          <p:cNvPr id="21507" name="CasellaDiTesto 4"/>
          <p:cNvSpPr txBox="1">
            <a:spLocks noChangeArrowheads="1"/>
          </p:cNvSpPr>
          <p:nvPr/>
        </p:nvSpPr>
        <p:spPr bwMode="auto">
          <a:xfrm>
            <a:off x="1000125" y="1428750"/>
            <a:ext cx="771525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buFont typeface="Arial" charset="0"/>
              <a:buChar char="•"/>
            </a:pPr>
            <a:endParaRPr lang="it-IT" sz="2200"/>
          </a:p>
          <a:p>
            <a:pPr algn="just">
              <a:spcAft>
                <a:spcPts val="600"/>
              </a:spcAft>
            </a:pPr>
            <a:endParaRPr lang="it-IT" sz="2200"/>
          </a:p>
        </p:txBody>
      </p:sp>
      <p:sp>
        <p:nvSpPr>
          <p:cNvPr id="21508" name="AutoShape 6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tTriangle">
            <a:avLst/>
          </a:prstGeom>
          <a:gradFill rotWithShape="1">
            <a:gsLst>
              <a:gs pos="0">
                <a:srgbClr val="33CC33"/>
              </a:gs>
              <a:gs pos="100000">
                <a:srgbClr val="99FF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246" name="CasellaDiTesto 5"/>
          <p:cNvSpPr txBox="1">
            <a:spLocks noChangeArrowheads="1"/>
          </p:cNvSpPr>
          <p:nvPr/>
        </p:nvSpPr>
        <p:spPr bwMode="auto">
          <a:xfrm>
            <a:off x="971550" y="620713"/>
            <a:ext cx="7715250" cy="664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it-IT" sz="2400" b="1" dirty="0"/>
              <a:t>PIL UE-27: +1,8%; occupazione: -0,4%; </a:t>
            </a:r>
          </a:p>
          <a:p>
            <a:pPr>
              <a:spcAft>
                <a:spcPts val="0"/>
              </a:spcAft>
              <a:defRPr/>
            </a:pPr>
            <a:r>
              <a:rPr lang="it-IT" sz="2400" b="1" dirty="0"/>
              <a:t>redditi agricoli: +12,3%; occupati agricoli: -2,2%; produzione agricola reale: +4,3%</a:t>
            </a:r>
          </a:p>
          <a:p>
            <a:pPr>
              <a:spcAft>
                <a:spcPts val="1200"/>
              </a:spcAft>
              <a:defRPr/>
            </a:pPr>
            <a:r>
              <a:rPr lang="it-IT" sz="2400" b="1" dirty="0"/>
              <a:t>Obiettivi di sviluppo definiti nel documento </a:t>
            </a:r>
            <a:r>
              <a:rPr lang="it-IT" sz="2400" b="1" i="1" dirty="0"/>
              <a:t>Europa 2020</a:t>
            </a:r>
            <a:r>
              <a:rPr lang="it-IT" sz="2400" b="1" dirty="0"/>
              <a:t>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it-IT" dirty="0"/>
              <a:t>Il 75% delle persone dell’UE in età tra i 20 e i 64 anni dovranno avere un lavoro.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it-IT" dirty="0"/>
              <a:t>Il 3% del PIL dell’UE dovrà essere investito in ricerca e innovazione.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it-IT" dirty="0"/>
              <a:t>Dovranno essere raggiunti in materia di clima ed energia quelli che vengono definiti i traguardi “20-20-20”: ridurre le emissioni di gas a effetto serra del 20% rispetto ai livelli del 1990; portare al 20% la quota di energia da fonti rinnovabili nel consumo finale; puntare ad un miglioramento del 20% dell’efficienza energetica.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it-IT" dirty="0"/>
              <a:t>Il tasso di abbandono scolastico dovrà essere inferiore al 10% e almeno il 40% dei giovani dovrà essere laureato.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it-IT" dirty="0"/>
              <a:t>Venti milioni di persone in meno dovranno essere a rischio povertà.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it-IT" sz="2200" dirty="0"/>
          </a:p>
          <a:p>
            <a:pPr algn="just">
              <a:spcAft>
                <a:spcPts val="600"/>
              </a:spcAft>
              <a:buFont typeface="Arial" charset="0"/>
              <a:buChar char="•"/>
              <a:defRPr/>
            </a:pPr>
            <a:endParaRPr lang="it-IT" sz="2200" dirty="0"/>
          </a:p>
          <a:p>
            <a:pPr algn="just">
              <a:spcAft>
                <a:spcPts val="600"/>
              </a:spcAft>
              <a:defRPr/>
            </a:pPr>
            <a:endParaRPr lang="it-IT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7A9F81F-4111-48E8-B422-20C38ED25554}" type="slidenum">
              <a:rPr lang="it-IT"/>
              <a:pPr>
                <a:defRPr/>
              </a:pPr>
              <a:t>6</a:t>
            </a:fld>
            <a:endParaRPr lang="it-IT"/>
          </a:p>
        </p:txBody>
      </p:sp>
      <p:sp>
        <p:nvSpPr>
          <p:cNvPr id="23554" name="CasellaDiTesto 3"/>
          <p:cNvSpPr txBox="1">
            <a:spLocks noChangeArrowheads="1"/>
          </p:cNvSpPr>
          <p:nvPr/>
        </p:nvSpPr>
        <p:spPr bwMode="auto">
          <a:xfrm>
            <a:off x="1116013" y="188913"/>
            <a:ext cx="72151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400"/>
              <a:t>Il settore agricolo nazionale </a:t>
            </a:r>
          </a:p>
        </p:txBody>
      </p:sp>
      <p:sp>
        <p:nvSpPr>
          <p:cNvPr id="23555" name="AutoShape 6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tTriangle">
            <a:avLst/>
          </a:prstGeom>
          <a:gradFill rotWithShape="1">
            <a:gsLst>
              <a:gs pos="0">
                <a:srgbClr val="33CC33"/>
              </a:gs>
              <a:gs pos="100000">
                <a:srgbClr val="99FF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56" name="CasellaDiTesto 5"/>
          <p:cNvSpPr txBox="1">
            <a:spLocks noChangeArrowheads="1"/>
          </p:cNvSpPr>
          <p:nvPr/>
        </p:nvSpPr>
        <p:spPr bwMode="auto">
          <a:xfrm>
            <a:off x="1331913" y="1557338"/>
            <a:ext cx="7354887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sz="2800"/>
              <a:t>Nel 2010:</a:t>
            </a: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it-IT" sz="2800">
                <a:solidFill>
                  <a:srgbClr val="0000FF"/>
                </a:solidFill>
              </a:rPr>
              <a:t>Produzione agricola: +1,7% (+0,1% a p. costanti)</a:t>
            </a: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r>
              <a:rPr lang="it-IT" sz="2800"/>
              <a:t>PLV coltivazioni legnose: +3,7% (+0,04%)</a:t>
            </a: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r>
              <a:rPr lang="it-IT" sz="2800"/>
              <a:t>PLV coltivazioni erbacee: +1,5% (-0,2%)</a:t>
            </a: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r>
              <a:rPr lang="it-IT" sz="2800"/>
              <a:t>PLV zootecnica: -0,4% (+0,2%)</a:t>
            </a: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it-IT" sz="2800">
                <a:solidFill>
                  <a:srgbClr val="0000FF"/>
                </a:solidFill>
              </a:rPr>
              <a:t>Consumi intermedi: +2,0% (-0,6%)</a:t>
            </a: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it-IT" sz="2800">
                <a:solidFill>
                  <a:srgbClr val="0000FF"/>
                </a:solidFill>
              </a:rPr>
              <a:t>Valore aggiunto: +1,3% (+0,7%)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DD34DDC-58C7-4D8C-A018-BA931D5F1F69}" type="slidenum">
              <a:rPr lang="it-IT"/>
              <a:pPr>
                <a:defRPr/>
              </a:pPr>
              <a:t>7</a:t>
            </a:fld>
            <a:endParaRPr lang="it-IT"/>
          </a:p>
        </p:txBody>
      </p:sp>
      <p:sp>
        <p:nvSpPr>
          <p:cNvPr id="24578" name="CasellaDiTesto 3"/>
          <p:cNvSpPr txBox="1">
            <a:spLocks noChangeArrowheads="1"/>
          </p:cNvSpPr>
          <p:nvPr/>
        </p:nvSpPr>
        <p:spPr bwMode="auto">
          <a:xfrm>
            <a:off x="1116013" y="188913"/>
            <a:ext cx="72151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4400"/>
              <a:t>Il settore agricolo regionale</a:t>
            </a:r>
          </a:p>
        </p:txBody>
      </p:sp>
      <p:sp>
        <p:nvSpPr>
          <p:cNvPr id="24579" name="AutoShape 6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tTriangle">
            <a:avLst/>
          </a:prstGeom>
          <a:gradFill rotWithShape="1">
            <a:gsLst>
              <a:gs pos="0">
                <a:srgbClr val="33CC33"/>
              </a:gs>
              <a:gs pos="100000">
                <a:srgbClr val="99FF99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4580" name="CasellaDiTesto 5"/>
          <p:cNvSpPr txBox="1">
            <a:spLocks noChangeArrowheads="1"/>
          </p:cNvSpPr>
          <p:nvPr/>
        </p:nvSpPr>
        <p:spPr bwMode="auto">
          <a:xfrm>
            <a:off x="1042988" y="1103313"/>
            <a:ext cx="7850187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it-IT" sz="2600"/>
              <a:t>PLV agricola: +11,1%</a:t>
            </a: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r>
              <a:rPr lang="it-IT" sz="2600"/>
              <a:t>PLV coltivazioni legnose: +11,2%</a:t>
            </a: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r>
              <a:rPr lang="it-IT" sz="2600"/>
              <a:t>PLV coltivazioni erbacee: +13,3%</a:t>
            </a: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r>
              <a:rPr lang="it-IT" sz="2600"/>
              <a:t>PLV zootecnica: +9,7%</a:t>
            </a:r>
          </a:p>
          <a:p>
            <a:pPr algn="just">
              <a:spcAft>
                <a:spcPts val="1200"/>
              </a:spcAft>
              <a:buFont typeface="Arial" charset="0"/>
              <a:buChar char="•"/>
            </a:pPr>
            <a:r>
              <a:rPr lang="it-IT" sz="2600"/>
              <a:t>Il risultato è determinato: </a:t>
            </a: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r>
              <a:rPr lang="it-IT" sz="2600"/>
              <a:t>dall’aumento dei prezzi (+8,9%) (soprattutto di cereali e frutticoli) e dalla riduzione dei volumi          (-2,4%) delle produzioni vegetali</a:t>
            </a: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r>
              <a:rPr lang="it-IT" sz="2600"/>
              <a:t>Dall’aumento del prezzo del latte vaccino, cresciuto tra il 2009 ed il 2010 del 20%</a:t>
            </a: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endParaRPr lang="it-IT" sz="2400" b="1">
              <a:solidFill>
                <a:srgbClr val="0000FF"/>
              </a:solidFill>
            </a:endParaRPr>
          </a:p>
          <a:p>
            <a:pPr lvl="1" algn="just">
              <a:spcAft>
                <a:spcPts val="1200"/>
              </a:spcAft>
              <a:buFont typeface="Arial" charset="0"/>
              <a:buChar char="•"/>
            </a:pPr>
            <a:endParaRPr lang="it-IT" sz="24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 bwMode="auto">
          <a:xfrm>
            <a:off x="1435100" y="274638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it-IT" smtClean="0"/>
              <a:t>La PLV agricola regionale 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06746-4E40-437B-B35C-869FFAA12A6F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/>
          <a:srcRect b="2907"/>
          <a:stretch>
            <a:fillRect/>
          </a:stretch>
        </p:blipFill>
        <p:spPr bwMode="auto">
          <a:xfrm>
            <a:off x="1476375" y="2079625"/>
            <a:ext cx="6465888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CasellaDiTesto 4"/>
          <p:cNvSpPr txBox="1">
            <a:spLocks noChangeArrowheads="1"/>
          </p:cNvSpPr>
          <p:nvPr/>
        </p:nvSpPr>
        <p:spPr bwMode="auto">
          <a:xfrm>
            <a:off x="1403350" y="1196975"/>
            <a:ext cx="75612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0000FF"/>
                </a:solidFill>
              </a:rPr>
              <a:t>L’andamento degli ultimo due anni è il risultato delle variazioni dei prezzi: forte calo nel 2009, impennata nel 2010</a:t>
            </a:r>
          </a:p>
        </p:txBody>
      </p:sp>
      <p:sp>
        <p:nvSpPr>
          <p:cNvPr id="25605" name="CasellaDiTesto 5"/>
          <p:cNvSpPr txBox="1">
            <a:spLocks noChangeArrowheads="1"/>
          </p:cNvSpPr>
          <p:nvPr/>
        </p:nvSpPr>
        <p:spPr bwMode="auto">
          <a:xfrm>
            <a:off x="1547813" y="6308725"/>
            <a:ext cx="49688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/>
              <a:t>Fonte: Regione Emilia-Romagna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La redditività delle aziende agricole</a:t>
            </a:r>
            <a:endParaRPr lang="it-IT" dirty="0"/>
          </a:p>
        </p:txBody>
      </p:sp>
      <p:sp>
        <p:nvSpPr>
          <p:cNvPr id="2662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Aumentano i ricavi (+8,1%), in misura minore i consumi intermedi (+1,9%), con un effetto positivo su Valore Aggiunto (+13,1%) e Reddito Netto (+24,9%)</a:t>
            </a:r>
          </a:p>
          <a:p>
            <a:r>
              <a:rPr lang="it-IT" smtClean="0"/>
              <a:t>Il valore aggiunto delle aziende:</a:t>
            </a:r>
          </a:p>
          <a:p>
            <a:pPr lvl="1"/>
            <a:r>
              <a:rPr lang="it-IT" smtClean="0"/>
              <a:t>Cresce per quelle a seminativi, frutticole e con bovini da latte</a:t>
            </a:r>
          </a:p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61B67-874F-4C25-BF95-5903CC9ADCD0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6359</TotalTime>
  <Words>2145</Words>
  <Application>Microsoft Office PowerPoint</Application>
  <PresentationFormat>Presentazione su schermo (4:3)</PresentationFormat>
  <Paragraphs>428</Paragraphs>
  <Slides>34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Modello struttura</vt:lpstr>
      </vt:variant>
      <vt:variant>
        <vt:i4>6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49" baseType="lpstr">
      <vt:lpstr>Gill Sans MT</vt:lpstr>
      <vt:lpstr>Arial</vt:lpstr>
      <vt:lpstr>Wingdings 2</vt:lpstr>
      <vt:lpstr>Verdana</vt:lpstr>
      <vt:lpstr>Calibri</vt:lpstr>
      <vt:lpstr>Wingdings</vt:lpstr>
      <vt:lpstr>Times</vt:lpstr>
      <vt:lpstr>Times New Roman</vt:lpstr>
      <vt:lpstr>Solstizio</vt:lpstr>
      <vt:lpstr>Solstizio</vt:lpstr>
      <vt:lpstr>Solstizio</vt:lpstr>
      <vt:lpstr>Solstizio</vt:lpstr>
      <vt:lpstr>Solstizio</vt:lpstr>
      <vt:lpstr>Solstizio</vt:lpstr>
      <vt:lpstr>Documento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La PLV agricola regionale </vt:lpstr>
      <vt:lpstr>La redditività delle aziende agricole</vt:lpstr>
      <vt:lpstr>Il ricorso al credito in regione</vt:lpstr>
      <vt:lpstr>L’andamento dei valori fondiari</vt:lpstr>
      <vt:lpstr>L’occupazione</vt:lpstr>
      <vt:lpstr>L’andamento dell’industria alimentare</vt:lpstr>
      <vt:lpstr>La struttura dell’industria alimentare</vt:lpstr>
      <vt:lpstr>La struttura dell’industria alimentare</vt:lpstr>
      <vt:lpstr>L’occupazione nell’industria alimentare</vt:lpstr>
      <vt:lpstr>Le caratteristiche dei nuovi occupati</vt:lpstr>
      <vt:lpstr>La bilancia agro-alimentare 2010</vt:lpstr>
      <vt:lpstr>Gli scambi agro-alimentari sul totale</vt:lpstr>
      <vt:lpstr>I principali prodotti scambiati</vt:lpstr>
      <vt:lpstr>I paesi di destinazione</vt:lpstr>
      <vt:lpstr>I cambiamenti nella distribuzione</vt:lpstr>
      <vt:lpstr>L’evoluzione dei consumi alimentari</vt:lpstr>
      <vt:lpstr>I consumi alimentari in Emilia-Romagna</vt:lpstr>
      <vt:lpstr>Il bilancio regionale</vt:lpstr>
      <vt:lpstr>Interventi a favore dell’agricoltura regionale</vt:lpstr>
      <vt:lpstr>L’importanza delle OP per settore</vt:lpstr>
      <vt:lpstr>Interventi UE per l’agricoltura regionale</vt:lpstr>
      <vt:lpstr>PUA per classi di pagamento</vt:lpstr>
      <vt:lpstr>Piano di Sviluppo Rurale 2007-13</vt:lpstr>
      <vt:lpstr>Progetti di filiera: ripartizione delle risorse per settore</vt:lpstr>
      <vt:lpstr>Altri interventi</vt:lpstr>
      <vt:lpstr>Produzioni di qualità</vt:lpstr>
      <vt:lpstr>Interventi del sistema camerale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Elsia</dc:creator>
  <cp:lastModifiedBy>pirani_p</cp:lastModifiedBy>
  <cp:revision>373</cp:revision>
  <dcterms:created xsi:type="dcterms:W3CDTF">2008-05-14T07:24:58Z</dcterms:created>
  <dcterms:modified xsi:type="dcterms:W3CDTF">2011-05-30T06:02:14Z</dcterms:modified>
</cp:coreProperties>
</file>