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809" r:id="rId2"/>
  </p:sldMasterIdLst>
  <p:notesMasterIdLst>
    <p:notesMasterId r:id="rId28"/>
  </p:notesMasterIdLst>
  <p:handoutMasterIdLst>
    <p:handoutMasterId r:id="rId29"/>
  </p:handoutMasterIdLst>
  <p:sldIdLst>
    <p:sldId id="377" r:id="rId3"/>
    <p:sldId id="386" r:id="rId4"/>
    <p:sldId id="379" r:id="rId5"/>
    <p:sldId id="354" r:id="rId6"/>
    <p:sldId id="380" r:id="rId7"/>
    <p:sldId id="381" r:id="rId8"/>
    <p:sldId id="382" r:id="rId9"/>
    <p:sldId id="360" r:id="rId10"/>
    <p:sldId id="365" r:id="rId11"/>
    <p:sldId id="373" r:id="rId12"/>
    <p:sldId id="361" r:id="rId13"/>
    <p:sldId id="374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400" r:id="rId22"/>
    <p:sldId id="393" r:id="rId23"/>
    <p:sldId id="395" r:id="rId24"/>
    <p:sldId id="397" r:id="rId25"/>
    <p:sldId id="399" r:id="rId26"/>
    <p:sldId id="378" r:id="rId27"/>
  </p:sldIdLst>
  <p:sldSz cx="10688638" cy="7562850"/>
  <p:notesSz cx="6858000" cy="9144000"/>
  <p:defaultTextStyle>
    <a:defPPr>
      <a:defRPr lang="it-IT"/>
    </a:defPPr>
    <a:lvl1pPr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1pPr>
    <a:lvl2pPr marL="520700" indent="-635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2pPr>
    <a:lvl3pPr marL="1041400" indent="-1270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3pPr>
    <a:lvl4pPr marL="1563688" indent="-1920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4pPr>
    <a:lvl5pPr marL="2084388" indent="-2555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</p:showPr>
  <p:clrMru>
    <a:srgbClr val="007F95"/>
    <a:srgbClr val="E6E6E6"/>
    <a:srgbClr val="E0E0E0"/>
    <a:srgbClr val="EFEFEF"/>
    <a:srgbClr val="D1D1D1"/>
    <a:srgbClr val="21C1B7"/>
    <a:srgbClr val="004068"/>
    <a:srgbClr val="F1B70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576" autoAdjust="0"/>
  </p:normalViewPr>
  <p:slideViewPr>
    <p:cSldViewPr snapToGrid="0" snapToObjects="1">
      <p:cViewPr>
        <p:scale>
          <a:sx n="70" d="100"/>
          <a:sy n="70" d="100"/>
        </p:scale>
        <p:origin x="-816" y="-780"/>
      </p:cViewPr>
      <p:guideLst>
        <p:guide orient="horz" pos="2382"/>
        <p:guide pos="33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E91C192-6780-46E6-9C7D-9CD841C65419}" type="datetimeFigureOut">
              <a:rPr lang="it-IT"/>
              <a:pPr>
                <a:defRPr/>
              </a:pPr>
              <a:t>09/03/2015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84D2983-56A4-4B61-B90A-6ED083F3047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DE15B17-453D-411F-90D1-74CE8E475714}" type="datetimeFigureOut">
              <a:rPr lang="it-IT"/>
              <a:pPr>
                <a:defRPr/>
              </a:pPr>
              <a:t>09/03/2015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517039D-FCE9-4A2C-A53C-FD1D62DE4AF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5207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520700" algn="l" defTabSz="5207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1041400" algn="l" defTabSz="5207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563688" algn="l" defTabSz="5207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2084388" algn="l" defTabSz="5207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60718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229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89BE77-151D-4785-9614-8D27D19F7156}" type="slidenum">
              <a:rPr lang="it-IT" smtClean="0">
                <a:solidFill>
                  <a:srgbClr val="000000"/>
                </a:solidFill>
              </a:rPr>
              <a:pPr/>
              <a:t>1</a:t>
            </a:fld>
            <a:endParaRPr lang="it-IT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1638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8B6FB6-0BE1-41FD-9805-BCC0CBE28F82}" type="slidenum">
              <a:rPr lang="it-IT" smtClean="0"/>
              <a:pPr/>
              <a:t>4</a:t>
            </a:fld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3891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331DFC-301C-41D5-A31B-C21CB60D4AC8}" type="slidenum">
              <a:rPr lang="it-IT" smtClean="0">
                <a:solidFill>
                  <a:srgbClr val="000000"/>
                </a:solidFill>
              </a:rPr>
              <a:pPr/>
              <a:t>25</a:t>
            </a:fld>
            <a:endParaRPr lang="it-IT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uoto">
    <p:bg>
      <p:bgPr>
        <a:solidFill>
          <a:srgbClr val="A6A8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450" y="3640138"/>
            <a:ext cx="70358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1055239" y="294030"/>
            <a:ext cx="8428486" cy="105157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4080"/>
              </a:lnSpc>
              <a:spcBef>
                <a:spcPts val="0"/>
              </a:spcBef>
              <a:defRPr sz="3400" b="0" i="0">
                <a:solidFill>
                  <a:schemeClr val="bg1"/>
                </a:solidFill>
                <a:latin typeface="Titillium Web" pitchFamily="2" charset="0"/>
                <a:cs typeface="Titillium Web" pitchFamily="2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4"/>
          </p:nvPr>
        </p:nvSpPr>
        <p:spPr>
          <a:xfrm>
            <a:off x="1055239" y="1543479"/>
            <a:ext cx="7056437" cy="384721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defRPr sz="2500">
                <a:solidFill>
                  <a:srgbClr val="333333"/>
                </a:solidFill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5"/>
          </p:nvPr>
        </p:nvSpPr>
        <p:spPr>
          <a:xfrm>
            <a:off x="7448550" y="5726113"/>
            <a:ext cx="3240088" cy="523220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defRPr sz="1700" b="0" i="0">
                <a:solidFill>
                  <a:srgbClr val="4D4D4D"/>
                </a:solidFill>
                <a:latin typeface="Titillium Web" pitchFamily="2" charset="0"/>
                <a:cs typeface="Titillium Web" pitchFamily="2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Segnaposto testo 13"/>
          <p:cNvSpPr>
            <a:spLocks noGrp="1"/>
          </p:cNvSpPr>
          <p:nvPr>
            <p:ph type="body" sz="quarter" idx="16"/>
          </p:nvPr>
        </p:nvSpPr>
        <p:spPr>
          <a:xfrm>
            <a:off x="7448550" y="5987723"/>
            <a:ext cx="3240088" cy="338554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defRPr sz="2200" b="0" i="0">
                <a:solidFill>
                  <a:srgbClr val="4D4D4D"/>
                </a:solidFill>
                <a:latin typeface="Titillium WebSemiBold"/>
                <a:cs typeface="Titillium WebSemiBold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data 1"/>
          <p:cNvSpPr>
            <a:spLocks noGrp="1"/>
          </p:cNvSpPr>
          <p:nvPr>
            <p:ph type="dt" sz="half" idx="17"/>
          </p:nvPr>
        </p:nvSpPr>
        <p:spPr>
          <a:xfrm>
            <a:off x="7448550" y="7100888"/>
            <a:ext cx="2043113" cy="261937"/>
          </a:xfrm>
        </p:spPr>
        <p:txBody>
          <a:bodyPr/>
          <a:lstStyle>
            <a:lvl1pPr algn="l">
              <a:defRPr sz="1700" smtClean="0">
                <a:latin typeface="Titillium Web" pitchFamily="2" charset="0"/>
              </a:defRPr>
            </a:lvl1pPr>
          </a:lstStyle>
          <a:p>
            <a:pPr>
              <a:defRPr/>
            </a:pPr>
            <a:r>
              <a:rPr lang="it-IT"/>
              <a:t>Luogo, 16/05/13</a:t>
            </a:r>
            <a:endParaRPr lang="it-IT" dirty="0"/>
          </a:p>
        </p:txBody>
      </p:sp>
      <p:sp>
        <p:nvSpPr>
          <p:cNvPr id="9" name="Segnaposto piè di pagina 2"/>
          <p:cNvSpPr>
            <a:spLocks noGrp="1"/>
          </p:cNvSpPr>
          <p:nvPr>
            <p:ph type="ftr" sz="quarter" idx="18"/>
          </p:nvPr>
        </p:nvSpPr>
        <p:spPr>
          <a:xfrm>
            <a:off x="1066800" y="7102475"/>
            <a:ext cx="4476750" cy="260350"/>
          </a:xfrm>
        </p:spPr>
        <p:txBody>
          <a:bodyPr/>
          <a:lstStyle>
            <a:lvl1pPr>
              <a:defRPr sz="1700" smtClean="0">
                <a:latin typeface="Titillium Web" pitchFamily="2" charset="0"/>
              </a:defRPr>
            </a:lvl1pPr>
          </a:lstStyle>
          <a:p>
            <a:pPr>
              <a:defRPr/>
            </a:pPr>
            <a:r>
              <a:rPr lang="pl-PL"/>
              <a:t>www.infocamere.it            www.registroimprese.it</a:t>
            </a:r>
            <a:endParaRPr lang="it-I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tenuto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testo 2"/>
          <p:cNvSpPr>
            <a:spLocks noGrp="1"/>
          </p:cNvSpPr>
          <p:nvPr>
            <p:ph idx="1"/>
          </p:nvPr>
        </p:nvSpPr>
        <p:spPr>
          <a:xfrm>
            <a:off x="720000" y="1456673"/>
            <a:ext cx="9540000" cy="5220000"/>
          </a:xfrm>
          <a:prstGeom prst="rect">
            <a:avLst/>
          </a:prstGeom>
        </p:spPr>
        <p:txBody>
          <a:bodyPr vert="horz" lIns="0" tIns="0" rIns="0" bIns="0" numCol="2" spcCol="540000" rtlCol="0">
            <a:normAutofit/>
          </a:bodyPr>
          <a:lstStyle>
            <a:lvl1pPr>
              <a:defRPr sz="1800" b="0" i="0">
                <a:solidFill>
                  <a:schemeClr val="tx1"/>
                </a:solidFill>
                <a:latin typeface="Titillium WebLight" pitchFamily="2" charset="0"/>
                <a:cs typeface="Titillium WebLight" pitchFamily="2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4"/>
          </p:nvPr>
        </p:nvSpPr>
        <p:spPr>
          <a:xfrm>
            <a:off x="720000" y="977115"/>
            <a:ext cx="6386500" cy="307777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algn="l">
              <a:defRPr sz="2000" b="0" i="0">
                <a:solidFill>
                  <a:srgbClr val="007F95"/>
                </a:solidFill>
                <a:latin typeface="Titillium WebLight Italic"/>
                <a:cs typeface="Titillium WebLight Italic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3"/>
          </p:nvPr>
        </p:nvSpPr>
        <p:spPr>
          <a:xfrm>
            <a:off x="720000" y="468364"/>
            <a:ext cx="5920023" cy="29238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0" i="0">
                <a:solidFill>
                  <a:srgbClr val="4D4D4D"/>
                </a:solidFill>
                <a:latin typeface="Titillium Web" pitchFamily="2" charset="0"/>
                <a:cs typeface="Titillium Web" pitchFamily="2" charset="0"/>
              </a:defRPr>
            </a:lvl1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720000" y="67379"/>
            <a:ext cx="5053258" cy="86177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>
                <a:latin typeface="Titillium Web" pitchFamily="2" charset="0"/>
              </a:defRPr>
            </a:lvl1pPr>
          </a:lstStyle>
          <a:p>
            <a:pPr>
              <a:defRPr/>
            </a:pPr>
            <a:r>
              <a:rPr lang="it-IT"/>
              <a:t>Luogo, 16/05/13</a:t>
            </a: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dirty="0" smtClean="0">
                <a:latin typeface="Titillium Web" pitchFamily="2" charset="0"/>
              </a:defRPr>
            </a:lvl1pPr>
          </a:lstStyle>
          <a:p>
            <a:pPr>
              <a:defRPr/>
            </a:pPr>
            <a:r>
              <a:rPr lang="pl-PL"/>
              <a:t>www.infocamere.it            www.registroimprese.it</a:t>
            </a:r>
            <a:endParaRPr lang="it-IT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7"/>
          </p:nvPr>
        </p:nvSpPr>
        <p:spPr>
          <a:xfrm>
            <a:off x="9588500" y="7085013"/>
            <a:ext cx="671513" cy="492125"/>
          </a:xfrm>
        </p:spPr>
        <p:txBody>
          <a:bodyPr numCol="1" compatLnSpc="1">
            <a:prstTxWarp prst="textNoShape">
              <a:avLst/>
            </a:prstTxWarp>
          </a:bodyPr>
          <a:lstStyle>
            <a:lvl1pPr defTabSz="520700" fontAlgn="base">
              <a:spcBef>
                <a:spcPct val="0"/>
              </a:spcBef>
              <a:spcAft>
                <a:spcPct val="0"/>
              </a:spcAft>
              <a:defRPr smtClean="0">
                <a:latin typeface="Titillium Web" pitchFamily="2" charset="0"/>
                <a:ea typeface="MS PGothic" pitchFamily="34" charset="-128"/>
              </a:defRPr>
            </a:lvl1pPr>
          </a:lstStyle>
          <a:p>
            <a:pPr>
              <a:defRPr/>
            </a:pPr>
            <a:fld id="{7CE91A8C-3925-452F-B3FE-5235A93F0257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Diapositiva contenuto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1 7"/>
          <p:cNvCxnSpPr/>
          <p:nvPr/>
        </p:nvCxnSpPr>
        <p:spPr>
          <a:xfrm>
            <a:off x="720725" y="6813550"/>
            <a:ext cx="4486275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5784850" y="6813550"/>
            <a:ext cx="4486275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Segnaposto testo 2"/>
          <p:cNvSpPr>
            <a:spLocks noGrp="1"/>
          </p:cNvSpPr>
          <p:nvPr>
            <p:ph idx="1"/>
          </p:nvPr>
        </p:nvSpPr>
        <p:spPr>
          <a:xfrm>
            <a:off x="720000" y="1456673"/>
            <a:ext cx="9540000" cy="5220000"/>
          </a:xfrm>
          <a:prstGeom prst="rect">
            <a:avLst/>
          </a:prstGeom>
        </p:spPr>
        <p:txBody>
          <a:bodyPr vert="horz" lIns="0" tIns="0" rIns="0" bIns="0" numCol="2" spcCol="540000" rtlCol="0">
            <a:normAutofit/>
          </a:bodyPr>
          <a:lstStyle>
            <a:lvl1pPr>
              <a:defRPr sz="1800" b="0" i="0">
                <a:solidFill>
                  <a:schemeClr val="tx1"/>
                </a:solidFill>
                <a:latin typeface="+mn-lt"/>
                <a:cs typeface="Titillium WebLight" pitchFamily="2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Segnaposto testo 22"/>
          <p:cNvSpPr>
            <a:spLocks noGrp="1"/>
          </p:cNvSpPr>
          <p:nvPr>
            <p:ph type="body" sz="quarter" idx="16"/>
          </p:nvPr>
        </p:nvSpPr>
        <p:spPr>
          <a:xfrm>
            <a:off x="8845550" y="230056"/>
            <a:ext cx="1411288" cy="36000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r">
              <a:spcBef>
                <a:spcPts val="0"/>
              </a:spcBef>
              <a:defRPr sz="1600" b="0" i="0">
                <a:latin typeface="+mn-lt"/>
                <a:cs typeface="Titillium WebLight" pitchFamily="2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4"/>
          </p:nvPr>
        </p:nvSpPr>
        <p:spPr>
          <a:xfrm>
            <a:off x="720000" y="977115"/>
            <a:ext cx="6386500" cy="2769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defRPr lang="it-IT" sz="1800" b="0" i="1" dirty="0" smtClean="0">
                <a:solidFill>
                  <a:srgbClr val="007F95"/>
                </a:solidFill>
                <a:latin typeface="Kozuka Gothic Pro R" pitchFamily="34" charset="-128"/>
                <a:ea typeface="Kozuka Gothic Pro R" pitchFamily="34" charset="-128"/>
                <a:cs typeface="Kozuka Gothic Pro R" pitchFamily="34" charset="-128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3"/>
          </p:nvPr>
        </p:nvSpPr>
        <p:spPr>
          <a:xfrm>
            <a:off x="720000" y="468364"/>
            <a:ext cx="5920023" cy="29238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0" i="0">
                <a:solidFill>
                  <a:srgbClr val="4D4D4D"/>
                </a:solidFill>
                <a:latin typeface="Kozuka Gothic Pro R" pitchFamily="34" charset="-128"/>
                <a:ea typeface="Kozuka Gothic Pro R" pitchFamily="34" charset="-128"/>
                <a:cs typeface="Kozuka Gothic Pro R" pitchFamily="34" charset="-128"/>
              </a:defRPr>
            </a:lvl1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719999" y="67379"/>
            <a:ext cx="6302124" cy="40011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12" name="Segnaposto data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 dirty="0" smtClean="0">
                <a:latin typeface="Kozuka Gothic Pro R" pitchFamily="34" charset="-128"/>
                <a:ea typeface="Kozuka Gothic Pro R" pitchFamily="34" charset="-128"/>
              </a:defRPr>
            </a:lvl1pPr>
          </a:lstStyle>
          <a:p>
            <a:pPr>
              <a:defRPr/>
            </a:pPr>
            <a:r>
              <a:rPr lang="it-IT"/>
              <a:t>Padova, 19/02/14</a:t>
            </a:r>
            <a:endParaRPr lang="it-IT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dirty="0" smtClean="0">
                <a:latin typeface="Kozuka Gothic Pro R" pitchFamily="34" charset="-128"/>
                <a:ea typeface="Kozuka Gothic Pro R" pitchFamily="34" charset="-128"/>
              </a:defRPr>
            </a:lvl1pPr>
          </a:lstStyle>
          <a:p>
            <a:pPr>
              <a:defRPr/>
            </a:pPr>
            <a:r>
              <a:rPr lang="pl-PL"/>
              <a:t>www.infocamere.it            www.registroimprese.it</a:t>
            </a:r>
            <a:endParaRPr lang="it-IT"/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9"/>
          </p:nvPr>
        </p:nvSpPr>
        <p:spPr>
          <a:xfrm>
            <a:off x="9588500" y="7085013"/>
            <a:ext cx="671513" cy="492125"/>
          </a:xfrm>
        </p:spPr>
        <p:txBody>
          <a:bodyPr numCol="1" compatLnSpc="1">
            <a:prstTxWarp prst="textNoShape">
              <a:avLst/>
            </a:prstTxWarp>
          </a:bodyPr>
          <a:lstStyle>
            <a:lvl1pPr defTabSz="520700" fontAlgn="base">
              <a:spcBef>
                <a:spcPct val="0"/>
              </a:spcBef>
              <a:spcAft>
                <a:spcPct val="0"/>
              </a:spcAft>
              <a:defRPr lang="it-IT" smtClean="0"/>
            </a:lvl1pPr>
          </a:lstStyle>
          <a:p>
            <a:pPr>
              <a:defRPr/>
            </a:pPr>
            <a:fld id="{FA80395D-DCEE-4C7F-8210-5280C30D5960}" type="slidenum">
              <a:rPr/>
              <a:pPr>
                <a:defRPr/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uoto">
    <p:bg>
      <p:bgPr>
        <a:solidFill>
          <a:srgbClr val="A6A8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5688" y="4116388"/>
            <a:ext cx="39322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1055239" y="294030"/>
            <a:ext cx="8428486" cy="105157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4080"/>
              </a:lnSpc>
              <a:spcBef>
                <a:spcPts val="0"/>
              </a:spcBef>
              <a:defRPr sz="3400" b="0" i="0">
                <a:solidFill>
                  <a:schemeClr val="bg1"/>
                </a:solidFill>
                <a:latin typeface="Titillium Web" pitchFamily="2" charset="0"/>
                <a:cs typeface="Titillium Web" pitchFamily="2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4"/>
          </p:nvPr>
        </p:nvSpPr>
        <p:spPr>
          <a:xfrm>
            <a:off x="1055239" y="1543479"/>
            <a:ext cx="7056437" cy="384721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defRPr sz="2500">
                <a:solidFill>
                  <a:srgbClr val="333333"/>
                </a:solidFill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5"/>
          </p:nvPr>
        </p:nvSpPr>
        <p:spPr>
          <a:xfrm>
            <a:off x="7448550" y="5726113"/>
            <a:ext cx="3240088" cy="523220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defRPr sz="1700" b="0" i="0">
                <a:solidFill>
                  <a:srgbClr val="4D4D4D"/>
                </a:solidFill>
                <a:latin typeface="Titillium Web" pitchFamily="2" charset="0"/>
                <a:cs typeface="Titillium Web" pitchFamily="2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Segnaposto testo 13"/>
          <p:cNvSpPr>
            <a:spLocks noGrp="1"/>
          </p:cNvSpPr>
          <p:nvPr>
            <p:ph type="body" sz="quarter" idx="16"/>
          </p:nvPr>
        </p:nvSpPr>
        <p:spPr>
          <a:xfrm>
            <a:off x="7448550" y="5987723"/>
            <a:ext cx="3240088" cy="338554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defRPr sz="2200" b="0" i="0">
                <a:solidFill>
                  <a:srgbClr val="4D4D4D"/>
                </a:solidFill>
                <a:latin typeface="Titillium WebSemiBold"/>
                <a:cs typeface="Titillium WebSemiBold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data 1"/>
          <p:cNvSpPr>
            <a:spLocks noGrp="1"/>
          </p:cNvSpPr>
          <p:nvPr>
            <p:ph type="dt" sz="half" idx="17"/>
          </p:nvPr>
        </p:nvSpPr>
        <p:spPr>
          <a:xfrm>
            <a:off x="7448550" y="7100888"/>
            <a:ext cx="2043113" cy="261937"/>
          </a:xfrm>
        </p:spPr>
        <p:txBody>
          <a:bodyPr/>
          <a:lstStyle>
            <a:lvl1pPr algn="l">
              <a:defRPr sz="1700" smtClean="0">
                <a:latin typeface="Titillium Web" pitchFamily="2" charset="0"/>
              </a:defRPr>
            </a:lvl1pPr>
          </a:lstStyle>
          <a:p>
            <a:pPr>
              <a:defRPr/>
            </a:pPr>
            <a:r>
              <a:rPr lang="it-IT"/>
              <a:t>Luogo, 16/05/13</a:t>
            </a:r>
            <a:endParaRPr lang="it-IT" dirty="0"/>
          </a:p>
        </p:txBody>
      </p:sp>
      <p:sp>
        <p:nvSpPr>
          <p:cNvPr id="9" name="Segnaposto piè di pagina 2"/>
          <p:cNvSpPr>
            <a:spLocks noGrp="1"/>
          </p:cNvSpPr>
          <p:nvPr>
            <p:ph type="ftr" sz="quarter" idx="18"/>
          </p:nvPr>
        </p:nvSpPr>
        <p:spPr>
          <a:xfrm>
            <a:off x="1066800" y="7102475"/>
            <a:ext cx="4476750" cy="260350"/>
          </a:xfrm>
        </p:spPr>
        <p:txBody>
          <a:bodyPr/>
          <a:lstStyle>
            <a:lvl1pPr>
              <a:defRPr sz="1700" smtClean="0">
                <a:latin typeface="Titillium Web" pitchFamily="2" charset="0"/>
              </a:defRPr>
            </a:lvl1pPr>
          </a:lstStyle>
          <a:p>
            <a:pPr>
              <a:defRPr/>
            </a:pPr>
            <a:r>
              <a:rPr lang="pl-PL"/>
              <a:t>www.infocamere.it            www.registroimprese.it</a:t>
            </a:r>
            <a:endParaRPr lang="it-I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tenuto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7500" y="7073900"/>
            <a:ext cx="914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egnaposto testo 2"/>
          <p:cNvSpPr>
            <a:spLocks noGrp="1"/>
          </p:cNvSpPr>
          <p:nvPr>
            <p:ph idx="1"/>
          </p:nvPr>
        </p:nvSpPr>
        <p:spPr>
          <a:xfrm>
            <a:off x="720000" y="1456673"/>
            <a:ext cx="9540000" cy="5220000"/>
          </a:xfrm>
          <a:prstGeom prst="rect">
            <a:avLst/>
          </a:prstGeom>
        </p:spPr>
        <p:txBody>
          <a:bodyPr vert="horz" lIns="0" tIns="0" rIns="0" bIns="0" numCol="2" spcCol="540000" rtlCol="0">
            <a:normAutofit/>
          </a:bodyPr>
          <a:lstStyle>
            <a:lvl1pPr>
              <a:defRPr sz="1800" b="0" i="0">
                <a:solidFill>
                  <a:schemeClr val="tx1"/>
                </a:solidFill>
                <a:latin typeface="Titillium WebLight" pitchFamily="2" charset="0"/>
                <a:cs typeface="Titillium WebLight" pitchFamily="2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4"/>
          </p:nvPr>
        </p:nvSpPr>
        <p:spPr>
          <a:xfrm>
            <a:off x="720000" y="977115"/>
            <a:ext cx="6386500" cy="307777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algn="l">
              <a:defRPr sz="2000" b="0" i="0">
                <a:solidFill>
                  <a:srgbClr val="007F95"/>
                </a:solidFill>
                <a:latin typeface="Titillium WebLight Italic"/>
                <a:cs typeface="Titillium WebLight Italic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3"/>
          </p:nvPr>
        </p:nvSpPr>
        <p:spPr>
          <a:xfrm>
            <a:off x="720000" y="468364"/>
            <a:ext cx="5920023" cy="29238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0" i="0">
                <a:solidFill>
                  <a:srgbClr val="4D4D4D"/>
                </a:solidFill>
                <a:latin typeface="Titillium Web" pitchFamily="2" charset="0"/>
                <a:cs typeface="Titillium Web" pitchFamily="2" charset="0"/>
              </a:defRPr>
            </a:lvl1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720000" y="67379"/>
            <a:ext cx="5053258" cy="86177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>
                <a:latin typeface="Titillium Web" pitchFamily="2" charset="0"/>
              </a:defRPr>
            </a:lvl1pPr>
          </a:lstStyle>
          <a:p>
            <a:pPr>
              <a:defRPr/>
            </a:pPr>
            <a:r>
              <a:rPr lang="it-IT"/>
              <a:t>Luogo, 16/05/13</a:t>
            </a:r>
            <a:endParaRPr lang="it-IT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dirty="0" smtClean="0">
                <a:latin typeface="Titillium Web" pitchFamily="2" charset="0"/>
              </a:defRPr>
            </a:lvl1pPr>
          </a:lstStyle>
          <a:p>
            <a:pPr>
              <a:defRPr/>
            </a:pPr>
            <a:r>
              <a:rPr lang="pl-PL"/>
              <a:t>www.infocamere.it            www.registroimprese.it</a:t>
            </a:r>
            <a:endParaRPr lang="it-IT"/>
          </a:p>
        </p:txBody>
      </p:sp>
      <p:sp>
        <p:nvSpPr>
          <p:cNvPr id="12" name="Segnaposto numero diapositiva 5"/>
          <p:cNvSpPr>
            <a:spLocks noGrp="1"/>
          </p:cNvSpPr>
          <p:nvPr>
            <p:ph type="sldNum" sz="quarter" idx="17"/>
          </p:nvPr>
        </p:nvSpPr>
        <p:spPr>
          <a:xfrm>
            <a:off x="9588500" y="7085013"/>
            <a:ext cx="671513" cy="492125"/>
          </a:xfrm>
        </p:spPr>
        <p:txBody>
          <a:bodyPr numCol="1" compatLnSpc="1">
            <a:prstTxWarp prst="textNoShape">
              <a:avLst/>
            </a:prstTxWarp>
          </a:bodyPr>
          <a:lstStyle>
            <a:lvl1pPr defTabSz="520700" fontAlgn="base">
              <a:spcBef>
                <a:spcPct val="0"/>
              </a:spcBef>
              <a:spcAft>
                <a:spcPct val="0"/>
              </a:spcAft>
              <a:defRPr>
                <a:latin typeface="Titillium Web" pitchFamily="2" charset="0"/>
                <a:ea typeface="MS PGothic" pitchFamily="34" charset="-128"/>
              </a:defRPr>
            </a:lvl1pPr>
          </a:lstStyle>
          <a:p>
            <a:pPr>
              <a:defRPr/>
            </a:pPr>
            <a:fld id="{B2774415-8E9A-4B11-B7A0-57BBCD291360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Diapositiva contenuto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1 7"/>
          <p:cNvCxnSpPr/>
          <p:nvPr/>
        </p:nvCxnSpPr>
        <p:spPr>
          <a:xfrm>
            <a:off x="720725" y="6813550"/>
            <a:ext cx="4486275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5784850" y="6813550"/>
            <a:ext cx="4486275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7500" y="7073900"/>
            <a:ext cx="914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egnaposto testo 2"/>
          <p:cNvSpPr>
            <a:spLocks noGrp="1"/>
          </p:cNvSpPr>
          <p:nvPr>
            <p:ph idx="1"/>
          </p:nvPr>
        </p:nvSpPr>
        <p:spPr>
          <a:xfrm>
            <a:off x="720000" y="1456673"/>
            <a:ext cx="9540000" cy="5220000"/>
          </a:xfrm>
          <a:prstGeom prst="rect">
            <a:avLst/>
          </a:prstGeom>
        </p:spPr>
        <p:txBody>
          <a:bodyPr vert="horz" lIns="0" tIns="0" rIns="0" bIns="0" numCol="2" spcCol="540000" rtlCol="0">
            <a:normAutofit/>
          </a:bodyPr>
          <a:lstStyle>
            <a:lvl1pPr>
              <a:defRPr sz="1800" b="0" i="0">
                <a:solidFill>
                  <a:schemeClr val="tx1"/>
                </a:solidFill>
                <a:latin typeface="+mn-lt"/>
                <a:cs typeface="Titillium WebLight" pitchFamily="2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Segnaposto testo 22"/>
          <p:cNvSpPr>
            <a:spLocks noGrp="1"/>
          </p:cNvSpPr>
          <p:nvPr>
            <p:ph type="body" sz="quarter" idx="16"/>
          </p:nvPr>
        </p:nvSpPr>
        <p:spPr>
          <a:xfrm>
            <a:off x="8845550" y="230056"/>
            <a:ext cx="1411288" cy="36000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r">
              <a:spcBef>
                <a:spcPts val="0"/>
              </a:spcBef>
              <a:defRPr sz="1600" b="0" i="0">
                <a:latin typeface="+mn-lt"/>
                <a:cs typeface="Titillium WebLight" pitchFamily="2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4"/>
          </p:nvPr>
        </p:nvSpPr>
        <p:spPr>
          <a:xfrm>
            <a:off x="720000" y="977115"/>
            <a:ext cx="6386500" cy="2769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defRPr lang="it-IT" sz="1800" b="0" i="1" dirty="0" smtClean="0">
                <a:solidFill>
                  <a:srgbClr val="007F95"/>
                </a:solidFill>
                <a:latin typeface="Kozuka Gothic Pro R" pitchFamily="34" charset="-128"/>
                <a:ea typeface="Kozuka Gothic Pro R" pitchFamily="34" charset="-128"/>
                <a:cs typeface="Kozuka Gothic Pro R" pitchFamily="34" charset="-128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3"/>
          </p:nvPr>
        </p:nvSpPr>
        <p:spPr>
          <a:xfrm>
            <a:off x="720000" y="468364"/>
            <a:ext cx="5920023" cy="29238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0" i="0">
                <a:solidFill>
                  <a:srgbClr val="4D4D4D"/>
                </a:solidFill>
                <a:latin typeface="Kozuka Gothic Pro R" pitchFamily="34" charset="-128"/>
                <a:ea typeface="Kozuka Gothic Pro R" pitchFamily="34" charset="-128"/>
                <a:cs typeface="Kozuka Gothic Pro R" pitchFamily="34" charset="-128"/>
              </a:defRPr>
            </a:lvl1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719999" y="67379"/>
            <a:ext cx="6302124" cy="40011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13" name="Segnaposto data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 dirty="0" smtClean="0">
                <a:latin typeface="Kozuka Gothic Pro R" pitchFamily="34" charset="-128"/>
                <a:ea typeface="Kozuka Gothic Pro R" pitchFamily="34" charset="-128"/>
              </a:defRPr>
            </a:lvl1pPr>
          </a:lstStyle>
          <a:p>
            <a:pPr>
              <a:defRPr/>
            </a:pPr>
            <a:r>
              <a:rPr lang="it-IT"/>
              <a:t>Padova, 19/02/14</a:t>
            </a:r>
            <a:endParaRPr lang="it-IT"/>
          </a:p>
        </p:txBody>
      </p:sp>
      <p:sp>
        <p:nvSpPr>
          <p:cNvPr id="14" name="Segnaposto piè di pagina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dirty="0" smtClean="0">
                <a:latin typeface="Kozuka Gothic Pro R" pitchFamily="34" charset="-128"/>
                <a:ea typeface="Kozuka Gothic Pro R" pitchFamily="34" charset="-128"/>
              </a:defRPr>
            </a:lvl1pPr>
          </a:lstStyle>
          <a:p>
            <a:pPr>
              <a:defRPr/>
            </a:pPr>
            <a:r>
              <a:rPr lang="pl-PL"/>
              <a:t>www.infocamere.it            www.registroimprese.it</a:t>
            </a:r>
            <a:endParaRPr lang="it-IT"/>
          </a:p>
        </p:txBody>
      </p:sp>
      <p:sp>
        <p:nvSpPr>
          <p:cNvPr id="15" name="Segnaposto numero diapositiva 5"/>
          <p:cNvSpPr>
            <a:spLocks noGrp="1"/>
          </p:cNvSpPr>
          <p:nvPr>
            <p:ph type="sldNum" sz="quarter" idx="19"/>
          </p:nvPr>
        </p:nvSpPr>
        <p:spPr>
          <a:xfrm>
            <a:off x="9588500" y="7085013"/>
            <a:ext cx="671513" cy="492125"/>
          </a:xfrm>
        </p:spPr>
        <p:txBody>
          <a:bodyPr numCol="1" compatLnSpc="1">
            <a:prstTxWarp prst="textNoShape">
              <a:avLst/>
            </a:prstTxWarp>
          </a:bodyPr>
          <a:lstStyle>
            <a:lvl1pPr defTabSz="520700" fontAlgn="base">
              <a:spcBef>
                <a:spcPct val="0"/>
              </a:spcBef>
              <a:spcAft>
                <a:spcPct val="0"/>
              </a:spcAft>
              <a:defRPr lang="it-IT"/>
            </a:lvl1pPr>
          </a:lstStyle>
          <a:p>
            <a:pPr>
              <a:defRPr/>
            </a:pPr>
            <a:fld id="{FF24CBD2-CEE9-4224-A4C0-C75FD7692818}" type="slidenum">
              <a:rPr/>
              <a:pPr>
                <a:defRPr/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7040563"/>
            <a:ext cx="10688638" cy="53975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Titillium Web" pitchFamily="2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7943850" y="7165975"/>
            <a:ext cx="1539875" cy="2460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 anchorCtr="0">
            <a:spAutoFit/>
          </a:bodyPr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600" b="0" i="0" smtClean="0">
                <a:solidFill>
                  <a:schemeClr val="bg1"/>
                </a:solidFill>
                <a:latin typeface="Titillium Web" pitchFamily="2" charset="0"/>
                <a:ea typeface="+mn-ea"/>
                <a:cs typeface="Titillium Web" pitchFamily="2" charset="0"/>
              </a:defRPr>
            </a:lvl1pPr>
          </a:lstStyle>
          <a:p>
            <a:pPr>
              <a:defRPr/>
            </a:pPr>
            <a:r>
              <a:rPr lang="it-IT"/>
              <a:t>Luogo, 16/05/13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589338" y="7165975"/>
            <a:ext cx="4219575" cy="24606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t" anchorCtr="0">
            <a:spAutoFit/>
          </a:bodyPr>
          <a:lstStyle>
            <a:lvl1pPr algn="ctr" defTabSz="521437" fontAlgn="auto">
              <a:spcBef>
                <a:spcPts val="0"/>
              </a:spcBef>
              <a:spcAft>
                <a:spcPts val="0"/>
              </a:spcAft>
              <a:defRPr sz="1600" b="0" i="0" smtClean="0">
                <a:solidFill>
                  <a:schemeClr val="bg1"/>
                </a:solidFill>
                <a:latin typeface="Titillium WebLight" pitchFamily="2" charset="0"/>
                <a:ea typeface="+mn-ea"/>
                <a:cs typeface="Titillium WebLight" pitchFamily="2" charset="0"/>
              </a:defRPr>
            </a:lvl1pPr>
          </a:lstStyle>
          <a:p>
            <a:pPr>
              <a:defRPr/>
            </a:pPr>
            <a:r>
              <a:rPr lang="pl-PL"/>
              <a:t>www.infocamere.it            www.registroimprese.it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588500" y="7065963"/>
            <a:ext cx="671513" cy="4921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 anchorCtr="0">
            <a:spAutoFit/>
          </a:bodyPr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3200" b="0" i="0" smtClean="0">
                <a:solidFill>
                  <a:schemeClr val="bg1"/>
                </a:solidFill>
                <a:latin typeface="Titillium Web" pitchFamily="2" charset="0"/>
                <a:ea typeface="+mn-ea"/>
                <a:cs typeface="Titillium Web" pitchFamily="2" charset="0"/>
              </a:defRPr>
            </a:lvl1pPr>
          </a:lstStyle>
          <a:p>
            <a:pPr>
              <a:defRPr/>
            </a:pPr>
            <a:r>
              <a:rPr lang="it-IT"/>
              <a:t>01</a:t>
            </a:r>
            <a:endParaRPr lang="it-IT"/>
          </a:p>
        </p:txBody>
      </p:sp>
      <p:pic>
        <p:nvPicPr>
          <p:cNvPr id="1030" name="Immagin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" y="7145338"/>
            <a:ext cx="7874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Segnaposto titolo 1"/>
          <p:cNvSpPr>
            <a:spLocks noGrp="1"/>
          </p:cNvSpPr>
          <p:nvPr>
            <p:ph type="title"/>
          </p:nvPr>
        </p:nvSpPr>
        <p:spPr bwMode="auto">
          <a:xfrm>
            <a:off x="720725" y="90488"/>
            <a:ext cx="9618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cxnSp>
        <p:nvCxnSpPr>
          <p:cNvPr id="3" name="Connettore 1 2"/>
          <p:cNvCxnSpPr/>
          <p:nvPr/>
        </p:nvCxnSpPr>
        <p:spPr>
          <a:xfrm>
            <a:off x="7877175" y="7091363"/>
            <a:ext cx="0" cy="417512"/>
          </a:xfrm>
          <a:prstGeom prst="line">
            <a:avLst/>
          </a:prstGeom>
          <a:ln w="12700" cmpd="sng">
            <a:solidFill>
              <a:srgbClr val="006C9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</p:sldLayoutIdLst>
  <p:hf hdr="0" dt="0"/>
  <p:txStyles>
    <p:titleStyle>
      <a:lvl1pPr algn="l" defTabSz="520700" rtl="0" fontAlgn="base">
        <a:spcBef>
          <a:spcPct val="0"/>
        </a:spcBef>
        <a:spcAft>
          <a:spcPct val="0"/>
        </a:spcAft>
        <a:defRPr sz="2600" kern="1200">
          <a:solidFill>
            <a:srgbClr val="006C9A"/>
          </a:solidFill>
          <a:latin typeface="Titillium WebSemiBold"/>
          <a:ea typeface="MS PGothic" pitchFamily="34" charset="-128"/>
          <a:cs typeface="Titillium WebSemiBold"/>
        </a:defRPr>
      </a:lvl1pPr>
      <a:lvl2pPr algn="l" defTabSz="520700" rtl="0" fontAlgn="base">
        <a:spcBef>
          <a:spcPct val="0"/>
        </a:spcBef>
        <a:spcAft>
          <a:spcPct val="0"/>
        </a:spcAft>
        <a:defRPr sz="2600">
          <a:solidFill>
            <a:srgbClr val="006C9A"/>
          </a:solidFill>
          <a:latin typeface="Titillium WebSemiBold" charset="0"/>
          <a:ea typeface="MS PGothic" pitchFamily="34" charset="-128"/>
          <a:cs typeface="Titillium WebSemiBold"/>
        </a:defRPr>
      </a:lvl2pPr>
      <a:lvl3pPr algn="l" defTabSz="520700" rtl="0" fontAlgn="base">
        <a:spcBef>
          <a:spcPct val="0"/>
        </a:spcBef>
        <a:spcAft>
          <a:spcPct val="0"/>
        </a:spcAft>
        <a:defRPr sz="2600">
          <a:solidFill>
            <a:srgbClr val="006C9A"/>
          </a:solidFill>
          <a:latin typeface="Titillium WebSemiBold" charset="0"/>
          <a:ea typeface="MS PGothic" pitchFamily="34" charset="-128"/>
          <a:cs typeface="Titillium WebSemiBold"/>
        </a:defRPr>
      </a:lvl3pPr>
      <a:lvl4pPr algn="l" defTabSz="520700" rtl="0" fontAlgn="base">
        <a:spcBef>
          <a:spcPct val="0"/>
        </a:spcBef>
        <a:spcAft>
          <a:spcPct val="0"/>
        </a:spcAft>
        <a:defRPr sz="2600">
          <a:solidFill>
            <a:srgbClr val="006C9A"/>
          </a:solidFill>
          <a:latin typeface="Titillium WebSemiBold" charset="0"/>
          <a:ea typeface="MS PGothic" pitchFamily="34" charset="-128"/>
          <a:cs typeface="Titillium WebSemiBold"/>
        </a:defRPr>
      </a:lvl4pPr>
      <a:lvl5pPr algn="l" defTabSz="520700" rtl="0" fontAlgn="base">
        <a:spcBef>
          <a:spcPct val="0"/>
        </a:spcBef>
        <a:spcAft>
          <a:spcPct val="0"/>
        </a:spcAft>
        <a:defRPr sz="2600">
          <a:solidFill>
            <a:srgbClr val="006C9A"/>
          </a:solidFill>
          <a:latin typeface="Titillium WebSemiBold" charset="0"/>
          <a:ea typeface="MS PGothic" pitchFamily="34" charset="-128"/>
          <a:cs typeface="Titillium WebSemiBold"/>
        </a:defRPr>
      </a:lvl5pPr>
      <a:lvl6pPr marL="457200" algn="l" defTabSz="520700" rtl="0" eaLnBrk="1" fontAlgn="base" hangingPunct="1">
        <a:spcBef>
          <a:spcPct val="0"/>
        </a:spcBef>
        <a:spcAft>
          <a:spcPct val="0"/>
        </a:spcAft>
        <a:defRPr sz="2600">
          <a:solidFill>
            <a:srgbClr val="006C9A"/>
          </a:solidFill>
          <a:latin typeface="Titillium WebSemiBold" charset="0"/>
          <a:ea typeface="ＭＳ Ｐゴシック" charset="0"/>
        </a:defRPr>
      </a:lvl6pPr>
      <a:lvl7pPr marL="914400" algn="l" defTabSz="520700" rtl="0" eaLnBrk="1" fontAlgn="base" hangingPunct="1">
        <a:spcBef>
          <a:spcPct val="0"/>
        </a:spcBef>
        <a:spcAft>
          <a:spcPct val="0"/>
        </a:spcAft>
        <a:defRPr sz="2600">
          <a:solidFill>
            <a:srgbClr val="006C9A"/>
          </a:solidFill>
          <a:latin typeface="Titillium WebSemiBold" charset="0"/>
          <a:ea typeface="ＭＳ Ｐゴシック" charset="0"/>
        </a:defRPr>
      </a:lvl7pPr>
      <a:lvl8pPr marL="1371600" algn="l" defTabSz="520700" rtl="0" eaLnBrk="1" fontAlgn="base" hangingPunct="1">
        <a:spcBef>
          <a:spcPct val="0"/>
        </a:spcBef>
        <a:spcAft>
          <a:spcPct val="0"/>
        </a:spcAft>
        <a:defRPr sz="2600">
          <a:solidFill>
            <a:srgbClr val="006C9A"/>
          </a:solidFill>
          <a:latin typeface="Titillium WebSemiBold" charset="0"/>
          <a:ea typeface="ＭＳ Ｐゴシック" charset="0"/>
        </a:defRPr>
      </a:lvl8pPr>
      <a:lvl9pPr marL="1828800" algn="l" defTabSz="520700" rtl="0" eaLnBrk="1" fontAlgn="base" hangingPunct="1">
        <a:spcBef>
          <a:spcPct val="0"/>
        </a:spcBef>
        <a:spcAft>
          <a:spcPct val="0"/>
        </a:spcAft>
        <a:defRPr sz="2600">
          <a:solidFill>
            <a:srgbClr val="006C9A"/>
          </a:solidFill>
          <a:latin typeface="Titillium WebSemiBold" charset="0"/>
          <a:ea typeface="ＭＳ Ｐゴシック" charset="0"/>
        </a:defRPr>
      </a:lvl9pPr>
    </p:titleStyle>
    <p:bodyStyle>
      <a:lvl1pPr marL="342900" indent="-342900" algn="l" defTabSz="520700" rtl="0" fontAlgn="base">
        <a:spcBef>
          <a:spcPct val="2000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Titillium WebThin"/>
          <a:ea typeface="MS PGothic" pitchFamily="34" charset="-128"/>
          <a:cs typeface="Titillium WebThin"/>
        </a:defRPr>
      </a:lvl1pPr>
      <a:lvl2pPr marL="846138" indent="-325438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itillium WebThin"/>
          <a:ea typeface="MS PGothic" pitchFamily="34" charset="-128"/>
          <a:cs typeface="Titillium WebThin"/>
        </a:defRPr>
      </a:lvl2pPr>
      <a:lvl3pPr marL="13033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Titillium WebThin"/>
          <a:ea typeface="MS PGothic" pitchFamily="34" charset="-128"/>
          <a:cs typeface="Titillium WebThin"/>
        </a:defRPr>
      </a:lvl3pPr>
      <a:lvl4pPr marL="18240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itillium WebThin"/>
          <a:ea typeface="MS PGothic" pitchFamily="34" charset="-128"/>
          <a:cs typeface="Titillium WebThin"/>
        </a:defRPr>
      </a:lvl4pPr>
      <a:lvl5pPr marL="2346325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itillium WebThin"/>
          <a:ea typeface="MS PGothic" pitchFamily="34" charset="-128"/>
          <a:cs typeface="Titillium WebThin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7040563"/>
            <a:ext cx="10688638" cy="53975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/>
              </a:solidFill>
              <a:latin typeface="Titillium Web" pitchFamily="2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7943850" y="7165975"/>
            <a:ext cx="1539875" cy="2460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 anchorCtr="0">
            <a:spAutoFit/>
          </a:bodyPr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600" b="0" i="0" smtClean="0">
                <a:solidFill>
                  <a:prstClr val="white"/>
                </a:solidFill>
                <a:latin typeface="Titillium Web" pitchFamily="2" charset="0"/>
                <a:ea typeface="+mn-ea"/>
                <a:cs typeface="Titillium Web" pitchFamily="2" charset="0"/>
              </a:defRPr>
            </a:lvl1pPr>
          </a:lstStyle>
          <a:p>
            <a:pPr>
              <a:defRPr/>
            </a:pPr>
            <a:r>
              <a:rPr lang="it-IT"/>
              <a:t>Luogo, 16/05/13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589338" y="7165975"/>
            <a:ext cx="4219575" cy="24606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t" anchorCtr="0">
            <a:spAutoFit/>
          </a:bodyPr>
          <a:lstStyle>
            <a:lvl1pPr algn="ctr" defTabSz="521437" fontAlgn="auto">
              <a:spcBef>
                <a:spcPts val="0"/>
              </a:spcBef>
              <a:spcAft>
                <a:spcPts val="0"/>
              </a:spcAft>
              <a:defRPr sz="1600" b="0" i="0" smtClean="0">
                <a:solidFill>
                  <a:prstClr val="white"/>
                </a:solidFill>
                <a:latin typeface="Titillium WebLight" pitchFamily="2" charset="0"/>
                <a:ea typeface="+mn-ea"/>
                <a:cs typeface="Titillium WebLight" pitchFamily="2" charset="0"/>
              </a:defRPr>
            </a:lvl1pPr>
          </a:lstStyle>
          <a:p>
            <a:pPr>
              <a:defRPr/>
            </a:pPr>
            <a:r>
              <a:rPr lang="pl-PL"/>
              <a:t>www.infocamere.it            www.registroimprese.it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588500" y="7065963"/>
            <a:ext cx="671513" cy="4921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 anchorCtr="0">
            <a:spAutoFit/>
          </a:bodyPr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3200" b="0" i="0" smtClean="0">
                <a:solidFill>
                  <a:prstClr val="white"/>
                </a:solidFill>
                <a:latin typeface="Titillium Web" pitchFamily="2" charset="0"/>
                <a:ea typeface="+mn-ea"/>
                <a:cs typeface="Titillium Web" pitchFamily="2" charset="0"/>
              </a:defRPr>
            </a:lvl1pPr>
          </a:lstStyle>
          <a:p>
            <a:pPr>
              <a:defRPr/>
            </a:pPr>
            <a:r>
              <a:rPr lang="it-IT"/>
              <a:t>01</a:t>
            </a:r>
            <a:endParaRPr lang="it-IT"/>
          </a:p>
        </p:txBody>
      </p:sp>
      <p:pic>
        <p:nvPicPr>
          <p:cNvPr id="5126" name="Immagin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" y="7145338"/>
            <a:ext cx="7874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Segnaposto titolo 1"/>
          <p:cNvSpPr>
            <a:spLocks noGrp="1"/>
          </p:cNvSpPr>
          <p:nvPr>
            <p:ph type="title"/>
          </p:nvPr>
        </p:nvSpPr>
        <p:spPr bwMode="auto">
          <a:xfrm>
            <a:off x="720725" y="90488"/>
            <a:ext cx="9618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cxnSp>
        <p:nvCxnSpPr>
          <p:cNvPr id="3" name="Connettore 1 2"/>
          <p:cNvCxnSpPr/>
          <p:nvPr/>
        </p:nvCxnSpPr>
        <p:spPr>
          <a:xfrm>
            <a:off x="7877175" y="7091363"/>
            <a:ext cx="0" cy="417512"/>
          </a:xfrm>
          <a:prstGeom prst="line">
            <a:avLst/>
          </a:prstGeom>
          <a:ln w="12700" cmpd="sng">
            <a:solidFill>
              <a:srgbClr val="006C9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</p:sldLayoutIdLst>
  <p:hf hdr="0" dt="0"/>
  <p:txStyles>
    <p:titleStyle>
      <a:lvl1pPr algn="l" defTabSz="520700" rtl="0" fontAlgn="base">
        <a:spcBef>
          <a:spcPct val="0"/>
        </a:spcBef>
        <a:spcAft>
          <a:spcPct val="0"/>
        </a:spcAft>
        <a:defRPr sz="2600" kern="1200">
          <a:solidFill>
            <a:srgbClr val="006C9A"/>
          </a:solidFill>
          <a:latin typeface="Titillium WebSemiBold"/>
          <a:ea typeface="MS PGothic" pitchFamily="34" charset="-128"/>
          <a:cs typeface="Titillium WebSemiBold"/>
        </a:defRPr>
      </a:lvl1pPr>
      <a:lvl2pPr algn="l" defTabSz="520700" rtl="0" fontAlgn="base">
        <a:spcBef>
          <a:spcPct val="0"/>
        </a:spcBef>
        <a:spcAft>
          <a:spcPct val="0"/>
        </a:spcAft>
        <a:defRPr sz="2600">
          <a:solidFill>
            <a:srgbClr val="006C9A"/>
          </a:solidFill>
          <a:latin typeface="Titillium WebSemiBold" charset="0"/>
          <a:ea typeface="MS PGothic" pitchFamily="34" charset="-128"/>
          <a:cs typeface="Titillium WebSemiBold"/>
        </a:defRPr>
      </a:lvl2pPr>
      <a:lvl3pPr algn="l" defTabSz="520700" rtl="0" fontAlgn="base">
        <a:spcBef>
          <a:spcPct val="0"/>
        </a:spcBef>
        <a:spcAft>
          <a:spcPct val="0"/>
        </a:spcAft>
        <a:defRPr sz="2600">
          <a:solidFill>
            <a:srgbClr val="006C9A"/>
          </a:solidFill>
          <a:latin typeface="Titillium WebSemiBold" charset="0"/>
          <a:ea typeface="MS PGothic" pitchFamily="34" charset="-128"/>
          <a:cs typeface="Titillium WebSemiBold"/>
        </a:defRPr>
      </a:lvl3pPr>
      <a:lvl4pPr algn="l" defTabSz="520700" rtl="0" fontAlgn="base">
        <a:spcBef>
          <a:spcPct val="0"/>
        </a:spcBef>
        <a:spcAft>
          <a:spcPct val="0"/>
        </a:spcAft>
        <a:defRPr sz="2600">
          <a:solidFill>
            <a:srgbClr val="006C9A"/>
          </a:solidFill>
          <a:latin typeface="Titillium WebSemiBold" charset="0"/>
          <a:ea typeface="MS PGothic" pitchFamily="34" charset="-128"/>
          <a:cs typeface="Titillium WebSemiBold"/>
        </a:defRPr>
      </a:lvl4pPr>
      <a:lvl5pPr algn="l" defTabSz="520700" rtl="0" fontAlgn="base">
        <a:spcBef>
          <a:spcPct val="0"/>
        </a:spcBef>
        <a:spcAft>
          <a:spcPct val="0"/>
        </a:spcAft>
        <a:defRPr sz="2600">
          <a:solidFill>
            <a:srgbClr val="006C9A"/>
          </a:solidFill>
          <a:latin typeface="Titillium WebSemiBold" charset="0"/>
          <a:ea typeface="MS PGothic" pitchFamily="34" charset="-128"/>
          <a:cs typeface="Titillium WebSemiBold"/>
        </a:defRPr>
      </a:lvl5pPr>
      <a:lvl6pPr marL="457200" algn="l" defTabSz="520700" rtl="0" eaLnBrk="1" fontAlgn="base" hangingPunct="1">
        <a:spcBef>
          <a:spcPct val="0"/>
        </a:spcBef>
        <a:spcAft>
          <a:spcPct val="0"/>
        </a:spcAft>
        <a:defRPr sz="2600">
          <a:solidFill>
            <a:srgbClr val="006C9A"/>
          </a:solidFill>
          <a:latin typeface="Titillium WebSemiBold" charset="0"/>
          <a:ea typeface="ＭＳ Ｐゴシック" charset="0"/>
        </a:defRPr>
      </a:lvl6pPr>
      <a:lvl7pPr marL="914400" algn="l" defTabSz="520700" rtl="0" eaLnBrk="1" fontAlgn="base" hangingPunct="1">
        <a:spcBef>
          <a:spcPct val="0"/>
        </a:spcBef>
        <a:spcAft>
          <a:spcPct val="0"/>
        </a:spcAft>
        <a:defRPr sz="2600">
          <a:solidFill>
            <a:srgbClr val="006C9A"/>
          </a:solidFill>
          <a:latin typeface="Titillium WebSemiBold" charset="0"/>
          <a:ea typeface="ＭＳ Ｐゴシック" charset="0"/>
        </a:defRPr>
      </a:lvl7pPr>
      <a:lvl8pPr marL="1371600" algn="l" defTabSz="520700" rtl="0" eaLnBrk="1" fontAlgn="base" hangingPunct="1">
        <a:spcBef>
          <a:spcPct val="0"/>
        </a:spcBef>
        <a:spcAft>
          <a:spcPct val="0"/>
        </a:spcAft>
        <a:defRPr sz="2600">
          <a:solidFill>
            <a:srgbClr val="006C9A"/>
          </a:solidFill>
          <a:latin typeface="Titillium WebSemiBold" charset="0"/>
          <a:ea typeface="ＭＳ Ｐゴシック" charset="0"/>
        </a:defRPr>
      </a:lvl8pPr>
      <a:lvl9pPr marL="1828800" algn="l" defTabSz="520700" rtl="0" eaLnBrk="1" fontAlgn="base" hangingPunct="1">
        <a:spcBef>
          <a:spcPct val="0"/>
        </a:spcBef>
        <a:spcAft>
          <a:spcPct val="0"/>
        </a:spcAft>
        <a:defRPr sz="2600">
          <a:solidFill>
            <a:srgbClr val="006C9A"/>
          </a:solidFill>
          <a:latin typeface="Titillium WebSemiBold" charset="0"/>
          <a:ea typeface="ＭＳ Ｐゴシック" charset="0"/>
        </a:defRPr>
      </a:lvl9pPr>
    </p:titleStyle>
    <p:bodyStyle>
      <a:lvl1pPr marL="342900" indent="-342900" algn="l" defTabSz="520700" rtl="0" fontAlgn="base">
        <a:spcBef>
          <a:spcPct val="2000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Titillium WebThin"/>
          <a:ea typeface="MS PGothic" pitchFamily="34" charset="-128"/>
          <a:cs typeface="Titillium WebThin"/>
        </a:defRPr>
      </a:lvl1pPr>
      <a:lvl2pPr marL="846138" indent="-325438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itillium WebThin"/>
          <a:ea typeface="MS PGothic" pitchFamily="34" charset="-128"/>
          <a:cs typeface="Titillium WebThin"/>
        </a:defRPr>
      </a:lvl2pPr>
      <a:lvl3pPr marL="13033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Titillium WebThin"/>
          <a:ea typeface="MS PGothic" pitchFamily="34" charset="-128"/>
          <a:cs typeface="Titillium WebThin"/>
        </a:defRPr>
      </a:lvl3pPr>
      <a:lvl4pPr marL="18240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itillium WebThin"/>
          <a:ea typeface="MS PGothic" pitchFamily="34" charset="-128"/>
          <a:cs typeface="Titillium WebThin"/>
        </a:defRPr>
      </a:lvl4pPr>
      <a:lvl5pPr marL="2346325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itillium WebThin"/>
          <a:ea typeface="MS PGothic" pitchFamily="34" charset="-128"/>
          <a:cs typeface="Titillium WebThin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3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4.png"/><Relationship Id="rId10" Type="http://schemas.openxmlformats.org/officeDocument/2006/relationships/image" Target="../media/image58.png"/><Relationship Id="rId4" Type="http://schemas.openxmlformats.org/officeDocument/2006/relationships/image" Target="../media/image38.png"/><Relationship Id="rId9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fattura-pa.infocamere.it/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gif"/><Relationship Id="rId12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4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s://fattura-pa.infocamere.it/" TargetMode="Externa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7.pn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7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fattura-pa.infocamere.it/fpmi/percheElettronica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hyperlink" Target="https://fattura-pa.infocamere.it/fpmi/comeFunzion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AutoShape 2" descr="imap://yyi0778@collabora.infocamere.it:993/fetch%3EUID%3E/INBOX%3E643811?part=1.2&amp;type=image/png&amp;filename=logo_unioncamer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5725" y="3698875"/>
            <a:ext cx="2787650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testo 11"/>
          <p:cNvSpPr txBox="1">
            <a:spLocks/>
          </p:cNvSpPr>
          <p:nvPr/>
        </p:nvSpPr>
        <p:spPr bwMode="auto">
          <a:xfrm>
            <a:off x="1038225" y="446088"/>
            <a:ext cx="8428038" cy="1577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marL="0" indent="0" algn="l" defTabSz="520700" rtl="0" eaLnBrk="1" fontAlgn="base" hangingPunct="1">
              <a:lnSpc>
                <a:spcPts val="408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defRPr sz="3400" b="0" i="0" kern="1200">
                <a:solidFill>
                  <a:schemeClr val="bg1"/>
                </a:solidFill>
                <a:latin typeface="Titillium Web" pitchFamily="2" charset="0"/>
                <a:ea typeface="MS PGothic" pitchFamily="34" charset="-128"/>
                <a:cs typeface="Titillium Web" pitchFamily="2" charset="0"/>
              </a:defRPr>
            </a:lvl1pPr>
            <a:lvl2pPr marL="846138" indent="-325438" algn="l" defTabSz="5207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Titillium WebThin"/>
                <a:ea typeface="MS PGothic" pitchFamily="34" charset="-128"/>
                <a:cs typeface="Titillium WebThin"/>
              </a:defRPr>
            </a:lvl2pPr>
            <a:lvl3pPr marL="1303338" indent="-260350" algn="l" defTabSz="5207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Titillium WebThin"/>
                <a:ea typeface="MS PGothic" pitchFamily="34" charset="-128"/>
                <a:cs typeface="Titillium WebThin"/>
              </a:defRPr>
            </a:lvl3pPr>
            <a:lvl4pPr marL="1824038" indent="-260350" algn="l" defTabSz="5207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Titillium WebThin"/>
                <a:ea typeface="MS PGothic" pitchFamily="34" charset="-128"/>
                <a:cs typeface="Titillium WebThin"/>
              </a:defRPr>
            </a:lvl4pPr>
            <a:lvl5pPr marL="2346325" indent="-260350" algn="l" defTabSz="5207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Titillium WebThin"/>
                <a:ea typeface="MS PGothic" pitchFamily="34" charset="-128"/>
                <a:cs typeface="Titillium WebThin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75"/>
              </a:lnSpc>
              <a:spcBef>
                <a:spcPct val="0"/>
              </a:spcBef>
              <a:defRPr/>
            </a:pPr>
            <a:r>
              <a:rPr lang="it-IT" sz="3200" dirty="0" smtClean="0"/>
              <a:t>  </a:t>
            </a:r>
          </a:p>
          <a:p>
            <a:pPr>
              <a:lnSpc>
                <a:spcPts val="4075"/>
              </a:lnSpc>
              <a:spcBef>
                <a:spcPct val="0"/>
              </a:spcBef>
              <a:defRPr/>
            </a:pPr>
            <a:endParaRPr lang="it-IT" sz="3200" dirty="0" smtClean="0"/>
          </a:p>
          <a:p>
            <a:pPr>
              <a:lnSpc>
                <a:spcPts val="4075"/>
              </a:lnSpc>
              <a:spcBef>
                <a:spcPct val="0"/>
              </a:spcBef>
              <a:defRPr/>
            </a:pPr>
            <a:r>
              <a:rPr lang="it-IT" sz="3200" i="1" dirty="0">
                <a:latin typeface="+mj-lt"/>
              </a:rPr>
              <a:t>L</a:t>
            </a:r>
            <a:r>
              <a:rPr lang="it-IT" sz="3200" i="1" dirty="0" smtClean="0">
                <a:latin typeface="+mj-lt"/>
              </a:rPr>
              <a:t>e </a:t>
            </a:r>
            <a:r>
              <a:rPr lang="it-IT" sz="3200" i="1" dirty="0">
                <a:latin typeface="+mj-lt"/>
              </a:rPr>
              <a:t>Camere di </a:t>
            </a:r>
            <a:r>
              <a:rPr lang="it-IT" sz="3200" i="1" dirty="0" smtClean="0">
                <a:latin typeface="+mj-lt"/>
              </a:rPr>
              <a:t>Commercio a supporto delle </a:t>
            </a:r>
            <a:r>
              <a:rPr lang="it-IT" sz="3200" i="1" dirty="0">
                <a:latin typeface="+mj-lt"/>
              </a:rPr>
              <a:t>PMI</a:t>
            </a:r>
            <a:endParaRPr lang="it-IT" sz="3200" dirty="0">
              <a:latin typeface="+mj-lt"/>
              <a:ea typeface="Kozuka Gothic Pro M" pitchFamily="34" charset="-128"/>
              <a:cs typeface="Arial" pitchFamily="34" charset="0"/>
            </a:endParaRPr>
          </a:p>
        </p:txBody>
      </p:sp>
      <p:pic>
        <p:nvPicPr>
          <p:cNvPr id="11268" name="Picture 3" descr="C:\Users\yyi3877\Desktop\IC_logo_fatturazion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9813" y="511175"/>
            <a:ext cx="4411662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Segnaposto piè di pagina 7"/>
          <p:cNvSpPr txBox="1">
            <a:spLocks/>
          </p:cNvSpPr>
          <p:nvPr/>
        </p:nvSpPr>
        <p:spPr bwMode="auto">
          <a:xfrm>
            <a:off x="7285038" y="7102475"/>
            <a:ext cx="17335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it-IT" sz="1400">
                <a:solidFill>
                  <a:schemeClr val="bg1"/>
                </a:solidFill>
                <a:latin typeface="Kozuka Gothic Pro L"/>
                <a:ea typeface="Kozuka Gothic Pro L"/>
                <a:cs typeface="Titillium WebLight"/>
              </a:rPr>
              <a:t>Bologna, 9 Marzo 2015</a:t>
            </a:r>
          </a:p>
        </p:txBody>
      </p:sp>
      <p:sp>
        <p:nvSpPr>
          <p:cNvPr id="11270" name="Segnaposto testo 1"/>
          <p:cNvSpPr>
            <a:spLocks noGrp="1"/>
          </p:cNvSpPr>
          <p:nvPr>
            <p:ph type="body" sz="quarter" idx="15"/>
          </p:nvPr>
        </p:nvSpPr>
        <p:spPr bwMode="auto">
          <a:xfrm>
            <a:off x="6613525" y="6002338"/>
            <a:ext cx="3240088" cy="493712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it-IT" sz="3200" smtClean="0">
                <a:latin typeface="Titillium Web"/>
                <a:ea typeface="Titillium Web"/>
                <a:cs typeface="Titillium Web"/>
              </a:rPr>
              <a:t>Nicola Caprioli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14"/>
          <p:cNvSpPr>
            <a:spLocks noGrp="1"/>
          </p:cNvSpPr>
          <p:nvPr>
            <p:ph type="ftr" sz="quarter" idx="16"/>
          </p:nvPr>
        </p:nvSpPr>
        <p:spPr>
          <a:xfrm>
            <a:off x="3871913" y="7227888"/>
            <a:ext cx="3654425" cy="161925"/>
          </a:xfrm>
        </p:spPr>
        <p:txBody>
          <a:bodyPr/>
          <a:lstStyle/>
          <a:p>
            <a:pPr>
              <a:defRPr/>
            </a:pP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www.infocamere.it</a:t>
            </a:r>
            <a:r>
              <a:rPr lang="it-IT" sz="1000">
                <a:latin typeface="Kozuka Gothic Pro L" pitchFamily="34" charset="-128"/>
                <a:ea typeface="Kozuka Gothic Pro L" pitchFamily="34" charset="-128"/>
              </a:rPr>
              <a:t>	</a:t>
            </a: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it-IT" sz="1000">
                <a:latin typeface="Kozuka Gothic Pro L" pitchFamily="34" charset="-128"/>
                <a:ea typeface="Kozuka Gothic Pro L" pitchFamily="34" charset="-128"/>
              </a:rPr>
              <a:t>                     </a:t>
            </a: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pl-PL" sz="1050">
                <a:latin typeface="Kozuka Gothic Pro L" pitchFamily="34" charset="-128"/>
                <a:ea typeface="Kozuka Gothic Pro L" pitchFamily="34" charset="-128"/>
              </a:rPr>
              <a:t>www.registroimprese.it</a:t>
            </a:r>
            <a:endParaRPr lang="it-IT" sz="105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31850" y="1095375"/>
            <a:ext cx="1984375" cy="6334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831850" y="1728788"/>
            <a:ext cx="9285288" cy="4337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831850" y="1728788"/>
            <a:ext cx="1862138" cy="43370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22533" name="Picture 2" descr="G:\FINCONS group\----AI utili\Fatturazione-elettronic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17700"/>
            <a:ext cx="55721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CasellaDiTesto 11"/>
          <p:cNvSpPr txBox="1">
            <a:spLocks noChangeArrowheads="1"/>
          </p:cNvSpPr>
          <p:nvPr/>
        </p:nvSpPr>
        <p:spPr bwMode="auto">
          <a:xfrm>
            <a:off x="1612900" y="2178050"/>
            <a:ext cx="11398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65" tIns="40083" rIns="80165" bIns="40083">
            <a:spAutoFit/>
          </a:bodyPr>
          <a:lstStyle/>
          <a:p>
            <a:r>
              <a:rPr lang="it-IT" sz="1800">
                <a:latin typeface="Kozuka Gothic Pro M"/>
                <a:ea typeface="Kozuka Gothic Pro M"/>
                <a:cs typeface="Kozuka Gothic Pro M"/>
              </a:rPr>
              <a:t>Il servizio</a:t>
            </a:r>
          </a:p>
        </p:txBody>
      </p:sp>
      <p:sp>
        <p:nvSpPr>
          <p:cNvPr id="22535" name="Rettangolo 12"/>
          <p:cNvSpPr>
            <a:spLocks noChangeArrowheads="1"/>
          </p:cNvSpPr>
          <p:nvPr/>
        </p:nvSpPr>
        <p:spPr bwMode="auto">
          <a:xfrm>
            <a:off x="1831975" y="3640138"/>
            <a:ext cx="81121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65" tIns="40083" rIns="80165" bIns="40083">
            <a:spAutoFit/>
          </a:bodyPr>
          <a:lstStyle/>
          <a:p>
            <a:r>
              <a:rPr lang="it-IT" sz="1800">
                <a:latin typeface="Kozuka Gothic Pro M"/>
                <a:ea typeface="Kozuka Gothic Pro M"/>
                <a:cs typeface="Kozuka Gothic Pro M"/>
              </a:rPr>
              <a:t>Costi</a:t>
            </a:r>
          </a:p>
        </p:txBody>
      </p:sp>
      <p:cxnSp>
        <p:nvCxnSpPr>
          <p:cNvPr id="14" name="Connettore 1 13"/>
          <p:cNvCxnSpPr/>
          <p:nvPr/>
        </p:nvCxnSpPr>
        <p:spPr>
          <a:xfrm>
            <a:off x="1001713" y="3186113"/>
            <a:ext cx="890587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37" name="Titolo 1"/>
          <p:cNvSpPr txBox="1">
            <a:spLocks/>
          </p:cNvSpPr>
          <p:nvPr/>
        </p:nvSpPr>
        <p:spPr bwMode="auto">
          <a:xfrm>
            <a:off x="2847975" y="2043113"/>
            <a:ext cx="67913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55613" eaLnBrk="0" hangingPunct="0"/>
            <a:r>
              <a:rPr lang="it-IT" sz="1600">
                <a:latin typeface="Kozuka Gothic Pro L"/>
                <a:ea typeface="Kozuka Gothic Pro L"/>
                <a:cs typeface="Titillium WebSemiBold"/>
              </a:rPr>
              <a:t>La </a:t>
            </a:r>
            <a:r>
              <a:rPr lang="it-IT" sz="1600" b="1">
                <a:latin typeface="Kozuka Gothic Pro L"/>
                <a:ea typeface="Kozuka Gothic Pro L"/>
                <a:cs typeface="Titillium WebSemiBold"/>
              </a:rPr>
              <a:t>compilazione, l’invio e la gestione </a:t>
            </a:r>
            <a:r>
              <a:rPr lang="it-IT" sz="1600">
                <a:latin typeface="Kozuka Gothic Pro L"/>
                <a:ea typeface="Kozuka Gothic Pro L"/>
                <a:cs typeface="Titillium WebSemiBold"/>
              </a:rPr>
              <a:t>di 24 </a:t>
            </a:r>
            <a:r>
              <a:rPr lang="it-IT" sz="1600" b="1">
                <a:latin typeface="Kozuka Gothic Pro L"/>
                <a:ea typeface="Kozuka Gothic Pro L"/>
                <a:cs typeface="Titillium WebSemiBold"/>
              </a:rPr>
              <a:t>documenti contabili </a:t>
            </a:r>
            <a:r>
              <a:rPr lang="it-IT" sz="1600">
                <a:latin typeface="Kozuka Gothic Pro L"/>
                <a:ea typeface="Kozuka Gothic Pro L"/>
                <a:cs typeface="Titillium WebSemiBold"/>
              </a:rPr>
              <a:t>tra il 1 gennaio ed il 31 dicembre di ogni anno  e relativa </a:t>
            </a:r>
            <a:r>
              <a:rPr lang="it-IT" sz="1600" b="1">
                <a:latin typeface="Kozuka Gothic Pro L"/>
                <a:ea typeface="Kozuka Gothic Pro L"/>
                <a:cs typeface="Titillium WebSemiBold"/>
              </a:rPr>
              <a:t>conservazione a norma</a:t>
            </a:r>
          </a:p>
          <a:p>
            <a:pPr defTabSz="455613" eaLnBrk="0" hangingPunct="0"/>
            <a:endParaRPr lang="it-IT" altLang="it-IT" sz="1600">
              <a:solidFill>
                <a:srgbClr val="006C9A"/>
              </a:solidFill>
              <a:latin typeface="Kozuka Gothic Pro L"/>
              <a:ea typeface="Kozuka Gothic Pro L"/>
              <a:cs typeface="Titillium WebSemiBold"/>
            </a:endParaRPr>
          </a:p>
        </p:txBody>
      </p:sp>
      <p:pic>
        <p:nvPicPr>
          <p:cNvPr id="22538" name="Picture 4" descr="G:\FINCONS group\----AI utili\esempi\set sacc\cass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5563" y="3716338"/>
            <a:ext cx="433387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5" descr="G:\FINCONS group\----AI utili\esempi\set sacc\denar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6313" y="3636963"/>
            <a:ext cx="368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Freccia in giù 19"/>
          <p:cNvSpPr/>
          <p:nvPr/>
        </p:nvSpPr>
        <p:spPr>
          <a:xfrm rot="10800000">
            <a:off x="1341438" y="3473450"/>
            <a:ext cx="382587" cy="300038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2541" name="Titolo 1"/>
          <p:cNvSpPr txBox="1">
            <a:spLocks/>
          </p:cNvSpPr>
          <p:nvPr/>
        </p:nvSpPr>
        <p:spPr bwMode="auto">
          <a:xfrm>
            <a:off x="2824163" y="3473450"/>
            <a:ext cx="67246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55613" eaLnBrk="0" hangingPunct="0"/>
            <a:r>
              <a:rPr lang="it-IT" sz="1600">
                <a:latin typeface="Kozuka Gothic Pro L"/>
                <a:ea typeface="Kozuka Gothic Pro L"/>
                <a:cs typeface="Titillium WebSemiBold"/>
              </a:rPr>
              <a:t>Il Servizio viene messo a disposizione delle PMI in via </a:t>
            </a:r>
            <a:r>
              <a:rPr lang="it-IT" sz="1600" b="1">
                <a:latin typeface="Kozuka Gothic Pro L"/>
                <a:ea typeface="Kozuka Gothic Pro L"/>
                <a:cs typeface="Titillium WebSemiBold"/>
              </a:rPr>
              <a:t>non onerosa</a:t>
            </a:r>
            <a:r>
              <a:rPr lang="it-IT" sz="1600">
                <a:latin typeface="Kozuka Gothic Pro L"/>
                <a:ea typeface="Kozuka Gothic Pro L"/>
                <a:cs typeface="Titillium WebSemiBold"/>
              </a:rPr>
              <a:t>, come previsto dall’art.4, comma 2, D.M. 3 aprile 2013 n. 55.</a:t>
            </a:r>
          </a:p>
        </p:txBody>
      </p:sp>
      <p:pic>
        <p:nvPicPr>
          <p:cNvPr id="22542" name="Picture 4" descr="G:\FINCONS group\----AI utili\esempi\set sacc\servizi-generic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850" y="2559050"/>
            <a:ext cx="947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ttangolo 22"/>
          <p:cNvSpPr/>
          <p:nvPr/>
        </p:nvSpPr>
        <p:spPr>
          <a:xfrm>
            <a:off x="2693988" y="1095375"/>
            <a:ext cx="7423150" cy="6334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22544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35088" y="1109663"/>
            <a:ext cx="8477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5" name="Titolo 1"/>
          <p:cNvSpPr txBox="1">
            <a:spLocks/>
          </p:cNvSpPr>
          <p:nvPr/>
        </p:nvSpPr>
        <p:spPr bwMode="auto">
          <a:xfrm>
            <a:off x="2919413" y="1265238"/>
            <a:ext cx="67198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55613" eaLnBrk="0" hangingPunct="0"/>
            <a:r>
              <a:rPr lang="it-IT" altLang="it-IT" sz="2000">
                <a:solidFill>
                  <a:srgbClr val="006C9A"/>
                </a:solidFill>
                <a:latin typeface="Kozuka Gothic Pro M"/>
                <a:ea typeface="Kozuka Gothic Pro M"/>
                <a:cs typeface="Titillium WebSemiBold"/>
              </a:rPr>
              <a:t>Il servizio delle Camere di Commercio a supporto delle PMI</a:t>
            </a:r>
          </a:p>
        </p:txBody>
      </p:sp>
      <p:cxnSp>
        <p:nvCxnSpPr>
          <p:cNvPr id="26" name="Connettore 1 25"/>
          <p:cNvCxnSpPr/>
          <p:nvPr/>
        </p:nvCxnSpPr>
        <p:spPr>
          <a:xfrm>
            <a:off x="966788" y="4481513"/>
            <a:ext cx="89408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47" name="Rettangolo 26"/>
          <p:cNvSpPr>
            <a:spLocks noChangeArrowheads="1"/>
          </p:cNvSpPr>
          <p:nvPr/>
        </p:nvSpPr>
        <p:spPr bwMode="auto">
          <a:xfrm>
            <a:off x="1778000" y="5057775"/>
            <a:ext cx="81121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65" tIns="40083" rIns="80165" bIns="40083">
            <a:spAutoFit/>
          </a:bodyPr>
          <a:lstStyle/>
          <a:p>
            <a:r>
              <a:rPr lang="it-IT" sz="1800">
                <a:latin typeface="Kozuka Gothic Pro M"/>
                <a:ea typeface="Kozuka Gothic Pro M"/>
                <a:cs typeface="Kozuka Gothic Pro M"/>
              </a:rPr>
              <a:t>PMI *</a:t>
            </a:r>
          </a:p>
        </p:txBody>
      </p:sp>
      <p:sp>
        <p:nvSpPr>
          <p:cNvPr id="28" name="Segnaposto contenuto 2"/>
          <p:cNvSpPr>
            <a:spLocks noGrp="1"/>
          </p:cNvSpPr>
          <p:nvPr>
            <p:ph idx="1"/>
          </p:nvPr>
        </p:nvSpPr>
        <p:spPr>
          <a:xfrm>
            <a:off x="2779713" y="4554538"/>
            <a:ext cx="6911975" cy="1476375"/>
          </a:xfrm>
        </p:spPr>
        <p:txBody>
          <a:bodyPr numCol="1">
            <a:noAutofit/>
          </a:bodyPr>
          <a:lstStyle/>
          <a:p>
            <a:pPr marL="285750" indent="-285750">
              <a:spcBef>
                <a:spcPts val="0"/>
              </a:spcBef>
              <a:buFont typeface="Arial" pitchFamily="34" charset="0"/>
              <a:buBlip>
                <a:blip r:embed="rId7"/>
              </a:buBlip>
              <a:defRPr/>
            </a:pPr>
            <a:r>
              <a:rPr lang="it-IT" sz="1600" dirty="0" smtClean="0">
                <a:latin typeface="Kozuka Gothic Pro L" pitchFamily="34" charset="-128"/>
                <a:ea typeface="Kozuka Gothic Pro L" pitchFamily="34" charset="-128"/>
              </a:rPr>
              <a:t>Numero di </a:t>
            </a:r>
            <a:r>
              <a:rPr lang="it-IT" sz="1600" b="1" dirty="0" smtClean="0">
                <a:latin typeface="Kozuka Gothic Pro L" pitchFamily="34" charset="-128"/>
                <a:ea typeface="Kozuka Gothic Pro L" pitchFamily="34" charset="-128"/>
              </a:rPr>
              <a:t>dipendenti NON superiore a 250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  <a:defRPr/>
            </a:pPr>
            <a:endParaRPr lang="it-IT" sz="1600" b="1" dirty="0">
              <a:solidFill>
                <a:srgbClr val="007F95"/>
              </a:solidFill>
              <a:latin typeface="Kozuka Gothic Pro L" pitchFamily="34" charset="-128"/>
              <a:ea typeface="Kozuka Gothic Pro L" pitchFamily="34" charset="-128"/>
            </a:endParaRPr>
          </a:p>
          <a:p>
            <a:pPr marL="285750" indent="-285750">
              <a:buFont typeface="Arial" pitchFamily="34" charset="0"/>
              <a:buBlip>
                <a:blip r:embed="rId7"/>
              </a:buBlip>
              <a:defRPr/>
            </a:pPr>
            <a:r>
              <a:rPr lang="it-IT" sz="1600" b="1" dirty="0">
                <a:latin typeface="Kozuka Gothic Pro L" pitchFamily="34" charset="-128"/>
                <a:ea typeface="Kozuka Gothic Pro L" pitchFamily="34" charset="-128"/>
              </a:rPr>
              <a:t>F</a:t>
            </a:r>
            <a:r>
              <a:rPr lang="it-IT" sz="1600" b="1" dirty="0" smtClean="0">
                <a:latin typeface="Kozuka Gothic Pro L" pitchFamily="34" charset="-128"/>
                <a:ea typeface="Kozuka Gothic Pro L" pitchFamily="34" charset="-128"/>
              </a:rPr>
              <a:t>atturato</a:t>
            </a:r>
            <a:r>
              <a:rPr lang="it-IT" sz="1600" dirty="0" smtClean="0">
                <a:latin typeface="Kozuka Gothic Pro L" pitchFamily="34" charset="-128"/>
                <a:ea typeface="Kozuka Gothic Pro L" pitchFamily="34" charset="-128"/>
              </a:rPr>
              <a:t> </a:t>
            </a:r>
            <a:r>
              <a:rPr lang="it-IT" sz="1600" dirty="0">
                <a:latin typeface="Kozuka Gothic Pro L" pitchFamily="34" charset="-128"/>
                <a:ea typeface="Kozuka Gothic Pro L" pitchFamily="34" charset="-128"/>
              </a:rPr>
              <a:t>dell’ultimo bilancio chiuso </a:t>
            </a:r>
            <a:r>
              <a:rPr lang="it-IT" sz="1600" b="1" dirty="0">
                <a:latin typeface="Kozuka Gothic Pro L" pitchFamily="34" charset="-128"/>
                <a:ea typeface="Kozuka Gothic Pro L" pitchFamily="34" charset="-128"/>
              </a:rPr>
              <a:t>NON superiore a 50 milioni di euro </a:t>
            </a:r>
            <a:endParaRPr lang="it-IT" sz="1600" b="1" dirty="0" smtClean="0">
              <a:latin typeface="Kozuka Gothic Pro L" pitchFamily="34" charset="-128"/>
              <a:ea typeface="Kozuka Gothic Pro L" pitchFamily="34" charset="-128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it-IT" sz="1600" dirty="0">
                <a:latin typeface="Kozuka Gothic Pro L" pitchFamily="34" charset="-128"/>
                <a:ea typeface="Kozuka Gothic Pro L" pitchFamily="34" charset="-128"/>
              </a:rPr>
              <a:t> </a:t>
            </a:r>
            <a:r>
              <a:rPr lang="it-IT" sz="1600" dirty="0" smtClean="0">
                <a:latin typeface="Kozuka Gothic Pro L" pitchFamily="34" charset="-128"/>
                <a:ea typeface="Kozuka Gothic Pro L" pitchFamily="34" charset="-128"/>
              </a:rPr>
              <a:t>  oppure</a:t>
            </a:r>
          </a:p>
          <a:p>
            <a:pPr>
              <a:buFont typeface="Arial" pitchFamily="34" charset="0"/>
              <a:buBlip>
                <a:blip r:embed="rId7"/>
              </a:buBlip>
              <a:defRPr/>
            </a:pPr>
            <a:r>
              <a:rPr lang="it-IT" sz="1600" dirty="0">
                <a:latin typeface="Kozuka Gothic Pro L" pitchFamily="34" charset="-128"/>
                <a:ea typeface="Kozuka Gothic Pro L" pitchFamily="34" charset="-128"/>
              </a:rPr>
              <a:t>T</a:t>
            </a:r>
            <a:r>
              <a:rPr lang="it-IT" sz="1600" dirty="0" smtClean="0">
                <a:latin typeface="Kozuka Gothic Pro L" pitchFamily="34" charset="-128"/>
                <a:ea typeface="Kozuka Gothic Pro L" pitchFamily="34" charset="-128"/>
              </a:rPr>
              <a:t>otale </a:t>
            </a:r>
            <a:r>
              <a:rPr lang="it-IT" sz="1600" dirty="0">
                <a:latin typeface="Kozuka Gothic Pro L" pitchFamily="34" charset="-128"/>
                <a:ea typeface="Kozuka Gothic Pro L" pitchFamily="34" charset="-128"/>
              </a:rPr>
              <a:t>di  bilancio (</a:t>
            </a:r>
            <a:r>
              <a:rPr lang="it-IT" sz="1600" b="1" dirty="0">
                <a:latin typeface="Kozuka Gothic Pro L" pitchFamily="34" charset="-128"/>
                <a:ea typeface="Kozuka Gothic Pro L" pitchFamily="34" charset="-128"/>
              </a:rPr>
              <a:t>attivo patrimoniale</a:t>
            </a:r>
            <a:r>
              <a:rPr lang="it-IT" sz="1600" dirty="0">
                <a:latin typeface="Kozuka Gothic Pro L" pitchFamily="34" charset="-128"/>
                <a:ea typeface="Kozuka Gothic Pro L" pitchFamily="34" charset="-128"/>
              </a:rPr>
              <a:t>) </a:t>
            </a:r>
            <a:r>
              <a:rPr lang="it-IT" sz="1600" b="1" dirty="0">
                <a:latin typeface="Kozuka Gothic Pro L" pitchFamily="34" charset="-128"/>
                <a:ea typeface="Kozuka Gothic Pro L" pitchFamily="34" charset="-128"/>
              </a:rPr>
              <a:t>NON superiore a 43 milioni di euro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  <a:defRPr/>
            </a:pPr>
            <a:endParaRPr lang="it-IT" sz="1600" dirty="0" smtClean="0">
              <a:solidFill>
                <a:srgbClr val="007F95"/>
              </a:solidFill>
              <a:latin typeface="Kozuka Gothic Pro L" pitchFamily="34" charset="-128"/>
              <a:ea typeface="Kozuka Gothic Pro L" pitchFamily="34" charset="-128"/>
            </a:endParaRPr>
          </a:p>
        </p:txBody>
      </p:sp>
      <p:pic>
        <p:nvPicPr>
          <p:cNvPr id="22549" name="Picture 8" descr="G:\FINCONS group\----AI utili\esempi\set sacc\Azienda-neutra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54125" y="4814888"/>
            <a:ext cx="436563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0" name="Picture 4" descr="G:\FINCONS group\----AI utili\azienda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38225" y="5057775"/>
            <a:ext cx="30797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1" name="Titolo 1"/>
          <p:cNvSpPr txBox="1">
            <a:spLocks/>
          </p:cNvSpPr>
          <p:nvPr/>
        </p:nvSpPr>
        <p:spPr bwMode="auto">
          <a:xfrm>
            <a:off x="1690688" y="6426200"/>
            <a:ext cx="78882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55613" eaLnBrk="0" hangingPunct="0"/>
            <a:r>
              <a:rPr lang="it-IT" sz="1600">
                <a:latin typeface="Kozuka Gothic Pro M"/>
                <a:ea typeface="Kozuka Gothic Pro M"/>
                <a:cs typeface="Titillium WebSemiBold"/>
              </a:rPr>
              <a:t>* </a:t>
            </a:r>
            <a:r>
              <a:rPr lang="it-IT" sz="1600">
                <a:ea typeface="Kozuka Gothic Pro M"/>
                <a:cs typeface="Titillium WebSemiBold"/>
              </a:rPr>
              <a:t>Raccomandazione 2003/361/CE  della Commissione Europea del 6 maggio 2003</a:t>
            </a:r>
            <a:endParaRPr lang="it-IT" sz="1600">
              <a:latin typeface="Kozuka Gothic Pro M"/>
              <a:ea typeface="Kozuka Gothic Pro M"/>
              <a:cs typeface="Titillium WebSemiBold"/>
            </a:endParaRPr>
          </a:p>
        </p:txBody>
      </p:sp>
      <p:sp>
        <p:nvSpPr>
          <p:cNvPr id="32" name="Titolo 1"/>
          <p:cNvSpPr txBox="1">
            <a:spLocks/>
          </p:cNvSpPr>
          <p:nvPr/>
        </p:nvSpPr>
        <p:spPr bwMode="auto">
          <a:xfrm>
            <a:off x="720725" y="66675"/>
            <a:ext cx="831691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6C9A"/>
                </a:solidFill>
                <a:latin typeface="Titillium WebSemiBold"/>
                <a:ea typeface="MS PGothic" pitchFamily="34" charset="-128"/>
                <a:cs typeface="Titillium WebSemiBold"/>
              </a:defRPr>
            </a:lvl1pPr>
            <a:lvl2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2pPr>
            <a:lvl3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3pPr>
            <a:lvl4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4pPr>
            <a:lvl5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5pPr>
            <a:lvl6pPr marL="4572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6pPr>
            <a:lvl7pPr marL="9144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7pPr>
            <a:lvl8pPr marL="13716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8pPr>
            <a:lvl9pPr marL="18288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t-IT" dirty="0">
                <a:latin typeface="+mj-lt"/>
              </a:rPr>
              <a:t>Il sistema camerale come</a:t>
            </a:r>
            <a:r>
              <a:rPr lang="it-IT" dirty="0" smtClean="0">
                <a:latin typeface="+mj-lt"/>
              </a:rPr>
              <a:t> intermediario per le PMI</a:t>
            </a:r>
            <a:endParaRPr lang="it-IT" dirty="0">
              <a:latin typeface="+mj-lt"/>
            </a:endParaRPr>
          </a:p>
        </p:txBody>
      </p:sp>
      <p:sp>
        <p:nvSpPr>
          <p:cNvPr id="36" name="Segnaposto numero diapositiva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ACB1FC4-CE81-43F9-9E45-22199FEBFAD1}" type="slidenum">
              <a:rPr lang="it-IT">
                <a:latin typeface="+mn-lt"/>
              </a:rPr>
              <a:pPr>
                <a:defRPr/>
              </a:pPr>
              <a:t>10</a:t>
            </a:fld>
            <a:endParaRPr lang="it-IT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2" descr="http://www.baldi.it/foto_prodotti_olivetti/olitouch2.jpg"/>
          <p:cNvSpPr>
            <a:spLocks noChangeAspect="1" noChangeArrowheads="1"/>
          </p:cNvSpPr>
          <p:nvPr/>
        </p:nvSpPr>
        <p:spPr bwMode="auto">
          <a:xfrm>
            <a:off x="155575" y="-1646238"/>
            <a:ext cx="3448050" cy="343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" name="Segnaposto piè di pagina 14"/>
          <p:cNvSpPr>
            <a:spLocks noGrp="1"/>
          </p:cNvSpPr>
          <p:nvPr>
            <p:ph type="ftr" sz="quarter" idx="18"/>
          </p:nvPr>
        </p:nvSpPr>
        <p:spPr>
          <a:xfrm>
            <a:off x="3871913" y="7227888"/>
            <a:ext cx="3654425" cy="161925"/>
          </a:xfrm>
        </p:spPr>
        <p:txBody>
          <a:bodyPr/>
          <a:lstStyle/>
          <a:p>
            <a:pPr>
              <a:defRPr/>
            </a:pP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www.infocamere.it</a:t>
            </a:r>
            <a:r>
              <a:rPr lang="it-IT" sz="1000">
                <a:latin typeface="Kozuka Gothic Pro L" pitchFamily="34" charset="-128"/>
                <a:ea typeface="Kozuka Gothic Pro L" pitchFamily="34" charset="-128"/>
              </a:rPr>
              <a:t>	</a:t>
            </a: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it-IT" sz="1000">
                <a:latin typeface="Kozuka Gothic Pro L" pitchFamily="34" charset="-128"/>
                <a:ea typeface="Kozuka Gothic Pro L" pitchFamily="34" charset="-128"/>
              </a:rPr>
              <a:t>                     </a:t>
            </a: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pl-PL" sz="1050">
                <a:latin typeface="Kozuka Gothic Pro L" pitchFamily="34" charset="-128"/>
                <a:ea typeface="Kozuka Gothic Pro L" pitchFamily="34" charset="-128"/>
              </a:rPr>
              <a:t>www.registroimprese.it</a:t>
            </a:r>
            <a:endParaRPr lang="it-IT" sz="105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23555" name="Rettangolo 9"/>
          <p:cNvSpPr>
            <a:spLocks noChangeArrowheads="1"/>
          </p:cNvSpPr>
          <p:nvPr/>
        </p:nvSpPr>
        <p:spPr bwMode="auto">
          <a:xfrm>
            <a:off x="8604250" y="4633913"/>
            <a:ext cx="15414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it-IT" sz="1800">
                <a:solidFill>
                  <a:srgbClr val="007F95"/>
                </a:solidFill>
                <a:latin typeface="Kozuka Gothic Pro M"/>
                <a:ea typeface="Kozuka Gothic Pro M"/>
                <a:cs typeface="Kozuka Gothic Pro M"/>
              </a:rPr>
              <a:t>Area informativa</a:t>
            </a:r>
          </a:p>
        </p:txBody>
      </p:sp>
      <p:sp>
        <p:nvSpPr>
          <p:cNvPr id="23556" name="Rettangolo 13"/>
          <p:cNvSpPr>
            <a:spLocks noChangeArrowheads="1"/>
          </p:cNvSpPr>
          <p:nvPr/>
        </p:nvSpPr>
        <p:spPr bwMode="auto">
          <a:xfrm>
            <a:off x="8389938" y="2008188"/>
            <a:ext cx="197008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it-IT" sz="1800">
                <a:solidFill>
                  <a:srgbClr val="007F95"/>
                </a:solidFill>
                <a:latin typeface="Kozuka Gothic Pro M"/>
                <a:ea typeface="Kozuka Gothic Pro M"/>
                <a:cs typeface="Kozuka Gothic Pro M"/>
              </a:rPr>
              <a:t>Area di accesso al servizio tramite CNS</a:t>
            </a: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725" y="641350"/>
            <a:ext cx="7307263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tangolo 14"/>
          <p:cNvSpPr/>
          <p:nvPr/>
        </p:nvSpPr>
        <p:spPr>
          <a:xfrm>
            <a:off x="5391150" y="1655763"/>
            <a:ext cx="2636838" cy="2243137"/>
          </a:xfrm>
          <a:prstGeom prst="rect">
            <a:avLst/>
          </a:prstGeom>
          <a:noFill/>
          <a:ln w="1905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5391150" y="4005263"/>
            <a:ext cx="2636838" cy="2170112"/>
          </a:xfrm>
          <a:prstGeom prst="rect">
            <a:avLst/>
          </a:prstGeom>
          <a:noFill/>
          <a:ln w="1905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Segnaposto numero diapositiva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640240E-CBC8-4992-90F7-941CD5AD7BF5}" type="slidenum">
              <a:rPr>
                <a:latin typeface="+mn-lt"/>
              </a:rPr>
              <a:pPr>
                <a:defRPr/>
              </a:pPr>
              <a:t>11</a:t>
            </a:fld>
            <a:endParaRPr dirty="0">
              <a:latin typeface="+mn-lt"/>
            </a:endParaRPr>
          </a:p>
        </p:txBody>
      </p:sp>
      <p:sp>
        <p:nvSpPr>
          <p:cNvPr id="13" name="Titolo 1"/>
          <p:cNvSpPr txBox="1">
            <a:spLocks noGrp="1"/>
          </p:cNvSpPr>
          <p:nvPr>
            <p:ph type="title"/>
          </p:nvPr>
        </p:nvSpPr>
        <p:spPr>
          <a:xfrm>
            <a:off x="720725" y="66675"/>
            <a:ext cx="8553450" cy="431800"/>
          </a:xfrm>
        </p:spPr>
        <p:txBody>
          <a:bodyPr/>
          <a:lstStyle>
            <a:lvl1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6C9A"/>
                </a:solidFill>
                <a:latin typeface="Titillium WebSemiBold"/>
                <a:ea typeface="MS PGothic" pitchFamily="34" charset="-128"/>
                <a:cs typeface="Titillium WebSemiBold"/>
              </a:defRPr>
            </a:lvl1pPr>
            <a:lvl2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2pPr>
            <a:lvl3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3pPr>
            <a:lvl4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4pPr>
            <a:lvl5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5pPr>
            <a:lvl6pPr marL="4572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6pPr>
            <a:lvl7pPr marL="9144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7pPr>
            <a:lvl8pPr marL="13716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8pPr>
            <a:lvl9pPr marL="18288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t-IT" dirty="0" smtClean="0">
                <a:latin typeface="+mj-lt"/>
              </a:rPr>
              <a:t>Ottobre 2014 - Il servizio a supporto delle PMI</a:t>
            </a:r>
            <a:endParaRPr lang="it-IT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ttangolo 46"/>
          <p:cNvSpPr/>
          <p:nvPr/>
        </p:nvSpPr>
        <p:spPr>
          <a:xfrm>
            <a:off x="2654300" y="4618038"/>
            <a:ext cx="7480300" cy="190976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solidFill>
              <a:srgbClr val="73E9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dirty="0"/>
          </a:p>
        </p:txBody>
      </p:sp>
      <p:sp>
        <p:nvSpPr>
          <p:cNvPr id="45" name="Rettangolo 44"/>
          <p:cNvSpPr/>
          <p:nvPr/>
        </p:nvSpPr>
        <p:spPr>
          <a:xfrm rot="10800000">
            <a:off x="5407025" y="1728788"/>
            <a:ext cx="4664075" cy="24876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solidFill>
              <a:srgbClr val="73E9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4" name="Rettangolo 43"/>
          <p:cNvSpPr/>
          <p:nvPr/>
        </p:nvSpPr>
        <p:spPr>
          <a:xfrm rot="10800000">
            <a:off x="1060450" y="1889125"/>
            <a:ext cx="3582988" cy="11191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solidFill>
              <a:srgbClr val="73E9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4580" name="AutoShape 2" descr="https://encrypted-tbn1.gstatic.com/images?q=tbn:ANd9GcTBrBU9VjrGOF1lNQoJY7dSUWTj-inu1s4OG02GTlH0e4Pw2_K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" name="Segnaposto piè di pagina 14"/>
          <p:cNvSpPr>
            <a:spLocks noGrp="1"/>
          </p:cNvSpPr>
          <p:nvPr>
            <p:ph type="ftr" sz="quarter" idx="16"/>
          </p:nvPr>
        </p:nvSpPr>
        <p:spPr>
          <a:xfrm>
            <a:off x="3871913" y="7227888"/>
            <a:ext cx="3654425" cy="161925"/>
          </a:xfrm>
        </p:spPr>
        <p:txBody>
          <a:bodyPr/>
          <a:lstStyle/>
          <a:p>
            <a:pPr>
              <a:defRPr/>
            </a:pP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www.infocamere.it</a:t>
            </a:r>
            <a:r>
              <a:rPr lang="it-IT" sz="1000">
                <a:latin typeface="Kozuka Gothic Pro L" pitchFamily="34" charset="-128"/>
                <a:ea typeface="Kozuka Gothic Pro L" pitchFamily="34" charset="-128"/>
              </a:rPr>
              <a:t>	</a:t>
            </a: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it-IT" sz="1000">
                <a:latin typeface="Kozuka Gothic Pro L" pitchFamily="34" charset="-128"/>
                <a:ea typeface="Kozuka Gothic Pro L" pitchFamily="34" charset="-128"/>
              </a:rPr>
              <a:t>                     </a:t>
            </a: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pl-PL" sz="1050">
                <a:latin typeface="Kozuka Gothic Pro L" pitchFamily="34" charset="-128"/>
                <a:ea typeface="Kozuka Gothic Pro L" pitchFamily="34" charset="-128"/>
              </a:rPr>
              <a:t>www.registroimprese.it</a:t>
            </a:r>
            <a:endParaRPr lang="it-IT" sz="105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79450" y="773113"/>
            <a:ext cx="9455150" cy="400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it-IT" sz="2000" b="1" dirty="0">
                <a:latin typeface="Kozuka Gothic Pro M" pitchFamily="34" charset="-128"/>
                <a:ea typeface="Kozuka Gothic Pro M" pitchFamily="34" charset="-128"/>
                <a:cs typeface="+mn-cs"/>
              </a:rPr>
              <a:t>Caratteristiche della </a:t>
            </a:r>
            <a:r>
              <a:rPr lang="it-IT" sz="2000" b="1" dirty="0">
                <a:latin typeface="Kozuka Gothic Pro M" pitchFamily="34" charset="-128"/>
                <a:ea typeface="Kozuka Gothic Pro M" pitchFamily="34" charset="-128"/>
                <a:cs typeface="+mn-cs"/>
              </a:rPr>
              <a:t>soluzione</a:t>
            </a:r>
            <a:endParaRPr lang="it-IT" sz="2000" dirty="0">
              <a:solidFill>
                <a:srgbClr val="007F95"/>
              </a:solidFill>
              <a:latin typeface="Kozuka Gothic Pro M" pitchFamily="34" charset="-128"/>
              <a:ea typeface="Kozuka Gothic Pro M" pitchFamily="34" charset="-128"/>
              <a:cs typeface="+mn-cs"/>
            </a:endParaRPr>
          </a:p>
        </p:txBody>
      </p:sp>
      <p:sp>
        <p:nvSpPr>
          <p:cNvPr id="21" name="Titolo 1"/>
          <p:cNvSpPr txBox="1">
            <a:spLocks/>
          </p:cNvSpPr>
          <p:nvPr/>
        </p:nvSpPr>
        <p:spPr bwMode="auto">
          <a:xfrm>
            <a:off x="679450" y="66675"/>
            <a:ext cx="77231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006C9A"/>
                </a:solidFill>
                <a:latin typeface="Titillium WebSemiBold"/>
                <a:ea typeface="MS PGothic" pitchFamily="34" charset="-128"/>
                <a:cs typeface="Titillium WebSemiBold"/>
              </a:defRPr>
            </a:lvl1pPr>
            <a:lvl2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2pPr>
            <a:lvl3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3pPr>
            <a:lvl4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4pPr>
            <a:lvl5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5pPr>
            <a:lvl6pPr marL="4572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6pPr>
            <a:lvl7pPr marL="9144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7pPr>
            <a:lvl8pPr marL="13716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8pPr>
            <a:lvl9pPr marL="18288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t-IT" sz="2800" dirty="0">
                <a:latin typeface="+mj-lt"/>
              </a:rPr>
              <a:t>Fattura PA – Il servizio operativo per le PMI</a:t>
            </a:r>
            <a:endParaRPr lang="it-IT" sz="2800" dirty="0">
              <a:solidFill>
                <a:srgbClr val="007F95"/>
              </a:solidFill>
              <a:latin typeface="+mj-lt"/>
              <a:ea typeface="Kozuka Gothic Pro M" pitchFamily="34" charset="-128"/>
              <a:cs typeface="Arial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30263" y="1960563"/>
            <a:ext cx="3813175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indent="0">
              <a:buClr>
                <a:srgbClr val="007F95"/>
              </a:buClr>
              <a:defRPr/>
            </a:pPr>
            <a:r>
              <a:rPr lang="it-IT" sz="1400" dirty="0">
                <a:cs typeface="+mn-cs"/>
              </a:rPr>
              <a:t>Accesso consentito tramite </a:t>
            </a:r>
            <a:r>
              <a:rPr lang="it-IT" sz="1400" b="1" dirty="0">
                <a:solidFill>
                  <a:srgbClr val="007F95"/>
                </a:solidFill>
                <a:latin typeface="+mn-lt"/>
                <a:ea typeface="Kozuka Gothic Pro L" pitchFamily="34" charset="-128"/>
                <a:cs typeface="+mn-cs"/>
              </a:rPr>
              <a:t>autenticazione forte</a:t>
            </a:r>
            <a:r>
              <a:rPr lang="it-IT" sz="1400" b="1" dirty="0">
                <a:cs typeface="+mn-cs"/>
              </a:rPr>
              <a:t> </a:t>
            </a:r>
            <a:r>
              <a:rPr lang="it-IT" sz="1400" dirty="0">
                <a:cs typeface="+mn-cs"/>
              </a:rPr>
              <a:t>mediante l’utilizzo di certificato digitale (</a:t>
            </a:r>
            <a:r>
              <a:rPr lang="it-IT" sz="1400" b="1" dirty="0">
                <a:solidFill>
                  <a:srgbClr val="007F95"/>
                </a:solidFill>
                <a:latin typeface="+mn-lt"/>
                <a:ea typeface="Kozuka Gothic Pro L" pitchFamily="34" charset="-128"/>
                <a:cs typeface="+mn-cs"/>
              </a:rPr>
              <a:t>CNS</a:t>
            </a:r>
            <a:r>
              <a:rPr lang="it-IT" sz="1400" dirty="0">
                <a:cs typeface="+mn-cs"/>
              </a:rPr>
              <a:t>)</a:t>
            </a:r>
          </a:p>
        </p:txBody>
      </p:sp>
      <p:pic>
        <p:nvPicPr>
          <p:cNvPr id="24585" name="Picture 5" descr="E:\FINCONS group\----AI utili\esempi\opzioni e soluzioni di rilievo\set verdemare\pulsantone-verdemare.pn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460375" y="1447800"/>
            <a:ext cx="950913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5407025" y="1790700"/>
            <a:ext cx="4903788" cy="224790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indent="0">
              <a:buClr>
                <a:srgbClr val="007F95"/>
              </a:buClr>
              <a:defRPr/>
            </a:pPr>
            <a:r>
              <a:rPr lang="it-IT" sz="1400" dirty="0">
                <a:cs typeface="+mn-cs"/>
              </a:rPr>
              <a:t>Funzionalità di gestione </a:t>
            </a:r>
            <a:r>
              <a:rPr lang="it-IT" sz="1400" dirty="0">
                <a:cs typeface="+mn-cs"/>
              </a:rPr>
              <a:t>che prevedono </a:t>
            </a:r>
          </a:p>
          <a:p>
            <a:pPr lvl="1" indent="0">
              <a:buClr>
                <a:srgbClr val="007F95"/>
              </a:buClr>
              <a:defRPr/>
            </a:pPr>
            <a:endParaRPr lang="it-IT" sz="1400" dirty="0">
              <a:cs typeface="+mn-cs"/>
            </a:endParaRPr>
          </a:p>
          <a:p>
            <a:pPr marL="806450" lvl="1" indent="-285750">
              <a:buClr>
                <a:srgbClr val="007F95"/>
              </a:buClr>
              <a:buFont typeface="Wingdings" pitchFamily="2" charset="2"/>
              <a:buChar char="§"/>
              <a:defRPr/>
            </a:pPr>
            <a:r>
              <a:rPr lang="it-IT" sz="1400" b="1" dirty="0">
                <a:solidFill>
                  <a:srgbClr val="007F95"/>
                </a:solidFill>
                <a:latin typeface="+mn-lt"/>
                <a:ea typeface="Kozuka Gothic Pro L" pitchFamily="34" charset="-128"/>
                <a:cs typeface="+mn-cs"/>
              </a:rPr>
              <a:t>delega </a:t>
            </a:r>
            <a:r>
              <a:rPr lang="it-IT" sz="1400" dirty="0">
                <a:cs typeface="+mn-cs"/>
              </a:rPr>
              <a:t>all’operatività</a:t>
            </a:r>
            <a:r>
              <a:rPr lang="it-IT" sz="1400" b="1" dirty="0">
                <a:cs typeface="+mn-cs"/>
              </a:rPr>
              <a:t>, </a:t>
            </a:r>
            <a:r>
              <a:rPr lang="it-IT" sz="1400" b="1" dirty="0">
                <a:solidFill>
                  <a:srgbClr val="007F95"/>
                </a:solidFill>
                <a:latin typeface="+mn-lt"/>
                <a:ea typeface="Kozuka Gothic Pro L" pitchFamily="34" charset="-128"/>
                <a:cs typeface="+mn-cs"/>
              </a:rPr>
              <a:t>monitoraggio</a:t>
            </a:r>
            <a:r>
              <a:rPr lang="it-IT" sz="1400" dirty="0">
                <a:cs typeface="+mn-cs"/>
              </a:rPr>
              <a:t> e controllo del flusso della </a:t>
            </a:r>
            <a:r>
              <a:rPr lang="it-IT" sz="1400" dirty="0">
                <a:cs typeface="+mn-cs"/>
              </a:rPr>
              <a:t>fattura</a:t>
            </a:r>
          </a:p>
          <a:p>
            <a:pPr lvl="1" indent="0">
              <a:buClr>
                <a:srgbClr val="007F95"/>
              </a:buClr>
              <a:defRPr/>
            </a:pPr>
            <a:endParaRPr lang="it-IT" sz="1400" dirty="0">
              <a:cs typeface="+mn-cs"/>
            </a:endParaRPr>
          </a:p>
          <a:p>
            <a:pPr marL="806450" lvl="1" indent="-285750">
              <a:buClr>
                <a:srgbClr val="007F95"/>
              </a:buClr>
              <a:buFont typeface="Wingdings" pitchFamily="2" charset="2"/>
              <a:buChar char="§"/>
              <a:defRPr/>
            </a:pPr>
            <a:r>
              <a:rPr lang="it-IT" sz="1400" dirty="0">
                <a:cs typeface="+mn-cs"/>
              </a:rPr>
              <a:t>possibilità </a:t>
            </a:r>
            <a:r>
              <a:rPr lang="it-IT" sz="1400" dirty="0">
                <a:cs typeface="+mn-cs"/>
              </a:rPr>
              <a:t>di </a:t>
            </a:r>
            <a:r>
              <a:rPr lang="it-IT" sz="1400" b="1" dirty="0">
                <a:solidFill>
                  <a:srgbClr val="007F95"/>
                </a:solidFill>
                <a:latin typeface="+mn-lt"/>
                <a:ea typeface="Kozuka Gothic Pro L" pitchFamily="34" charset="-128"/>
                <a:cs typeface="+mn-cs"/>
              </a:rPr>
              <a:t>download </a:t>
            </a:r>
            <a:r>
              <a:rPr lang="it-IT" sz="1400" dirty="0">
                <a:cs typeface="+mn-cs"/>
              </a:rPr>
              <a:t>della fattura e delle relative notifiche del </a:t>
            </a:r>
            <a:r>
              <a:rPr lang="it-IT" sz="1400" dirty="0">
                <a:cs typeface="+mn-cs"/>
              </a:rPr>
              <a:t>SDI</a:t>
            </a:r>
          </a:p>
          <a:p>
            <a:pPr lvl="1" indent="0">
              <a:buClr>
                <a:srgbClr val="007F95"/>
              </a:buClr>
              <a:defRPr/>
            </a:pPr>
            <a:r>
              <a:rPr lang="it-IT" sz="1400" dirty="0">
                <a:cs typeface="+mn-cs"/>
              </a:rPr>
              <a:t> </a:t>
            </a:r>
            <a:endParaRPr lang="it-IT" sz="1400" dirty="0">
              <a:cs typeface="+mn-cs"/>
            </a:endParaRPr>
          </a:p>
          <a:p>
            <a:pPr marL="806450" lvl="1" indent="-285750">
              <a:buClr>
                <a:srgbClr val="007F95"/>
              </a:buClr>
              <a:buFont typeface="Wingdings" pitchFamily="2" charset="2"/>
              <a:buChar char="§"/>
              <a:defRPr/>
            </a:pPr>
            <a:r>
              <a:rPr lang="it-IT" sz="1400" b="1" dirty="0">
                <a:solidFill>
                  <a:srgbClr val="007F95"/>
                </a:solidFill>
                <a:latin typeface="+mn-lt"/>
                <a:ea typeface="Kozuka Gothic Pro L" pitchFamily="34" charset="-128"/>
                <a:cs typeface="+mn-cs"/>
              </a:rPr>
              <a:t>ricerca</a:t>
            </a:r>
            <a:r>
              <a:rPr lang="it-IT" sz="1400" dirty="0">
                <a:cs typeface="+mn-cs"/>
              </a:rPr>
              <a:t> </a:t>
            </a:r>
            <a:r>
              <a:rPr lang="it-IT" sz="1400" dirty="0">
                <a:cs typeface="+mn-cs"/>
              </a:rPr>
              <a:t>delle fatture PA inviate </a:t>
            </a:r>
            <a:r>
              <a:rPr lang="it-IT" sz="1400" dirty="0">
                <a:cs typeface="+mn-cs"/>
              </a:rPr>
              <a:t>secondo opportuni </a:t>
            </a:r>
            <a:r>
              <a:rPr lang="it-IT" sz="1400" dirty="0">
                <a:cs typeface="+mn-cs"/>
              </a:rPr>
              <a:t>criteri (data, stato, etc.)</a:t>
            </a:r>
            <a:endParaRPr lang="it-IT" sz="1400" b="1" dirty="0">
              <a:latin typeface="Kozuka Gothic Pro L" pitchFamily="34" charset="-128"/>
              <a:ea typeface="Kozuka Gothic Pro L" pitchFamily="34" charset="-128"/>
              <a:cs typeface="+mn-cs"/>
            </a:endParaRPr>
          </a:p>
        </p:txBody>
      </p:sp>
      <p:pic>
        <p:nvPicPr>
          <p:cNvPr id="24587" name="Picture 5" descr="E:\FINCONS group\----AI utili\esempi\opzioni e soluzioni di rilievo\set verdemare\pulsantone-verdemare.pn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4932363" y="1287463"/>
            <a:ext cx="950912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2379663" y="4649788"/>
            <a:ext cx="7754937" cy="166211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indent="0">
              <a:buClr>
                <a:srgbClr val="007F95"/>
              </a:buClr>
              <a:defRPr/>
            </a:pPr>
            <a:r>
              <a:rPr lang="it-IT" sz="1400" dirty="0">
                <a:cs typeface="+mn-cs"/>
              </a:rPr>
              <a:t>Soluzione </a:t>
            </a:r>
            <a:r>
              <a:rPr lang="it-IT" sz="1400" dirty="0">
                <a:cs typeface="+mn-cs"/>
              </a:rPr>
              <a:t>integrata con</a:t>
            </a:r>
          </a:p>
          <a:p>
            <a:pPr lvl="1" indent="0">
              <a:buClr>
                <a:srgbClr val="007F95"/>
              </a:buClr>
              <a:defRPr/>
            </a:pPr>
            <a:r>
              <a:rPr lang="it-IT" sz="1400" dirty="0">
                <a:cs typeface="+mn-cs"/>
              </a:rPr>
              <a:t> </a:t>
            </a:r>
            <a:endParaRPr lang="it-IT" sz="1400" dirty="0">
              <a:cs typeface="+mn-cs"/>
            </a:endParaRPr>
          </a:p>
          <a:p>
            <a:pPr marL="1384300" lvl="2" indent="-342900">
              <a:buClr>
                <a:srgbClr val="007F95"/>
              </a:buClr>
              <a:buFont typeface="Wingdings" pitchFamily="2" charset="2"/>
              <a:buChar char="§"/>
              <a:defRPr/>
            </a:pPr>
            <a:r>
              <a:rPr lang="it-IT" sz="1400" b="1" dirty="0">
                <a:solidFill>
                  <a:srgbClr val="007F95"/>
                </a:solidFill>
                <a:latin typeface="+mn-lt"/>
                <a:ea typeface="Kozuka Gothic Pro L" pitchFamily="34" charset="-128"/>
                <a:cs typeface="+mn-cs"/>
              </a:rPr>
              <a:t>Sistema di Conservazione </a:t>
            </a:r>
            <a:r>
              <a:rPr lang="it-IT" sz="1400" dirty="0">
                <a:cs typeface="+mn-cs"/>
              </a:rPr>
              <a:t>a norma </a:t>
            </a:r>
            <a:r>
              <a:rPr lang="it-IT" sz="1400" dirty="0">
                <a:cs typeface="+mn-cs"/>
              </a:rPr>
              <a:t>per </a:t>
            </a:r>
            <a:r>
              <a:rPr lang="it-IT" sz="1400" dirty="0">
                <a:cs typeface="+mn-cs"/>
              </a:rPr>
              <a:t>agevolare l’adempimento </a:t>
            </a:r>
            <a:r>
              <a:rPr lang="it-IT" sz="1400" dirty="0">
                <a:cs typeface="+mn-cs"/>
              </a:rPr>
              <a:t>normativo</a:t>
            </a:r>
          </a:p>
          <a:p>
            <a:pPr marL="1384300" lvl="2" indent="-342900">
              <a:buClr>
                <a:srgbClr val="007F95"/>
              </a:buClr>
              <a:buFont typeface="Wingdings" pitchFamily="2" charset="2"/>
              <a:buChar char="§"/>
              <a:defRPr/>
            </a:pPr>
            <a:endParaRPr lang="it-IT" sz="1400" dirty="0">
              <a:cs typeface="+mn-cs"/>
            </a:endParaRPr>
          </a:p>
          <a:p>
            <a:pPr marL="1384300" lvl="2" indent="-342900">
              <a:buClr>
                <a:srgbClr val="007F95"/>
              </a:buClr>
              <a:buFont typeface="Wingdings" pitchFamily="2" charset="2"/>
              <a:buChar char="§"/>
              <a:defRPr/>
            </a:pPr>
            <a:r>
              <a:rPr lang="it-IT" sz="1400" b="1" dirty="0">
                <a:solidFill>
                  <a:srgbClr val="007F95"/>
                </a:solidFill>
                <a:latin typeface="+mn-lt"/>
                <a:ea typeface="Kozuka Gothic Pro L" pitchFamily="34" charset="-128"/>
                <a:cs typeface="+mn-cs"/>
              </a:rPr>
              <a:t>Registro delle Imprese </a:t>
            </a:r>
            <a:r>
              <a:rPr lang="it-IT" sz="1400" dirty="0">
                <a:cs typeface="+mn-cs"/>
              </a:rPr>
              <a:t>per la precompilazione dei dati della PMI </a:t>
            </a:r>
            <a:r>
              <a:rPr lang="it-IT" sz="1400" i="1" dirty="0">
                <a:cs typeface="+mn-cs"/>
              </a:rPr>
              <a:t>Cedente/Prestatore</a:t>
            </a:r>
          </a:p>
          <a:p>
            <a:pPr marL="1384300" lvl="2" indent="-342900">
              <a:buClr>
                <a:srgbClr val="007F95"/>
              </a:buClr>
              <a:buFont typeface="Wingdings" pitchFamily="2" charset="2"/>
              <a:buChar char="§"/>
              <a:defRPr/>
            </a:pPr>
            <a:endParaRPr lang="it-IT" sz="1400" b="1" i="1" dirty="0">
              <a:cs typeface="+mn-cs"/>
            </a:endParaRPr>
          </a:p>
          <a:p>
            <a:pPr marL="1384300" lvl="2" indent="-342900">
              <a:buClr>
                <a:srgbClr val="007F95"/>
              </a:buClr>
              <a:buFont typeface="Wingdings" pitchFamily="2" charset="2"/>
              <a:buChar char="§"/>
              <a:defRPr/>
            </a:pPr>
            <a:r>
              <a:rPr lang="it-IT" sz="1400" b="1" dirty="0" err="1">
                <a:solidFill>
                  <a:srgbClr val="007F95"/>
                </a:solidFill>
                <a:latin typeface="+mn-lt"/>
                <a:ea typeface="Kozuka Gothic Pro L" pitchFamily="34" charset="-128"/>
                <a:cs typeface="+mn-cs"/>
              </a:rPr>
              <a:t>iPA</a:t>
            </a:r>
            <a:r>
              <a:rPr lang="it-IT" sz="1400" b="1" dirty="0">
                <a:solidFill>
                  <a:srgbClr val="007F95"/>
                </a:solidFill>
                <a:latin typeface="+mn-lt"/>
                <a:ea typeface="Kozuka Gothic Pro L" pitchFamily="34" charset="-128"/>
                <a:cs typeface="+mn-cs"/>
              </a:rPr>
              <a:t> </a:t>
            </a:r>
            <a:r>
              <a:rPr lang="it-IT" sz="1400" dirty="0">
                <a:cs typeface="+mn-cs"/>
              </a:rPr>
              <a:t> </a:t>
            </a:r>
            <a:r>
              <a:rPr lang="it-IT" sz="1400" dirty="0">
                <a:cs typeface="+mn-cs"/>
              </a:rPr>
              <a:t>per la ricerca e precompilazione dei dati della </a:t>
            </a:r>
            <a:r>
              <a:rPr lang="it-IT" sz="1400" i="1">
                <a:cs typeface="+mn-cs"/>
              </a:rPr>
              <a:t>PA </a:t>
            </a:r>
            <a:r>
              <a:rPr lang="it-IT" sz="1400" i="1">
                <a:cs typeface="+mn-cs"/>
              </a:rPr>
              <a:t>Cessionaria/Committente</a:t>
            </a:r>
            <a:endParaRPr lang="it-IT" sz="1800" b="1" dirty="0">
              <a:cs typeface="+mn-cs"/>
            </a:endParaRPr>
          </a:p>
        </p:txBody>
      </p:sp>
      <p:pic>
        <p:nvPicPr>
          <p:cNvPr id="24589" name="Picture 5" descr="E:\FINCONS group\----AI utili\esempi\opzioni e soluzioni di rilievo\set verdemare\pulsantone-verdemare.pn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2047875" y="4117975"/>
            <a:ext cx="950913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" descr="E:\FINCONS group\----AI utili\esempi\set sacc\----SET VERDEMARE\Italia-verdemare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058821" y="15855"/>
            <a:ext cx="631219" cy="740996"/>
          </a:xfrm>
          <a:prstGeom prst="rect">
            <a:avLst/>
          </a:prstGeom>
          <a:noFill/>
          <a:extLst>
            <a:ext uri="{909E8E84-426E-40DD-AFC4-6F175D3DCCD1}"/>
          </a:extLst>
        </p:spPr>
      </p:pic>
      <p:pic>
        <p:nvPicPr>
          <p:cNvPr id="24591" name="Picture 11" descr="E:\FINCONS group\----AI utili\esempi\set sacc\omini\team-esperto-usabilit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1963" y="2220913"/>
            <a:ext cx="68103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2" descr="C:\Users\yyi3877\Desktop\IC_logo_fatturazion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5788" y="773113"/>
            <a:ext cx="28765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3" name="AutoShape 2" descr="https://cdn2.iconfinder.com/data/icons/windows-8-metro-style/128/download.png"/>
          <p:cNvSpPr>
            <a:spLocks noChangeAspect="1" noChangeArrowheads="1"/>
          </p:cNvSpPr>
          <p:nvPr/>
        </p:nvSpPr>
        <p:spPr bwMode="auto">
          <a:xfrm>
            <a:off x="155575" y="-579438"/>
            <a:ext cx="1219200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2459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84550" y="5048250"/>
            <a:ext cx="38576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1063" y="5461000"/>
            <a:ext cx="3143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6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40100" y="5884863"/>
            <a:ext cx="4302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7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68963" y="2813050"/>
            <a:ext cx="427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8" name="Picture 1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68963" y="3470275"/>
            <a:ext cx="4968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9" name="AutoShape 2" descr="Logo cart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" name="Segnaposto numero diapositiva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89C0149-B08E-4498-A834-EADBF3CABFDA}" type="slidenum">
              <a:rPr lang="it-IT">
                <a:latin typeface="+mn-lt"/>
              </a:rPr>
              <a:pPr>
                <a:defRPr/>
              </a:pPr>
              <a:t>12</a:t>
            </a:fld>
            <a:endParaRPr lang="it-IT" dirty="0">
              <a:latin typeface="+mn-lt"/>
            </a:endParaRPr>
          </a:p>
        </p:txBody>
      </p:sp>
      <p:sp>
        <p:nvSpPr>
          <p:cNvPr id="24601" name="AutoShape 6" descr="https://www.card.infocamere.it/infocard/FileManager/download?file=/card.png"/>
          <p:cNvSpPr>
            <a:spLocks noChangeAspect="1" noChangeArrowheads="1"/>
          </p:cNvSpPr>
          <p:nvPr/>
        </p:nvSpPr>
        <p:spPr bwMode="auto">
          <a:xfrm>
            <a:off x="155575" y="-669925"/>
            <a:ext cx="2038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4602" name="AutoShape 9" descr="https://www.card.infocamere.it/infocard/FileManager/download?file=/card.png"/>
          <p:cNvSpPr>
            <a:spLocks noChangeAspect="1" noChangeArrowheads="1"/>
          </p:cNvSpPr>
          <p:nvPr/>
        </p:nvSpPr>
        <p:spPr bwMode="auto">
          <a:xfrm>
            <a:off x="307975" y="-517525"/>
            <a:ext cx="2038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24603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27300" y="2643188"/>
            <a:ext cx="1489075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720725" y="66675"/>
            <a:ext cx="7877175" cy="430213"/>
          </a:xfrm>
        </p:spPr>
        <p:txBody>
          <a:bodyPr/>
          <a:lstStyle/>
          <a:p>
            <a:pPr>
              <a:defRPr/>
            </a:pPr>
            <a:r>
              <a:rPr lang="it-IT" sz="2800" dirty="0" smtClean="0">
                <a:latin typeface="+mj-lt"/>
              </a:rPr>
              <a:t>1. Accesso tramite CNS</a:t>
            </a:r>
            <a:endParaRPr lang="it-IT" sz="2800" dirty="0">
              <a:latin typeface="+mj-lt"/>
            </a:endParaRPr>
          </a:p>
        </p:txBody>
      </p:sp>
      <p:sp>
        <p:nvSpPr>
          <p:cNvPr id="25602" name="AutoShape 2" descr="http://www.baldi.it/foto_prodotti_olivetti/olitouch2.jpg"/>
          <p:cNvSpPr>
            <a:spLocks noChangeAspect="1" noChangeArrowheads="1"/>
          </p:cNvSpPr>
          <p:nvPr/>
        </p:nvSpPr>
        <p:spPr bwMode="auto">
          <a:xfrm>
            <a:off x="155575" y="-1646238"/>
            <a:ext cx="3448050" cy="343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1175" y="582613"/>
            <a:ext cx="7351713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piè di pagina 14"/>
          <p:cNvSpPr>
            <a:spLocks noGrp="1"/>
          </p:cNvSpPr>
          <p:nvPr>
            <p:ph type="ftr" sz="quarter" idx="18"/>
          </p:nvPr>
        </p:nvSpPr>
        <p:spPr>
          <a:xfrm>
            <a:off x="3871913" y="7227888"/>
            <a:ext cx="3654425" cy="161925"/>
          </a:xfrm>
        </p:spPr>
        <p:txBody>
          <a:bodyPr/>
          <a:lstStyle/>
          <a:p>
            <a:pPr>
              <a:defRPr/>
            </a:pP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www.infocamere.it</a:t>
            </a:r>
            <a:r>
              <a:rPr lang="it-IT" sz="1000">
                <a:latin typeface="Kozuka Gothic Pro L" pitchFamily="34" charset="-128"/>
                <a:ea typeface="Kozuka Gothic Pro L" pitchFamily="34" charset="-128"/>
              </a:rPr>
              <a:t>	</a:t>
            </a: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it-IT" sz="1000">
                <a:latin typeface="Kozuka Gothic Pro L" pitchFamily="34" charset="-128"/>
                <a:ea typeface="Kozuka Gothic Pro L" pitchFamily="34" charset="-128"/>
              </a:rPr>
              <a:t>                     </a:t>
            </a: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pl-PL" sz="1050">
                <a:latin typeface="Kozuka Gothic Pro L" pitchFamily="34" charset="-128"/>
                <a:ea typeface="Kozuka Gothic Pro L" pitchFamily="34" charset="-128"/>
              </a:rPr>
              <a:t>www.registroimprese.it</a:t>
            </a:r>
            <a:endParaRPr lang="it-IT" sz="105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7" name="Segnaposto numero diapositiva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F7B2987D-408C-4820-B89B-B51EC4BFA769}" type="slidenum">
              <a:rPr>
                <a:latin typeface="+mn-lt"/>
              </a:rPr>
              <a:pPr>
                <a:defRPr/>
              </a:pPr>
              <a:t>13</a:t>
            </a:fld>
            <a:endParaRPr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720725" y="66675"/>
            <a:ext cx="7877175" cy="430213"/>
          </a:xfrm>
        </p:spPr>
        <p:txBody>
          <a:bodyPr/>
          <a:lstStyle/>
          <a:p>
            <a:pPr>
              <a:defRPr/>
            </a:pPr>
            <a:r>
              <a:rPr lang="it-IT" sz="2800" dirty="0" smtClean="0">
                <a:latin typeface="+mj-lt"/>
              </a:rPr>
              <a:t>2. Riconoscimento tramite Registro delle imprese</a:t>
            </a:r>
            <a:endParaRPr lang="it-IT" sz="2800" dirty="0">
              <a:latin typeface="+mj-lt"/>
            </a:endParaRPr>
          </a:p>
        </p:txBody>
      </p:sp>
      <p:sp>
        <p:nvSpPr>
          <p:cNvPr id="26626" name="AutoShape 2" descr="http://www.baldi.it/foto_prodotti_olivetti/olitouch2.jpg"/>
          <p:cNvSpPr>
            <a:spLocks noChangeAspect="1" noChangeArrowheads="1"/>
          </p:cNvSpPr>
          <p:nvPr/>
        </p:nvSpPr>
        <p:spPr bwMode="auto">
          <a:xfrm>
            <a:off x="155575" y="-1652588"/>
            <a:ext cx="3448050" cy="343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14"/>
          <p:cNvSpPr>
            <a:spLocks noGrp="1"/>
          </p:cNvSpPr>
          <p:nvPr>
            <p:ph type="ftr" sz="quarter" idx="18"/>
          </p:nvPr>
        </p:nvSpPr>
        <p:spPr>
          <a:xfrm>
            <a:off x="3871913" y="7227888"/>
            <a:ext cx="3654425" cy="161925"/>
          </a:xfrm>
        </p:spPr>
        <p:txBody>
          <a:bodyPr/>
          <a:lstStyle/>
          <a:p>
            <a:pPr>
              <a:defRPr/>
            </a:pP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www.infocamere.it</a:t>
            </a:r>
            <a:r>
              <a:rPr lang="it-IT" sz="1000">
                <a:latin typeface="Kozuka Gothic Pro L" pitchFamily="34" charset="-128"/>
                <a:ea typeface="Kozuka Gothic Pro L" pitchFamily="34" charset="-128"/>
              </a:rPr>
              <a:t>	</a:t>
            </a: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it-IT" sz="1000">
                <a:latin typeface="Kozuka Gothic Pro L" pitchFamily="34" charset="-128"/>
                <a:ea typeface="Kozuka Gothic Pro L" pitchFamily="34" charset="-128"/>
              </a:rPr>
              <a:t>                     </a:t>
            </a: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pl-PL" sz="1050">
                <a:latin typeface="Kozuka Gothic Pro L" pitchFamily="34" charset="-128"/>
                <a:ea typeface="Kozuka Gothic Pro L" pitchFamily="34" charset="-128"/>
              </a:rPr>
              <a:t>www.registroimprese.it</a:t>
            </a:r>
            <a:endParaRPr lang="it-IT" sz="1050">
              <a:latin typeface="Kozuka Gothic Pro L" pitchFamily="34" charset="-128"/>
              <a:ea typeface="Kozuka Gothic Pro L" pitchFamily="34" charset="-128"/>
            </a:endParaRP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9600" y="688975"/>
            <a:ext cx="7239000" cy="606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numero diapositiva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242ED008-AE02-4AC4-A6C7-892F78E10FC9}" type="slidenum">
              <a:rPr>
                <a:latin typeface="+mn-lt"/>
              </a:rPr>
              <a:pPr>
                <a:defRPr/>
              </a:pPr>
              <a:t>14</a:t>
            </a:fld>
            <a:endParaRPr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720725" y="66675"/>
            <a:ext cx="9040813" cy="430213"/>
          </a:xfrm>
        </p:spPr>
        <p:txBody>
          <a:bodyPr/>
          <a:lstStyle/>
          <a:p>
            <a:pPr>
              <a:defRPr/>
            </a:pPr>
            <a:r>
              <a:rPr lang="it-IT" sz="2800" dirty="0">
                <a:latin typeface="+mj-lt"/>
              </a:rPr>
              <a:t>3</a:t>
            </a:r>
            <a:r>
              <a:rPr lang="it-IT" sz="2800" dirty="0" smtClean="0">
                <a:latin typeface="+mj-lt"/>
              </a:rPr>
              <a:t>. Compilazione nuova fattura</a:t>
            </a:r>
            <a:endParaRPr lang="it-IT" sz="2800" dirty="0">
              <a:latin typeface="+mj-lt"/>
            </a:endParaRPr>
          </a:p>
        </p:txBody>
      </p:sp>
      <p:sp>
        <p:nvSpPr>
          <p:cNvPr id="27650" name="AutoShape 2" descr="http://www.baldi.it/foto_prodotti_olivetti/olitouch2.jpg"/>
          <p:cNvSpPr>
            <a:spLocks noChangeAspect="1" noChangeArrowheads="1"/>
          </p:cNvSpPr>
          <p:nvPr/>
        </p:nvSpPr>
        <p:spPr bwMode="auto">
          <a:xfrm>
            <a:off x="155575" y="-1646238"/>
            <a:ext cx="3448050" cy="343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2525" y="676275"/>
            <a:ext cx="5970588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numero diapositiva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4B98B194-6E1E-4FA1-B613-12072778860B}" type="slidenum">
              <a:rPr>
                <a:latin typeface="+mn-lt"/>
              </a:rPr>
              <a:pPr>
                <a:defRPr/>
              </a:pPr>
              <a:t>15</a:t>
            </a:fld>
            <a:endParaRPr dirty="0">
              <a:latin typeface="+mn-lt"/>
            </a:endParaRPr>
          </a:p>
        </p:txBody>
      </p:sp>
      <p:sp>
        <p:nvSpPr>
          <p:cNvPr id="7" name="Segnaposto piè di pagina 14"/>
          <p:cNvSpPr>
            <a:spLocks noGrp="1"/>
          </p:cNvSpPr>
          <p:nvPr>
            <p:ph type="ftr" sz="quarter" idx="18"/>
          </p:nvPr>
        </p:nvSpPr>
        <p:spPr>
          <a:xfrm>
            <a:off x="3871913" y="7227888"/>
            <a:ext cx="3654425" cy="161925"/>
          </a:xfrm>
        </p:spPr>
        <p:txBody>
          <a:bodyPr/>
          <a:lstStyle/>
          <a:p>
            <a:pPr>
              <a:defRPr/>
            </a:pP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www.infocamere.it</a:t>
            </a:r>
            <a:r>
              <a:rPr lang="it-IT" sz="1000">
                <a:latin typeface="Kozuka Gothic Pro L" pitchFamily="34" charset="-128"/>
                <a:ea typeface="Kozuka Gothic Pro L" pitchFamily="34" charset="-128"/>
              </a:rPr>
              <a:t>	</a:t>
            </a: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it-IT" sz="1000">
                <a:latin typeface="Kozuka Gothic Pro L" pitchFamily="34" charset="-128"/>
                <a:ea typeface="Kozuka Gothic Pro L" pitchFamily="34" charset="-128"/>
              </a:rPr>
              <a:t>                     </a:t>
            </a: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pl-PL" sz="1050">
                <a:latin typeface="Kozuka Gothic Pro L" pitchFamily="34" charset="-128"/>
                <a:ea typeface="Kozuka Gothic Pro L" pitchFamily="34" charset="-128"/>
              </a:rPr>
              <a:t>www.registroimprese.it</a:t>
            </a:r>
            <a:endParaRPr lang="it-IT" sz="1050">
              <a:latin typeface="Kozuka Gothic Pro L" pitchFamily="34" charset="-128"/>
              <a:ea typeface="Kozuka Gothic Pro L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720725" y="66675"/>
            <a:ext cx="7877175" cy="430213"/>
          </a:xfrm>
        </p:spPr>
        <p:txBody>
          <a:bodyPr/>
          <a:lstStyle/>
          <a:p>
            <a:pPr>
              <a:defRPr/>
            </a:pPr>
            <a:r>
              <a:rPr lang="it-IT" sz="2800" dirty="0">
                <a:latin typeface="+mj-lt"/>
              </a:rPr>
              <a:t>4</a:t>
            </a:r>
            <a:r>
              <a:rPr lang="it-IT" sz="2800" dirty="0" smtClean="0">
                <a:latin typeface="+mj-lt"/>
              </a:rPr>
              <a:t>. Firma digitale</a:t>
            </a:r>
            <a:endParaRPr lang="it-IT" sz="2800" dirty="0">
              <a:latin typeface="+mj-lt"/>
            </a:endParaRPr>
          </a:p>
        </p:txBody>
      </p:sp>
      <p:sp>
        <p:nvSpPr>
          <p:cNvPr id="28674" name="AutoShape 2" descr="http://www.baldi.it/foto_prodotti_olivetti/olitouch2.jpg"/>
          <p:cNvSpPr>
            <a:spLocks noChangeAspect="1" noChangeArrowheads="1"/>
          </p:cNvSpPr>
          <p:nvPr/>
        </p:nvSpPr>
        <p:spPr bwMode="auto">
          <a:xfrm>
            <a:off x="155575" y="-1646238"/>
            <a:ext cx="3448050" cy="343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5225" y="593725"/>
            <a:ext cx="6032500" cy="615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piè di pagina 14"/>
          <p:cNvSpPr>
            <a:spLocks noGrp="1"/>
          </p:cNvSpPr>
          <p:nvPr>
            <p:ph type="ftr" sz="quarter" idx="18"/>
          </p:nvPr>
        </p:nvSpPr>
        <p:spPr>
          <a:xfrm>
            <a:off x="3871913" y="7227888"/>
            <a:ext cx="3654425" cy="161925"/>
          </a:xfrm>
        </p:spPr>
        <p:txBody>
          <a:bodyPr/>
          <a:lstStyle/>
          <a:p>
            <a:pPr>
              <a:defRPr/>
            </a:pP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www.infocamere.it</a:t>
            </a:r>
            <a:r>
              <a:rPr lang="it-IT" sz="1000">
                <a:latin typeface="Kozuka Gothic Pro L" pitchFamily="34" charset="-128"/>
                <a:ea typeface="Kozuka Gothic Pro L" pitchFamily="34" charset="-128"/>
              </a:rPr>
              <a:t>	</a:t>
            </a: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it-IT" sz="1000">
                <a:latin typeface="Kozuka Gothic Pro L" pitchFamily="34" charset="-128"/>
                <a:ea typeface="Kozuka Gothic Pro L" pitchFamily="34" charset="-128"/>
              </a:rPr>
              <a:t>                     </a:t>
            </a: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pl-PL" sz="1050">
                <a:latin typeface="Kozuka Gothic Pro L" pitchFamily="34" charset="-128"/>
                <a:ea typeface="Kozuka Gothic Pro L" pitchFamily="34" charset="-128"/>
              </a:rPr>
              <a:t>www.registroimprese.it</a:t>
            </a:r>
            <a:endParaRPr lang="it-IT" sz="105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7" name="Segnaposto numero diapositiva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3D527B67-07BF-4D86-9A92-4EFA8A45A2B2}" type="slidenum">
              <a:rPr>
                <a:latin typeface="+mn-lt"/>
              </a:rPr>
              <a:pPr>
                <a:defRPr/>
              </a:pPr>
              <a:t>16</a:t>
            </a:fld>
            <a:endParaRPr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720725" y="66675"/>
            <a:ext cx="7877175" cy="430213"/>
          </a:xfrm>
        </p:spPr>
        <p:txBody>
          <a:bodyPr/>
          <a:lstStyle/>
          <a:p>
            <a:pPr>
              <a:defRPr/>
            </a:pPr>
            <a:r>
              <a:rPr lang="it-IT" sz="2800" dirty="0">
                <a:latin typeface="+mj-lt"/>
              </a:rPr>
              <a:t>5</a:t>
            </a:r>
            <a:r>
              <a:rPr lang="it-IT" sz="2800" dirty="0" smtClean="0">
                <a:latin typeface="+mj-lt"/>
              </a:rPr>
              <a:t>. Invio al Sistema di Interscambio</a:t>
            </a:r>
            <a:endParaRPr lang="it-IT" sz="2800" dirty="0">
              <a:latin typeface="+mj-lt"/>
            </a:endParaRPr>
          </a:p>
        </p:txBody>
      </p:sp>
      <p:sp>
        <p:nvSpPr>
          <p:cNvPr id="29698" name="AutoShape 2" descr="http://www.baldi.it/foto_prodotti_olivetti/olitouch2.jpg"/>
          <p:cNvSpPr>
            <a:spLocks noChangeAspect="1" noChangeArrowheads="1"/>
          </p:cNvSpPr>
          <p:nvPr/>
        </p:nvSpPr>
        <p:spPr bwMode="auto">
          <a:xfrm>
            <a:off x="155575" y="-1646238"/>
            <a:ext cx="3448050" cy="343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8713" y="688975"/>
            <a:ext cx="6021387" cy="605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numero diapositiva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6BAFB443-7E40-447F-AEC6-846456411BFA}" type="slidenum">
              <a:rPr>
                <a:latin typeface="+mn-lt"/>
              </a:rPr>
              <a:pPr>
                <a:defRPr/>
              </a:pPr>
              <a:t>17</a:t>
            </a:fld>
            <a:endParaRPr dirty="0">
              <a:latin typeface="+mn-lt"/>
            </a:endParaRPr>
          </a:p>
        </p:txBody>
      </p:sp>
      <p:sp>
        <p:nvSpPr>
          <p:cNvPr id="7" name="Segnaposto piè di pagina 14"/>
          <p:cNvSpPr>
            <a:spLocks noGrp="1"/>
          </p:cNvSpPr>
          <p:nvPr>
            <p:ph type="ftr" sz="quarter" idx="18"/>
          </p:nvPr>
        </p:nvSpPr>
        <p:spPr>
          <a:xfrm>
            <a:off x="3871913" y="7227888"/>
            <a:ext cx="3654425" cy="161925"/>
          </a:xfrm>
        </p:spPr>
        <p:txBody>
          <a:bodyPr/>
          <a:lstStyle/>
          <a:p>
            <a:pPr>
              <a:defRPr/>
            </a:pP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www.infocamere.it</a:t>
            </a:r>
            <a:r>
              <a:rPr lang="it-IT" sz="1000">
                <a:latin typeface="Kozuka Gothic Pro L" pitchFamily="34" charset="-128"/>
                <a:ea typeface="Kozuka Gothic Pro L" pitchFamily="34" charset="-128"/>
              </a:rPr>
              <a:t>	</a:t>
            </a: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it-IT" sz="1000">
                <a:latin typeface="Kozuka Gothic Pro L" pitchFamily="34" charset="-128"/>
                <a:ea typeface="Kozuka Gothic Pro L" pitchFamily="34" charset="-128"/>
              </a:rPr>
              <a:t>                     </a:t>
            </a: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pl-PL" sz="1050">
                <a:latin typeface="Kozuka Gothic Pro L" pitchFamily="34" charset="-128"/>
                <a:ea typeface="Kozuka Gothic Pro L" pitchFamily="34" charset="-128"/>
              </a:rPr>
              <a:t>www.registroimprese.it</a:t>
            </a:r>
            <a:endParaRPr lang="it-IT" sz="1050">
              <a:latin typeface="Kozuka Gothic Pro L" pitchFamily="34" charset="-128"/>
              <a:ea typeface="Kozuka Gothic Pro L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720725" y="66675"/>
            <a:ext cx="7877175" cy="430213"/>
          </a:xfrm>
        </p:spPr>
        <p:txBody>
          <a:bodyPr/>
          <a:lstStyle/>
          <a:p>
            <a:pPr>
              <a:defRPr/>
            </a:pPr>
            <a:r>
              <a:rPr lang="it-IT" sz="2800" dirty="0">
                <a:latin typeface="+mj-lt"/>
              </a:rPr>
              <a:t>6</a:t>
            </a:r>
            <a:r>
              <a:rPr lang="it-IT" sz="2800" dirty="0" smtClean="0">
                <a:latin typeface="+mj-lt"/>
              </a:rPr>
              <a:t>. Monitoraggio dello stato fattura</a:t>
            </a:r>
            <a:endParaRPr lang="it-IT" sz="2800" dirty="0">
              <a:latin typeface="+mj-lt"/>
            </a:endParaRPr>
          </a:p>
        </p:txBody>
      </p:sp>
      <p:sp>
        <p:nvSpPr>
          <p:cNvPr id="30722" name="AutoShape 2" descr="http://www.baldi.it/foto_prodotti_olivetti/olitouch2.jpg"/>
          <p:cNvSpPr>
            <a:spLocks noChangeAspect="1" noChangeArrowheads="1"/>
          </p:cNvSpPr>
          <p:nvPr/>
        </p:nvSpPr>
        <p:spPr bwMode="auto">
          <a:xfrm>
            <a:off x="155575" y="-1646238"/>
            <a:ext cx="3448050" cy="343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8713" y="760413"/>
            <a:ext cx="6199187" cy="598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gnaposto numero diapositiva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91ACFB47-16AB-4DB5-921D-C8A159064D29}" type="slidenum">
              <a:rPr>
                <a:latin typeface="+mn-lt"/>
              </a:rPr>
              <a:pPr>
                <a:defRPr/>
              </a:pPr>
              <a:t>18</a:t>
            </a:fld>
            <a:endParaRPr dirty="0">
              <a:latin typeface="+mn-lt"/>
            </a:endParaRPr>
          </a:p>
        </p:txBody>
      </p:sp>
      <p:sp>
        <p:nvSpPr>
          <p:cNvPr id="8" name="Segnaposto piè di pagina 14"/>
          <p:cNvSpPr>
            <a:spLocks noGrp="1"/>
          </p:cNvSpPr>
          <p:nvPr>
            <p:ph type="ftr" sz="quarter" idx="18"/>
          </p:nvPr>
        </p:nvSpPr>
        <p:spPr>
          <a:xfrm>
            <a:off x="3871913" y="7227888"/>
            <a:ext cx="3654425" cy="161925"/>
          </a:xfrm>
        </p:spPr>
        <p:txBody>
          <a:bodyPr/>
          <a:lstStyle/>
          <a:p>
            <a:pPr>
              <a:defRPr/>
            </a:pP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www.infocamere.it</a:t>
            </a:r>
            <a:r>
              <a:rPr lang="it-IT" sz="1000">
                <a:latin typeface="Kozuka Gothic Pro L" pitchFamily="34" charset="-128"/>
                <a:ea typeface="Kozuka Gothic Pro L" pitchFamily="34" charset="-128"/>
              </a:rPr>
              <a:t>	</a:t>
            </a: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it-IT" sz="1000">
                <a:latin typeface="Kozuka Gothic Pro L" pitchFamily="34" charset="-128"/>
                <a:ea typeface="Kozuka Gothic Pro L" pitchFamily="34" charset="-128"/>
              </a:rPr>
              <a:t>                     </a:t>
            </a: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pl-PL" sz="1050">
                <a:latin typeface="Kozuka Gothic Pro L" pitchFamily="34" charset="-128"/>
                <a:ea typeface="Kozuka Gothic Pro L" pitchFamily="34" charset="-128"/>
              </a:rPr>
              <a:t>www.registroimprese.it</a:t>
            </a:r>
            <a:endParaRPr lang="it-IT" sz="1050">
              <a:latin typeface="Kozuka Gothic Pro L" pitchFamily="34" charset="-128"/>
              <a:ea typeface="Kozuka Gothic Pro L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720725" y="66675"/>
            <a:ext cx="7877175" cy="430213"/>
          </a:xfrm>
        </p:spPr>
        <p:txBody>
          <a:bodyPr/>
          <a:lstStyle/>
          <a:p>
            <a:pPr>
              <a:defRPr/>
            </a:pPr>
            <a:r>
              <a:rPr lang="it-IT" sz="2800" dirty="0">
                <a:latin typeface="+mj-lt"/>
              </a:rPr>
              <a:t>7</a:t>
            </a:r>
            <a:r>
              <a:rPr lang="it-IT" sz="2800" dirty="0" smtClean="0">
                <a:latin typeface="+mj-lt"/>
              </a:rPr>
              <a:t>. Sintesi della fattura </a:t>
            </a:r>
            <a:endParaRPr lang="it-IT" sz="2800" dirty="0">
              <a:latin typeface="+mj-lt"/>
            </a:endParaRPr>
          </a:p>
        </p:txBody>
      </p:sp>
      <p:sp>
        <p:nvSpPr>
          <p:cNvPr id="31746" name="AutoShape 2" descr="http://www.baldi.it/foto_prodotti_olivetti/olitouch2.jpg"/>
          <p:cNvSpPr>
            <a:spLocks noChangeAspect="1" noChangeArrowheads="1"/>
          </p:cNvSpPr>
          <p:nvPr/>
        </p:nvSpPr>
        <p:spPr bwMode="auto">
          <a:xfrm>
            <a:off x="155575" y="-1646238"/>
            <a:ext cx="3448050" cy="343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7100" y="712788"/>
            <a:ext cx="6626225" cy="605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piè di pagina 14"/>
          <p:cNvSpPr>
            <a:spLocks noGrp="1"/>
          </p:cNvSpPr>
          <p:nvPr>
            <p:ph type="ftr" sz="quarter" idx="18"/>
          </p:nvPr>
        </p:nvSpPr>
        <p:spPr>
          <a:xfrm>
            <a:off x="3871913" y="7227888"/>
            <a:ext cx="3654425" cy="161925"/>
          </a:xfrm>
        </p:spPr>
        <p:txBody>
          <a:bodyPr/>
          <a:lstStyle/>
          <a:p>
            <a:pPr>
              <a:defRPr/>
            </a:pP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www.infocamere.it</a:t>
            </a:r>
            <a:r>
              <a:rPr lang="it-IT" sz="1000">
                <a:latin typeface="Kozuka Gothic Pro L" pitchFamily="34" charset="-128"/>
                <a:ea typeface="Kozuka Gothic Pro L" pitchFamily="34" charset="-128"/>
              </a:rPr>
              <a:t>	</a:t>
            </a: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it-IT" sz="1000">
                <a:latin typeface="Kozuka Gothic Pro L" pitchFamily="34" charset="-128"/>
                <a:ea typeface="Kozuka Gothic Pro L" pitchFamily="34" charset="-128"/>
              </a:rPr>
              <a:t>                     </a:t>
            </a: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pl-PL" sz="1050">
                <a:latin typeface="Kozuka Gothic Pro L" pitchFamily="34" charset="-128"/>
                <a:ea typeface="Kozuka Gothic Pro L" pitchFamily="34" charset="-128"/>
              </a:rPr>
              <a:t>www.registroimprese.it</a:t>
            </a:r>
            <a:endParaRPr lang="it-IT" sz="105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7" name="Segnaposto numero diapositiva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E920A563-E9D2-419E-8AAA-4430DFBD6C1E}" type="slidenum">
              <a:rPr>
                <a:latin typeface="+mn-lt"/>
              </a:rPr>
              <a:pPr>
                <a:defRPr/>
              </a:pPr>
              <a:t>19</a:t>
            </a:fld>
            <a:endParaRPr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14"/>
          <p:cNvSpPr>
            <a:spLocks noGrp="1"/>
          </p:cNvSpPr>
          <p:nvPr>
            <p:ph type="ftr" sz="quarter" idx="16"/>
          </p:nvPr>
        </p:nvSpPr>
        <p:spPr>
          <a:xfrm>
            <a:off x="3871913" y="7227888"/>
            <a:ext cx="3654425" cy="161925"/>
          </a:xfrm>
        </p:spPr>
        <p:txBody>
          <a:bodyPr/>
          <a:lstStyle/>
          <a:p>
            <a:pPr>
              <a:defRPr/>
            </a:pP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www.infocamere.it</a:t>
            </a:r>
            <a:r>
              <a:rPr lang="it-IT" sz="1000">
                <a:latin typeface="Kozuka Gothic Pro L" pitchFamily="34" charset="-128"/>
                <a:ea typeface="Kozuka Gothic Pro L" pitchFamily="34" charset="-128"/>
              </a:rPr>
              <a:t>	</a:t>
            </a: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it-IT" sz="1000">
                <a:latin typeface="Kozuka Gothic Pro L" pitchFamily="34" charset="-128"/>
                <a:ea typeface="Kozuka Gothic Pro L" pitchFamily="34" charset="-128"/>
              </a:rPr>
              <a:t>                     </a:t>
            </a: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pl-PL" sz="1050">
                <a:latin typeface="Kozuka Gothic Pro L" pitchFamily="34" charset="-128"/>
                <a:ea typeface="Kozuka Gothic Pro L" pitchFamily="34" charset="-128"/>
              </a:rPr>
              <a:t>www.registroimprese.it</a:t>
            </a:r>
            <a:endParaRPr lang="it-IT" sz="105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1803400"/>
            <a:ext cx="10688638" cy="1938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3315" name="Picture 2" descr="G:\FINCONS group\----AI utili\esempi\set sacc\striscia-celeste_sfuma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97313"/>
            <a:ext cx="10688638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0" y="1268413"/>
            <a:ext cx="725488" cy="596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2541588" y="1268413"/>
            <a:ext cx="8147050" cy="596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615950" y="157163"/>
            <a:ext cx="6064250" cy="431800"/>
          </a:xfrm>
        </p:spPr>
        <p:txBody>
          <a:bodyPr/>
          <a:lstStyle/>
          <a:p>
            <a:pPr>
              <a:defRPr/>
            </a:pPr>
            <a:r>
              <a:rPr lang="it-IT" altLang="it-IT" dirty="0" smtClean="0">
                <a:latin typeface="+mj-lt"/>
                <a:ea typeface="Kozuka Gothic Pro M" pitchFamily="34" charset="-128"/>
              </a:rPr>
              <a:t>Perché la fattura elettronica</a:t>
            </a:r>
            <a:endParaRPr lang="it-IT" dirty="0" smtClean="0">
              <a:latin typeface="+mj-lt"/>
              <a:ea typeface="Kozuka Gothic Pro M" pitchFamily="34" charset="-128"/>
            </a:endParaRPr>
          </a:p>
        </p:txBody>
      </p:sp>
      <p:sp>
        <p:nvSpPr>
          <p:cNvPr id="13319" name="Segnaposto contenuto 2"/>
          <p:cNvSpPr>
            <a:spLocks noGrp="1"/>
          </p:cNvSpPr>
          <p:nvPr>
            <p:ph idx="1"/>
          </p:nvPr>
        </p:nvSpPr>
        <p:spPr bwMode="auto">
          <a:xfrm>
            <a:off x="1181100" y="2308225"/>
            <a:ext cx="8442325" cy="104933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it-IT" altLang="it-IT" smtClean="0">
                <a:latin typeface="Kozuka Gothic Pro L"/>
                <a:ea typeface="Kozuka Gothic Pro L"/>
                <a:cs typeface="Titillium WebLight"/>
              </a:rPr>
              <a:t>     Per </a:t>
            </a:r>
            <a:r>
              <a:rPr lang="it-IT" altLang="it-IT" b="1" smtClean="0">
                <a:latin typeface="Kozuka Gothic Pro L"/>
                <a:ea typeface="Kozuka Gothic Pro L"/>
                <a:cs typeface="Titillium WebLight"/>
              </a:rPr>
              <a:t>fatturazione elettronica</a:t>
            </a:r>
            <a:r>
              <a:rPr lang="it-IT" altLang="it-IT" smtClean="0">
                <a:latin typeface="Kozuka Gothic Pro L"/>
                <a:ea typeface="Kozuka Gothic Pro L"/>
                <a:cs typeface="Titillium WebLight"/>
              </a:rPr>
              <a:t> si intende la possibilità di emettere e conservare le fatture nel solo formato digitale (</a:t>
            </a:r>
            <a:r>
              <a:rPr lang="it-IT" altLang="it-IT" b="1" smtClean="0">
                <a:latin typeface="Kozuka Gothic Pro L"/>
                <a:ea typeface="Kozuka Gothic Pro L"/>
                <a:cs typeface="Titillium WebLight"/>
              </a:rPr>
              <a:t>Direttiva UE</a:t>
            </a:r>
            <a:r>
              <a:rPr lang="it-IT" altLang="it-IT" smtClean="0">
                <a:latin typeface="Kozuka Gothic Pro L"/>
                <a:ea typeface="Kozuka Gothic Pro L"/>
                <a:cs typeface="Titillium WebLight"/>
              </a:rPr>
              <a:t> n. 115 del 20 dicembre 2001 e recepita in Italia dal </a:t>
            </a:r>
            <a:r>
              <a:rPr lang="it-IT" altLang="it-IT" b="1" smtClean="0">
                <a:latin typeface="Kozuka Gothic Pro L"/>
                <a:ea typeface="Kozuka Gothic Pro L"/>
                <a:cs typeface="Titillium WebLight"/>
              </a:rPr>
              <a:t>Decreto Legislativo </a:t>
            </a:r>
            <a:r>
              <a:rPr lang="it-IT" altLang="it-IT" smtClean="0">
                <a:latin typeface="Kozuka Gothic Pro L"/>
                <a:ea typeface="Kozuka Gothic Pro L"/>
                <a:cs typeface="Titillium WebLight"/>
              </a:rPr>
              <a:t>del 20 febbraio 2004 n. 52 e dal Decreto del Ministero dell'Economia e delle Finanze del 23 gennaio)</a:t>
            </a:r>
            <a:endParaRPr lang="it-IT" smtClean="0">
              <a:latin typeface="Kozuka Gothic Pro L"/>
              <a:ea typeface="Kozuka Gothic Pro L"/>
              <a:cs typeface="Titillium WebLight"/>
            </a:endParaRP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endParaRPr lang="it-IT" smtClean="0">
              <a:latin typeface="Kozuka Gothic Pro L"/>
              <a:ea typeface="Kozuka Gothic Pro L"/>
              <a:cs typeface="Titillium WebLight"/>
            </a:endParaRPr>
          </a:p>
        </p:txBody>
      </p:sp>
      <p:sp>
        <p:nvSpPr>
          <p:cNvPr id="13320" name="AutoShape 2" descr="https://encrypted-tbn1.gstatic.com/images?q=tbn:ANd9GcTBrBU9VjrGOF1lNQoJY7dSUWTj-inu1s4OG02GTlH0e4Pw2_K7"/>
          <p:cNvSpPr>
            <a:spLocks noChangeAspect="1" noChangeArrowheads="1"/>
          </p:cNvSpPr>
          <p:nvPr/>
        </p:nvSpPr>
        <p:spPr bwMode="auto">
          <a:xfrm>
            <a:off x="133350" y="-131763"/>
            <a:ext cx="2603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65" tIns="40083" rIns="80165" bIns="40083"/>
          <a:lstStyle/>
          <a:p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2586038" y="1412875"/>
            <a:ext cx="5451475" cy="388938"/>
          </a:xfrm>
          <a:prstGeom prst="rect">
            <a:avLst/>
          </a:prstGeom>
        </p:spPr>
        <p:txBody>
          <a:bodyPr lIns="80165" tIns="40083" rIns="80165" bIns="40083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it-IT" sz="2000" dirty="0">
                <a:solidFill>
                  <a:schemeClr val="accent5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  <a:cs typeface="+mn-cs"/>
              </a:rPr>
              <a:t>Rispondere </a:t>
            </a:r>
            <a:r>
              <a:rPr lang="it-IT" sz="2000" dirty="0">
                <a:solidFill>
                  <a:schemeClr val="accent5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  <a:cs typeface="+mn-cs"/>
              </a:rPr>
              <a:t>all’obbligo </a:t>
            </a:r>
            <a:r>
              <a:rPr lang="it-IT" sz="2000" dirty="0">
                <a:solidFill>
                  <a:schemeClr val="accent5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  <a:cs typeface="+mn-cs"/>
              </a:rPr>
              <a:t>normativo comunitario</a:t>
            </a:r>
            <a:endParaRPr lang="it-IT" sz="2000" dirty="0">
              <a:solidFill>
                <a:schemeClr val="accent5">
                  <a:lumMod val="75000"/>
                </a:schemeClr>
              </a:solidFill>
              <a:latin typeface="Kozuka Gothic Pro M" pitchFamily="34" charset="-128"/>
              <a:ea typeface="Kozuka Gothic Pro M" pitchFamily="34" charset="-128"/>
              <a:cs typeface="+mn-cs"/>
            </a:endParaRPr>
          </a:p>
        </p:txBody>
      </p:sp>
      <p:grpSp>
        <p:nvGrpSpPr>
          <p:cNvPr id="13322" name="Gruppo 15"/>
          <p:cNvGrpSpPr>
            <a:grpSpLocks/>
          </p:cNvGrpSpPr>
          <p:nvPr/>
        </p:nvGrpSpPr>
        <p:grpSpPr bwMode="auto">
          <a:xfrm>
            <a:off x="725488" y="1268413"/>
            <a:ext cx="1816100" cy="793750"/>
            <a:chOff x="4323522" y="1586769"/>
            <a:chExt cx="2123965" cy="874646"/>
          </a:xfrm>
        </p:grpSpPr>
        <p:sp>
          <p:nvSpPr>
            <p:cNvPr id="17" name="Parallelogramma 16"/>
            <p:cNvSpPr/>
            <p:nvPr/>
          </p:nvSpPr>
          <p:spPr>
            <a:xfrm rot="5400000" flipV="1">
              <a:off x="5478244" y="1492172"/>
              <a:ext cx="874646" cy="1063840"/>
            </a:xfrm>
            <a:prstGeom prst="parallelogram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8" name="Parallelogramma 17"/>
            <p:cNvSpPr/>
            <p:nvPr/>
          </p:nvSpPr>
          <p:spPr>
            <a:xfrm rot="5400000">
              <a:off x="4418119" y="1492172"/>
              <a:ext cx="874646" cy="1063839"/>
            </a:xfrm>
            <a:prstGeom prst="parallelogram">
              <a:avLst/>
            </a:prstGeom>
            <a:solidFill>
              <a:srgbClr val="E6E6E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21" name="Rettangolo 20"/>
          <p:cNvSpPr/>
          <p:nvPr/>
        </p:nvSpPr>
        <p:spPr>
          <a:xfrm>
            <a:off x="725488" y="723900"/>
            <a:ext cx="1168400" cy="401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000" dirty="0">
                <a:solidFill>
                  <a:schemeClr val="accent5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  <a:cs typeface="+mn-cs"/>
              </a:rPr>
              <a:t>Contesto</a:t>
            </a:r>
            <a:endParaRPr lang="it-IT" sz="2000" dirty="0">
              <a:solidFill>
                <a:schemeClr val="accent5">
                  <a:lumMod val="75000"/>
                </a:schemeClr>
              </a:solidFill>
              <a:cs typeface="+mn-cs"/>
            </a:endParaRPr>
          </a:p>
        </p:txBody>
      </p:sp>
      <p:grpSp>
        <p:nvGrpSpPr>
          <p:cNvPr id="13324" name="Gruppo 36"/>
          <p:cNvGrpSpPr>
            <a:grpSpLocks/>
          </p:cNvGrpSpPr>
          <p:nvPr/>
        </p:nvGrpSpPr>
        <p:grpSpPr bwMode="auto">
          <a:xfrm>
            <a:off x="1728788" y="4433888"/>
            <a:ext cx="7292975" cy="1514475"/>
            <a:chOff x="1728980" y="4434170"/>
            <a:chExt cx="7292928" cy="1514466"/>
          </a:xfrm>
        </p:grpSpPr>
        <p:pic>
          <p:nvPicPr>
            <p:cNvPr id="13328" name="Picture 4" descr="G:\FINCONS group\----AI utili\esempi\set sacc\freccia-grigia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28980" y="4437112"/>
              <a:ext cx="7292928" cy="1511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9" name="Picture 2" descr="E:\FINCONS group\----AI utili\esempi\set sacc\cerchio+bordo-celeste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27788" y="4434170"/>
              <a:ext cx="1443915" cy="1369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0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66690" y="4798297"/>
              <a:ext cx="566109" cy="559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1" name="Picture 2" descr="E:\FINCONS group\----AI utili\esempi\set sacc\cerchio+bordo-celeste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06495" y="4519301"/>
              <a:ext cx="1354561" cy="1285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332" name="Gruppo 27"/>
            <p:cNvGrpSpPr>
              <a:grpSpLocks/>
            </p:cNvGrpSpPr>
            <p:nvPr/>
          </p:nvGrpSpPr>
          <p:grpSpPr bwMode="auto">
            <a:xfrm>
              <a:off x="6749064" y="4756650"/>
              <a:ext cx="779648" cy="599885"/>
              <a:chOff x="-2043702" y="10518171"/>
              <a:chExt cx="1873267" cy="1370253"/>
            </a:xfrm>
          </p:grpSpPr>
          <p:pic>
            <p:nvPicPr>
              <p:cNvPr id="13340" name="Picture 4" descr="G:\FINCONS group\----AI utili\esempi\set sacc\PC\postazione-PC-grigia.pn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-1650837" y="10977431"/>
                <a:ext cx="1199574" cy="9109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41" name="Picture 5" descr="G:\FINCONS group\----AI utili\esempi\set sacc\documenti e file\cartella-grigio.png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-940785" y="10552686"/>
                <a:ext cx="770350" cy="770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3342" name="Gruppo 30"/>
              <p:cNvGrpSpPr>
                <a:grpSpLocks/>
              </p:cNvGrpSpPr>
              <p:nvPr/>
            </p:nvGrpSpPr>
            <p:grpSpPr bwMode="auto">
              <a:xfrm>
                <a:off x="-2043702" y="10518171"/>
                <a:ext cx="1189097" cy="989675"/>
                <a:chOff x="-1602135" y="12672044"/>
                <a:chExt cx="1718981" cy="1430692"/>
              </a:xfrm>
            </p:grpSpPr>
            <p:pic>
              <p:nvPicPr>
                <p:cNvPr id="13343" name="Picture 6" descr="G:\FINCONS group\----AI utili\esempi\set sacc\documenti e file\documento-grigioscuro.png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 rot="625597">
                  <a:off x="-1283328" y="12672044"/>
                  <a:ext cx="1400174" cy="14001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44" name="Picture 6" descr="G:\FINCONS group\----AI utili\esempi\set sacc\documenti e file\documento-grigioscuro.png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 rot="625597">
                  <a:off x="-1602135" y="12702560"/>
                  <a:ext cx="1400175" cy="14001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3333" name="Gruppo 3"/>
            <p:cNvGrpSpPr>
              <a:grpSpLocks/>
            </p:cNvGrpSpPr>
            <p:nvPr/>
          </p:nvGrpSpPr>
          <p:grpSpPr bwMode="auto">
            <a:xfrm>
              <a:off x="4292566" y="4460020"/>
              <a:ext cx="1702931" cy="1128904"/>
              <a:chOff x="4292566" y="4460020"/>
              <a:chExt cx="1702931" cy="1128904"/>
            </a:xfrm>
          </p:grpSpPr>
          <p:pic>
            <p:nvPicPr>
              <p:cNvPr id="13334" name="Picture 3" descr="E:\FINCONS group\----AI utili\esempi\set sacc\documenti e file\documento-grigioscuro.png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4292566" y="4602897"/>
                <a:ext cx="986027" cy="9860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3335" name="Gruppo 1"/>
              <p:cNvGrpSpPr>
                <a:grpSpLocks/>
              </p:cNvGrpSpPr>
              <p:nvPr/>
            </p:nvGrpSpPr>
            <p:grpSpPr bwMode="auto">
              <a:xfrm>
                <a:off x="5278593" y="4653284"/>
                <a:ext cx="716904" cy="750016"/>
                <a:chOff x="3220895" y="3997994"/>
                <a:chExt cx="716904" cy="750016"/>
              </a:xfrm>
            </p:grpSpPr>
            <p:pic>
              <p:nvPicPr>
                <p:cNvPr id="13337" name="Picture 4" descr="E:\FINCONS group\----AI utili\esempi\set sacc\documenti e file\cartella-contenitore-generale.png"/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 rot="-4136226">
                  <a:off x="3428529" y="4303423"/>
                  <a:ext cx="315096" cy="5016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38" name="Picture 5" descr="E:\FINCONS group\----AI utili\esempi\set sacc\cd.png"/>
                <p:cNvPicPr>
                  <a:picLocks noChangeAspect="1" noChangeArrowheads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3299624" y="3997994"/>
                  <a:ext cx="638175" cy="6381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339" name="Picture 4" descr="E:\FINCONS group\----AI utili\esempi\set sacc\documenti e file\cartella-contenitore-generale.png"/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3220895" y="4246356"/>
                  <a:ext cx="421846" cy="5016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" name="Arco 2"/>
              <p:cNvSpPr/>
              <p:nvPr/>
            </p:nvSpPr>
            <p:spPr>
              <a:xfrm>
                <a:off x="4732510" y="4459570"/>
                <a:ext cx="742945" cy="782632"/>
              </a:xfrm>
              <a:prstGeom prst="arc">
                <a:avLst>
                  <a:gd name="adj1" fmla="val 12430397"/>
                  <a:gd name="adj2" fmla="val 20121323"/>
                </a:avLst>
              </a:prstGeom>
              <a:ln w="38100">
                <a:solidFill>
                  <a:schemeClr val="bg1">
                    <a:lumMod val="50000"/>
                  </a:schemeClr>
                </a:solidFill>
                <a:prstDash val="sysDot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</p:grpSp>
      </p:grpSp>
      <p:sp>
        <p:nvSpPr>
          <p:cNvPr id="41" name="Ovale 40"/>
          <p:cNvSpPr/>
          <p:nvPr/>
        </p:nvSpPr>
        <p:spPr>
          <a:xfrm>
            <a:off x="9267825" y="1209675"/>
            <a:ext cx="714375" cy="7159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3326" name="Picture 3" descr="G:\FINCONS group\----AI utili\esempi\set sacc\giustizia.png"/>
          <p:cNvPicPr>
            <a:picLocks noChangeAspect="1" noChangeArrowheads="1"/>
          </p:cNvPicPr>
          <p:nvPr/>
        </p:nvPicPr>
        <p:blipFill>
          <a:blip r:embed="rId12">
            <a:lum bright="70000" contrast="-70000"/>
          </a:blip>
          <a:srcRect/>
          <a:stretch>
            <a:fillRect/>
          </a:stretch>
        </p:blipFill>
        <p:spPr bwMode="auto">
          <a:xfrm>
            <a:off x="9383713" y="1355725"/>
            <a:ext cx="4794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Segnaposto numero diapositiva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48E2AD0-8365-4D32-AB48-48EB7FCB0CA7}" type="slidenum">
              <a:rPr lang="it-IT">
                <a:latin typeface="+mn-lt"/>
              </a:rPr>
              <a:pPr>
                <a:defRPr/>
              </a:pPr>
              <a:t>2</a:t>
            </a:fld>
            <a:endParaRPr lang="it-IT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10688638" cy="7010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Segnaposto numero diapositiva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C84DC24B-0CE3-4B92-86AA-230BD2C84C00}" type="slidenum">
              <a:rPr lang="it-IT">
                <a:latin typeface="+mn-lt"/>
              </a:rPr>
              <a:pPr>
                <a:defRPr/>
              </a:pPr>
              <a:t>20</a:t>
            </a:fld>
            <a:endParaRPr lang="it-IT" dirty="0">
              <a:latin typeface="+mn-lt"/>
            </a:endParaRPr>
          </a:p>
        </p:txBody>
      </p:sp>
      <p:sp>
        <p:nvSpPr>
          <p:cNvPr id="8" name="Segnaposto piè di pagina 14"/>
          <p:cNvSpPr>
            <a:spLocks noGrp="1"/>
          </p:cNvSpPr>
          <p:nvPr>
            <p:ph type="ftr" sz="quarter" idx="16"/>
          </p:nvPr>
        </p:nvSpPr>
        <p:spPr>
          <a:xfrm>
            <a:off x="3871913" y="7227888"/>
            <a:ext cx="3654425" cy="161925"/>
          </a:xfrm>
        </p:spPr>
        <p:txBody>
          <a:bodyPr/>
          <a:lstStyle/>
          <a:p>
            <a:pPr>
              <a:defRPr/>
            </a:pP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www.infocamere.it</a:t>
            </a:r>
            <a:r>
              <a:rPr lang="it-IT" sz="1000">
                <a:latin typeface="Kozuka Gothic Pro L" pitchFamily="34" charset="-128"/>
                <a:ea typeface="Kozuka Gothic Pro L" pitchFamily="34" charset="-128"/>
              </a:rPr>
              <a:t>	</a:t>
            </a: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it-IT" sz="1000">
                <a:latin typeface="Kozuka Gothic Pro L" pitchFamily="34" charset="-128"/>
                <a:ea typeface="Kozuka Gothic Pro L" pitchFamily="34" charset="-128"/>
              </a:rPr>
              <a:t>                     </a:t>
            </a: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pl-PL" sz="1050">
                <a:latin typeface="Kozuka Gothic Pro L" pitchFamily="34" charset="-128"/>
                <a:ea typeface="Kozuka Gothic Pro L" pitchFamily="34" charset="-128"/>
              </a:rPr>
              <a:t>www.registroimprese.it</a:t>
            </a:r>
            <a:endParaRPr lang="it-IT" sz="1050">
              <a:latin typeface="Kozuka Gothic Pro L" pitchFamily="34" charset="-128"/>
              <a:ea typeface="Kozuka Gothic Pro L" pitchFamily="34" charset="-128"/>
            </a:endParaRPr>
          </a:p>
        </p:txBody>
      </p:sp>
      <p:pic>
        <p:nvPicPr>
          <p:cNvPr id="32772" name="Picture 2" descr="G:\FINCONS group\----AI utili\tratti-45_celest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98763"/>
            <a:ext cx="106902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>
            <a:off x="2151063" y="3567113"/>
            <a:ext cx="6386512" cy="414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kern="0" dirty="0">
                <a:latin typeface="+mj-lt"/>
                <a:ea typeface="Kozuka Gothic Pro M" pitchFamily="34" charset="-128"/>
                <a:cs typeface="+mn-cs"/>
              </a:rPr>
              <a:t>IL SISTEMA CAMERALE NELL’INNOVAZIONE DIGITALE</a:t>
            </a:r>
            <a:endParaRPr lang="it-IT" b="1" kern="0" dirty="0">
              <a:latin typeface="+mj-lt"/>
              <a:ea typeface="Kozuka Gothic Pro M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55030EB-A2EE-481E-A2D0-63AD9DAE8E3B}" type="slidenum">
              <a:rPr>
                <a:latin typeface="+mn-lt"/>
              </a:rPr>
              <a:pPr>
                <a:defRPr/>
              </a:pPr>
              <a:t>21</a:t>
            </a:fld>
            <a:endParaRPr dirty="0">
              <a:latin typeface="+mn-lt"/>
            </a:endParaRPr>
          </a:p>
        </p:txBody>
      </p:sp>
      <p:pic>
        <p:nvPicPr>
          <p:cNvPr id="33794" name="Immagine 8" descr="E:\FINCONS group\INFOCAMERE\schede_presidente ICx CCIAA_A.Tonini-MTeresa Capacchione\grafiche saccarola\italia-e-dati-da-brochure-C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922338"/>
            <a:ext cx="595471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Immagine 9" descr="E:\FINCONS group\INFOCAMERE\schede_presidente ICx CCIAA_A.Tonini-MTeresa Capacchione\grafiche exp PSD\tabella-arancio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0" y="1100138"/>
            <a:ext cx="4211638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olo 1"/>
          <p:cNvSpPr txBox="1">
            <a:spLocks/>
          </p:cNvSpPr>
          <p:nvPr/>
        </p:nvSpPr>
        <p:spPr bwMode="auto">
          <a:xfrm>
            <a:off x="720725" y="66675"/>
            <a:ext cx="78771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lang="it-IT" sz="2600" kern="1200" dirty="0">
                <a:solidFill>
                  <a:srgbClr val="006C9A"/>
                </a:solidFill>
                <a:latin typeface="Titillium WebSemiBold"/>
                <a:ea typeface="MS PGothic" pitchFamily="34" charset="-128"/>
                <a:cs typeface="Titillium WebSemiBold"/>
              </a:defRPr>
            </a:lvl1pPr>
            <a:lvl2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2pPr>
            <a:lvl3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3pPr>
            <a:lvl4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4pPr>
            <a:lvl5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5pPr>
            <a:lvl6pPr marL="4572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6pPr>
            <a:lvl7pPr marL="9144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7pPr>
            <a:lvl8pPr marL="13716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8pPr>
            <a:lvl9pPr marL="18288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sz="2800" smtClean="0">
                <a:latin typeface="+mj-lt"/>
              </a:rPr>
              <a:t>La struttura tecnologica del sistema camerale </a:t>
            </a:r>
            <a:endParaRPr sz="2800">
              <a:latin typeface="+mj-lt"/>
            </a:endParaRPr>
          </a:p>
        </p:txBody>
      </p:sp>
      <p:sp>
        <p:nvSpPr>
          <p:cNvPr id="12" name="Segnaposto piè di pagina 14"/>
          <p:cNvSpPr>
            <a:spLocks noGrp="1"/>
          </p:cNvSpPr>
          <p:nvPr>
            <p:ph type="ftr" sz="quarter" idx="18"/>
          </p:nvPr>
        </p:nvSpPr>
        <p:spPr>
          <a:xfrm>
            <a:off x="3871913" y="7227888"/>
            <a:ext cx="3654425" cy="161925"/>
          </a:xfrm>
        </p:spPr>
        <p:txBody>
          <a:bodyPr/>
          <a:lstStyle/>
          <a:p>
            <a:pPr>
              <a:defRPr/>
            </a:pP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www.infocamere.it</a:t>
            </a:r>
            <a:r>
              <a:rPr lang="it-IT" sz="1000">
                <a:latin typeface="Kozuka Gothic Pro L" pitchFamily="34" charset="-128"/>
                <a:ea typeface="Kozuka Gothic Pro L" pitchFamily="34" charset="-128"/>
              </a:rPr>
              <a:t>	</a:t>
            </a: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it-IT" sz="1000">
                <a:latin typeface="Kozuka Gothic Pro L" pitchFamily="34" charset="-128"/>
                <a:ea typeface="Kozuka Gothic Pro L" pitchFamily="34" charset="-128"/>
              </a:rPr>
              <a:t>                     </a:t>
            </a: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pl-PL" sz="1050">
                <a:latin typeface="Kozuka Gothic Pro L" pitchFamily="34" charset="-128"/>
                <a:ea typeface="Kozuka Gothic Pro L" pitchFamily="34" charset="-128"/>
              </a:rPr>
              <a:t>www.registroimprese.it</a:t>
            </a:r>
            <a:endParaRPr lang="it-IT" sz="1050">
              <a:latin typeface="Kozuka Gothic Pro L" pitchFamily="34" charset="-128"/>
              <a:ea typeface="Kozuka Gothic Pro L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1C616262-C76C-4D77-A24A-382FB28F4ED9}" type="slidenum">
              <a:rPr>
                <a:latin typeface="+mn-lt"/>
              </a:rPr>
              <a:pPr>
                <a:defRPr/>
              </a:pPr>
              <a:t>22</a:t>
            </a:fld>
            <a:endParaRPr dirty="0">
              <a:latin typeface="+mn-lt"/>
            </a:endParaRPr>
          </a:p>
        </p:txBody>
      </p:sp>
      <p:sp>
        <p:nvSpPr>
          <p:cNvPr id="34818" name="Segnaposto contenuto 2"/>
          <p:cNvSpPr txBox="1">
            <a:spLocks/>
          </p:cNvSpPr>
          <p:nvPr/>
        </p:nvSpPr>
        <p:spPr bwMode="auto">
          <a:xfrm>
            <a:off x="528638" y="842963"/>
            <a:ext cx="3468687" cy="3735387"/>
          </a:xfrm>
          <a:prstGeom prst="rect">
            <a:avLst/>
          </a:prstGeom>
          <a:solidFill>
            <a:srgbClr val="EFEFEF"/>
          </a:solidFill>
          <a:ln w="9525">
            <a:noFill/>
            <a:miter lim="800000"/>
            <a:headEnd/>
            <a:tailEnd/>
          </a:ln>
        </p:spPr>
        <p:txBody>
          <a:bodyPr lIns="180000" tIns="180000" rIns="0" bIns="0"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endParaRPr lang="it-IT" sz="1800">
              <a:ea typeface="Titillium WebThin"/>
              <a:cs typeface="Titillium WebThin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5600" y="839788"/>
            <a:ext cx="5338763" cy="3738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3781425" y="5207000"/>
            <a:ext cx="3030538" cy="1470025"/>
          </a:xfrm>
          <a:prstGeom prst="rect">
            <a:avLst/>
          </a:prstGeom>
          <a:solidFill>
            <a:srgbClr val="F8F7F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>
            <a:defPPr>
              <a:defRPr lang="it-IT"/>
            </a:defPPr>
            <a:lvl1pPr algn="ctr" defTabSz="914353">
              <a:defRPr sz="2400" b="1">
                <a:solidFill>
                  <a:srgbClr val="3366CC"/>
                </a:solidFill>
                <a:latin typeface="Titillium Web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it-IT" sz="23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027863" y="5211763"/>
            <a:ext cx="3030537" cy="1468437"/>
          </a:xfrm>
          <a:prstGeom prst="rect">
            <a:avLst/>
          </a:prstGeom>
          <a:solidFill>
            <a:srgbClr val="F8F7F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>
            <a:defPPr>
              <a:defRPr lang="it-IT"/>
            </a:defPPr>
            <a:lvl1pPr algn="ctr" defTabSz="914353">
              <a:lnSpc>
                <a:spcPct val="150000"/>
              </a:lnSpc>
              <a:defRPr sz="2400" b="1">
                <a:solidFill>
                  <a:srgbClr val="3366CC"/>
                </a:solidFill>
                <a:latin typeface="Titillium Web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 lang="it-IT" sz="23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4822" name="Picture 10"/>
          <p:cNvPicPr>
            <a:picLocks noChangeAspect="1" noChangeArrowheads="1"/>
          </p:cNvPicPr>
          <p:nvPr/>
        </p:nvPicPr>
        <p:blipFill>
          <a:blip r:embed="rId3"/>
          <a:srcRect t="3429" b="4167"/>
          <a:stretch>
            <a:fillRect/>
          </a:stretch>
        </p:blipFill>
        <p:spPr bwMode="auto">
          <a:xfrm>
            <a:off x="6500813" y="3044825"/>
            <a:ext cx="3467100" cy="189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CasellaDiTesto 13"/>
          <p:cNvSpPr txBox="1"/>
          <p:nvPr/>
        </p:nvSpPr>
        <p:spPr>
          <a:xfrm>
            <a:off x="595313" y="842963"/>
            <a:ext cx="3367087" cy="3819525"/>
          </a:xfrm>
          <a:prstGeom prst="rect">
            <a:avLst/>
          </a:prstGeom>
          <a:noFill/>
        </p:spPr>
        <p:txBody>
          <a:bodyPr lIns="73324" tIns="36663" rIns="73324" bIns="36663">
            <a:spAutoFit/>
          </a:bodyPr>
          <a:lstStyle/>
          <a:p>
            <a:pPr marL="342900" indent="-342900">
              <a:spcBef>
                <a:spcPts val="684"/>
              </a:spcBef>
              <a:spcAft>
                <a:spcPts val="684"/>
              </a:spcAft>
              <a:buFont typeface="Wingdings" pitchFamily="2" charset="2"/>
              <a:buChar char="q"/>
              <a:defRPr/>
            </a:pPr>
            <a:endParaRPr lang="it-IT" sz="1600" dirty="0">
              <a:solidFill>
                <a:schemeClr val="tx2">
                  <a:lumMod val="50000"/>
                </a:schemeClr>
              </a:solidFill>
              <a:latin typeface="+mj-lt"/>
              <a:ea typeface="Kozuka Gothic Pro R" pitchFamily="34" charset="-128"/>
              <a:cs typeface="+mn-cs"/>
            </a:endParaRPr>
          </a:p>
          <a:p>
            <a:pPr marL="342900" indent="-342900">
              <a:spcBef>
                <a:spcPts val="684"/>
              </a:spcBef>
              <a:spcAft>
                <a:spcPts val="684"/>
              </a:spcAft>
              <a:buFont typeface="Wingdings" pitchFamily="2" charset="2"/>
              <a:buChar char="q"/>
              <a:defRPr/>
            </a:pPr>
            <a:r>
              <a:rPr lang="it-IT" sz="1600" dirty="0">
                <a:solidFill>
                  <a:schemeClr val="tx2">
                    <a:lumMod val="50000"/>
                  </a:schemeClr>
                </a:solidFill>
                <a:latin typeface="+mj-lt"/>
                <a:ea typeface="Kozuka Gothic Pro R" pitchFamily="34" charset="-128"/>
                <a:cs typeface="+mn-cs"/>
              </a:rPr>
              <a:t>Anagrafe economica nazionale</a:t>
            </a:r>
          </a:p>
          <a:p>
            <a:pPr marL="342900" indent="-342900">
              <a:spcBef>
                <a:spcPts val="684"/>
              </a:spcBef>
              <a:spcAft>
                <a:spcPts val="684"/>
              </a:spcAft>
              <a:buFont typeface="Wingdings" pitchFamily="2" charset="2"/>
              <a:buChar char="q"/>
              <a:defRPr/>
            </a:pPr>
            <a:endParaRPr lang="it-IT" sz="1600" dirty="0">
              <a:solidFill>
                <a:schemeClr val="tx2">
                  <a:lumMod val="50000"/>
                </a:schemeClr>
              </a:solidFill>
              <a:latin typeface="+mj-lt"/>
              <a:ea typeface="Kozuka Gothic Pro R" pitchFamily="34" charset="-128"/>
              <a:cs typeface="+mn-cs"/>
            </a:endParaRPr>
          </a:p>
          <a:p>
            <a:pPr marL="342900" indent="-342900">
              <a:spcBef>
                <a:spcPts val="684"/>
              </a:spcBef>
              <a:spcAft>
                <a:spcPts val="684"/>
              </a:spcAft>
              <a:buFont typeface="Wingdings" pitchFamily="2" charset="2"/>
              <a:buChar char="q"/>
              <a:defRPr/>
            </a:pPr>
            <a:r>
              <a:rPr lang="it-IT" sz="1600" dirty="0">
                <a:solidFill>
                  <a:schemeClr val="tx2">
                    <a:lumMod val="50000"/>
                  </a:schemeClr>
                </a:solidFill>
                <a:latin typeface="+mj-lt"/>
                <a:ea typeface="Kozuka Gothic Pro R" pitchFamily="34" charset="-128"/>
                <a:cs typeface="+mn-cs"/>
              </a:rPr>
              <a:t>Strumento di pubblicità legale </a:t>
            </a:r>
          </a:p>
          <a:p>
            <a:pPr marL="342900" indent="-342900">
              <a:spcBef>
                <a:spcPts val="684"/>
              </a:spcBef>
              <a:spcAft>
                <a:spcPts val="684"/>
              </a:spcAft>
              <a:buFont typeface="Wingdings" pitchFamily="2" charset="2"/>
              <a:buChar char="q"/>
              <a:defRPr/>
            </a:pPr>
            <a:endParaRPr lang="it-IT" sz="1600" dirty="0">
              <a:solidFill>
                <a:schemeClr val="tx2">
                  <a:lumMod val="50000"/>
                </a:schemeClr>
              </a:solidFill>
              <a:latin typeface="+mj-lt"/>
              <a:ea typeface="Kozuka Gothic Pro R" pitchFamily="34" charset="-128"/>
              <a:cs typeface="+mn-cs"/>
            </a:endParaRPr>
          </a:p>
          <a:p>
            <a:pPr marL="342900" indent="-342900">
              <a:spcBef>
                <a:spcPts val="684"/>
              </a:spcBef>
              <a:spcAft>
                <a:spcPts val="684"/>
              </a:spcAft>
              <a:buFont typeface="Wingdings" pitchFamily="2" charset="2"/>
              <a:buChar char="q"/>
              <a:defRPr/>
            </a:pPr>
            <a:r>
              <a:rPr lang="it-IT" sz="1600" dirty="0">
                <a:solidFill>
                  <a:schemeClr val="tx2">
                    <a:lumMod val="50000"/>
                  </a:schemeClr>
                </a:solidFill>
                <a:latin typeface="+mj-lt"/>
                <a:ea typeface="Kozuka Gothic Pro R" pitchFamily="34" charset="-128"/>
                <a:cs typeface="+mn-cs"/>
              </a:rPr>
              <a:t>Completamente telematico</a:t>
            </a:r>
          </a:p>
          <a:p>
            <a:pPr>
              <a:spcBef>
                <a:spcPts val="684"/>
              </a:spcBef>
              <a:spcAft>
                <a:spcPts val="684"/>
              </a:spcAft>
              <a:defRPr/>
            </a:pPr>
            <a:endParaRPr lang="it-IT" sz="1800" dirty="0">
              <a:solidFill>
                <a:schemeClr val="tx2">
                  <a:lumMod val="50000"/>
                </a:schemeClr>
              </a:solidFill>
              <a:latin typeface="+mj-lt"/>
              <a:ea typeface="Kozuka Gothic Pro R" pitchFamily="34" charset="-128"/>
              <a:cs typeface="+mn-cs"/>
            </a:endParaRPr>
          </a:p>
          <a:p>
            <a:pPr>
              <a:spcBef>
                <a:spcPts val="684"/>
              </a:spcBef>
              <a:spcAft>
                <a:spcPts val="684"/>
              </a:spcAft>
              <a:defRPr/>
            </a:pPr>
            <a:endParaRPr lang="it-IT" sz="1800" dirty="0">
              <a:solidFill>
                <a:schemeClr val="tx2">
                  <a:lumMod val="50000"/>
                </a:schemeClr>
              </a:solidFill>
              <a:latin typeface="+mj-lt"/>
              <a:ea typeface="Kozuka Gothic Pro R" pitchFamily="34" charset="-128"/>
              <a:cs typeface="+mn-cs"/>
            </a:endParaRPr>
          </a:p>
          <a:p>
            <a:pPr marL="285750" indent="-285750">
              <a:spcBef>
                <a:spcPts val="684"/>
              </a:spcBef>
              <a:spcAft>
                <a:spcPts val="684"/>
              </a:spcAft>
              <a:buFont typeface="Arial" pitchFamily="34" charset="0"/>
              <a:buChar char="•"/>
              <a:defRPr/>
            </a:pPr>
            <a:endParaRPr lang="it-IT" sz="1800" dirty="0">
              <a:solidFill>
                <a:schemeClr val="tx2">
                  <a:lumMod val="50000"/>
                </a:schemeClr>
              </a:solidFill>
              <a:latin typeface="+mj-lt"/>
              <a:ea typeface="Kozuka Gothic Pro R" pitchFamily="34" charset="-128"/>
              <a:cs typeface="+mn-cs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546100" y="5211763"/>
            <a:ext cx="3030538" cy="1468437"/>
          </a:xfrm>
          <a:prstGeom prst="rect">
            <a:avLst/>
          </a:prstGeom>
          <a:solidFill>
            <a:srgbClr val="F8F7F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1042820">
              <a:lnSpc>
                <a:spcPct val="150000"/>
              </a:lnSpc>
              <a:defRPr/>
            </a:pPr>
            <a:endParaRPr lang="it-IT" sz="23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34825" name="Picture 4" descr="E:\FINCONS group\----AI utili\esempi\set sacc\PC\firma-digitale_grigi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1650" y="5337175"/>
            <a:ext cx="579438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5" descr="E:\FINCONS group\----AI utili\esempi\set sacc\mail\PEC-posta-elett.certificat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13325" y="5478463"/>
            <a:ext cx="7350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3" descr="E:\FINCONS group\----AI utili\esempi\set sacc\MAM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55013" y="5492750"/>
            <a:ext cx="3794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8" name="CasellaDiTesto 18"/>
          <p:cNvSpPr txBox="1">
            <a:spLocks noChangeArrowheads="1"/>
          </p:cNvSpPr>
          <p:nvPr/>
        </p:nvSpPr>
        <p:spPr bwMode="auto">
          <a:xfrm>
            <a:off x="1104900" y="6086475"/>
            <a:ext cx="17335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Firma digitale</a:t>
            </a:r>
          </a:p>
        </p:txBody>
      </p:sp>
      <p:sp>
        <p:nvSpPr>
          <p:cNvPr id="34829" name="CasellaDiTesto 19"/>
          <p:cNvSpPr txBox="1">
            <a:spLocks noChangeArrowheads="1"/>
          </p:cNvSpPr>
          <p:nvPr/>
        </p:nvSpPr>
        <p:spPr bwMode="auto">
          <a:xfrm>
            <a:off x="4513263" y="6086475"/>
            <a:ext cx="17335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	PEC</a:t>
            </a:r>
          </a:p>
        </p:txBody>
      </p:sp>
      <p:sp>
        <p:nvSpPr>
          <p:cNvPr id="34830" name="CasellaDiTesto 20"/>
          <p:cNvSpPr txBox="1">
            <a:spLocks noChangeArrowheads="1"/>
          </p:cNvSpPr>
          <p:nvPr/>
        </p:nvSpPr>
        <p:spPr bwMode="auto">
          <a:xfrm>
            <a:off x="7770813" y="6086475"/>
            <a:ext cx="17335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/>
              <a:t>Storage</a:t>
            </a:r>
          </a:p>
        </p:txBody>
      </p:sp>
      <p:pic>
        <p:nvPicPr>
          <p:cNvPr id="34831" name="Picture 4" descr="E:\FINCONS group\----AI utili\esempi\set sacc\PC\postazione-PC-grigia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85925" y="4038600"/>
            <a:ext cx="5810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2" name="Picture 7" descr="E:\FINCONS group\----AI utili\esempi\set sacc\input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44625" y="3906838"/>
            <a:ext cx="5270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3" name="Picture 8" descr="E:\FINCONS group\----AI utili\esempi\set sacc\output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44700" y="3857625"/>
            <a:ext cx="4905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ttangolo 24"/>
          <p:cNvSpPr/>
          <p:nvPr/>
        </p:nvSpPr>
        <p:spPr>
          <a:xfrm>
            <a:off x="690563" y="3825875"/>
            <a:ext cx="690562" cy="3381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  <a:prstDash val="sysDot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7F95"/>
                </a:solidFill>
                <a:latin typeface="Kozuka Gothic Pro M" pitchFamily="34" charset="-128"/>
                <a:ea typeface="Kozuka Gothic Pro M" pitchFamily="34" charset="-128"/>
                <a:cs typeface="+mn-cs"/>
              </a:rPr>
              <a:t>2,2 </a:t>
            </a:r>
            <a:r>
              <a:rPr lang="en-US" sz="1600" dirty="0">
                <a:solidFill>
                  <a:srgbClr val="007F95"/>
                </a:solidFill>
                <a:latin typeface="Kozuka Gothic Pro M" pitchFamily="34" charset="-128"/>
                <a:ea typeface="Kozuka Gothic Pro M" pitchFamily="34" charset="-128"/>
                <a:cs typeface="+mn-cs"/>
              </a:rPr>
              <a:t>M</a:t>
            </a:r>
            <a:endParaRPr lang="it-IT" sz="1600" dirty="0">
              <a:cs typeface="+mn-cs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2584450" y="3825875"/>
            <a:ext cx="690563" cy="3381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  <a:prstDash val="sysDot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7F95"/>
                </a:solidFill>
                <a:latin typeface="Kozuka Gothic Pro M" pitchFamily="34" charset="-128"/>
                <a:ea typeface="Kozuka Gothic Pro M" pitchFamily="34" charset="-128"/>
                <a:cs typeface="+mn-cs"/>
              </a:rPr>
              <a:t>3,5 M</a:t>
            </a:r>
            <a:endParaRPr lang="it-IT" sz="1600" dirty="0">
              <a:cs typeface="+mn-cs"/>
            </a:endParaRPr>
          </a:p>
        </p:txBody>
      </p:sp>
      <p:sp>
        <p:nvSpPr>
          <p:cNvPr id="34836" name="Rettangolo 26"/>
          <p:cNvSpPr>
            <a:spLocks noChangeArrowheads="1"/>
          </p:cNvSpPr>
          <p:nvPr/>
        </p:nvSpPr>
        <p:spPr bwMode="auto">
          <a:xfrm>
            <a:off x="690563" y="4162425"/>
            <a:ext cx="628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7F95"/>
                </a:solidFill>
                <a:latin typeface="Kozuka Gothic Pro M"/>
                <a:ea typeface="Kozuka Gothic Pro M"/>
                <a:cs typeface="Kozuka Gothic Pro M"/>
              </a:rPr>
              <a:t>input</a:t>
            </a:r>
            <a:endParaRPr lang="it-IT" sz="1600"/>
          </a:p>
        </p:txBody>
      </p:sp>
      <p:sp>
        <p:nvSpPr>
          <p:cNvPr id="34837" name="Rettangolo 27"/>
          <p:cNvSpPr>
            <a:spLocks noChangeArrowheads="1"/>
          </p:cNvSpPr>
          <p:nvPr/>
        </p:nvSpPr>
        <p:spPr bwMode="auto">
          <a:xfrm>
            <a:off x="2535238" y="4162425"/>
            <a:ext cx="755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7F95"/>
                </a:solidFill>
                <a:latin typeface="Kozuka Gothic Pro M"/>
                <a:ea typeface="Kozuka Gothic Pro M"/>
                <a:cs typeface="Kozuka Gothic Pro M"/>
              </a:rPr>
              <a:t>output</a:t>
            </a:r>
            <a:endParaRPr lang="it-IT" sz="1600"/>
          </a:p>
        </p:txBody>
      </p:sp>
      <p:sp>
        <p:nvSpPr>
          <p:cNvPr id="29" name="Segnaposto piè di pagina 14"/>
          <p:cNvSpPr>
            <a:spLocks noGrp="1"/>
          </p:cNvSpPr>
          <p:nvPr>
            <p:ph type="ftr" sz="quarter" idx="18"/>
          </p:nvPr>
        </p:nvSpPr>
        <p:spPr>
          <a:xfrm>
            <a:off x="3871913" y="7227888"/>
            <a:ext cx="3654425" cy="161925"/>
          </a:xfrm>
        </p:spPr>
        <p:txBody>
          <a:bodyPr/>
          <a:lstStyle/>
          <a:p>
            <a:pPr>
              <a:defRPr/>
            </a:pP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www.infocamere.it</a:t>
            </a:r>
            <a:r>
              <a:rPr lang="it-IT" sz="1000">
                <a:latin typeface="Kozuka Gothic Pro L" pitchFamily="34" charset="-128"/>
                <a:ea typeface="Kozuka Gothic Pro L" pitchFamily="34" charset="-128"/>
              </a:rPr>
              <a:t>	</a:t>
            </a: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it-IT" sz="1000">
                <a:latin typeface="Kozuka Gothic Pro L" pitchFamily="34" charset="-128"/>
                <a:ea typeface="Kozuka Gothic Pro L" pitchFamily="34" charset="-128"/>
              </a:rPr>
              <a:t>                     </a:t>
            </a: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pl-PL" sz="1050">
                <a:latin typeface="Kozuka Gothic Pro L" pitchFamily="34" charset="-128"/>
                <a:ea typeface="Kozuka Gothic Pro L" pitchFamily="34" charset="-128"/>
              </a:rPr>
              <a:t>www.registroimprese.it</a:t>
            </a:r>
            <a:endParaRPr lang="it-IT" sz="105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31" name="Titolo 1"/>
          <p:cNvSpPr txBox="1">
            <a:spLocks/>
          </p:cNvSpPr>
          <p:nvPr/>
        </p:nvSpPr>
        <p:spPr bwMode="auto">
          <a:xfrm>
            <a:off x="720725" y="66675"/>
            <a:ext cx="78771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lang="it-IT" sz="2600" kern="1200" dirty="0">
                <a:solidFill>
                  <a:srgbClr val="006C9A"/>
                </a:solidFill>
                <a:latin typeface="Titillium WebSemiBold"/>
                <a:ea typeface="MS PGothic" pitchFamily="34" charset="-128"/>
                <a:cs typeface="Titillium WebSemiBold"/>
              </a:defRPr>
            </a:lvl1pPr>
            <a:lvl2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2pPr>
            <a:lvl3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3pPr>
            <a:lvl4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4pPr>
            <a:lvl5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5pPr>
            <a:lvl6pPr marL="4572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6pPr>
            <a:lvl7pPr marL="9144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7pPr>
            <a:lvl8pPr marL="13716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8pPr>
            <a:lvl9pPr marL="18288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sz="2800" smtClean="0">
                <a:latin typeface="+mj-lt"/>
              </a:rPr>
              <a:t>www.registroimprese.it</a:t>
            </a:r>
            <a:endParaRPr sz="280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9644D080-7C21-4B1A-AD7E-1807584AF3C7}" type="slidenum">
              <a:rPr>
                <a:latin typeface="+mn-lt"/>
              </a:rPr>
              <a:pPr>
                <a:defRPr/>
              </a:pPr>
              <a:t>23</a:t>
            </a:fld>
            <a:endParaRPr dirty="0">
              <a:latin typeface="+mn-lt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8863" y="1163638"/>
            <a:ext cx="4395787" cy="5495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Rectangle 1"/>
          <p:cNvSpPr/>
          <p:nvPr/>
        </p:nvSpPr>
        <p:spPr>
          <a:xfrm>
            <a:off x="8518525" y="2478088"/>
            <a:ext cx="2170113" cy="901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326" tIns="36663" rIns="73326" bIns="3666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Rectangle 9"/>
          <p:cNvSpPr/>
          <p:nvPr/>
        </p:nvSpPr>
        <p:spPr>
          <a:xfrm>
            <a:off x="1228725" y="3146425"/>
            <a:ext cx="1774825" cy="1730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326" tIns="36663" rIns="73326" bIns="3666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Rectangle 16"/>
          <p:cNvSpPr/>
          <p:nvPr/>
        </p:nvSpPr>
        <p:spPr>
          <a:xfrm>
            <a:off x="3867150" y="3048000"/>
            <a:ext cx="673100" cy="652463"/>
          </a:xfrm>
          <a:prstGeom prst="rect">
            <a:avLst/>
          </a:prstGeom>
          <a:noFill/>
          <a:ln w="57150">
            <a:solidFill>
              <a:srgbClr val="6D6E7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326" tIns="36663" rIns="73326" bIns="3666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8610600" y="2536825"/>
            <a:ext cx="195421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73326" tIns="36663" rIns="73326" bIns="3666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it-IT" altLang="it-IT" sz="1600" b="1" dirty="0">
                <a:latin typeface="+mj-lt"/>
                <a:cs typeface="Titillium WebSemiBold"/>
              </a:rPr>
              <a:t>L</a:t>
            </a:r>
            <a:r>
              <a:rPr lang="it-IT" altLang="it-IT" sz="1600" b="1" dirty="0" smtClean="0">
                <a:latin typeface="+mj-lt"/>
                <a:cs typeface="Titillium WebSemiBold"/>
              </a:rPr>
              <a:t>eggibilità </a:t>
            </a:r>
            <a:r>
              <a:rPr lang="it-IT" altLang="it-IT" sz="1600" b="1" dirty="0">
                <a:latin typeface="+mj-lt"/>
                <a:cs typeface="Titillium WebSemiBold"/>
              </a:rPr>
              <a:t>ed immediatezza grafica.</a:t>
            </a:r>
            <a:endParaRPr lang="ru-RU" altLang="it-IT" sz="1600" b="1" dirty="0">
              <a:latin typeface="+mj-lt"/>
              <a:cs typeface="Titillium WebSemiBold"/>
            </a:endParaRPr>
          </a:p>
        </p:txBody>
      </p:sp>
      <p:sp>
        <p:nvSpPr>
          <p:cNvPr id="14" name="Rectangle 18"/>
          <p:cNvSpPr/>
          <p:nvPr/>
        </p:nvSpPr>
        <p:spPr>
          <a:xfrm>
            <a:off x="8518525" y="4398963"/>
            <a:ext cx="2170113" cy="1054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326" tIns="36663" rIns="73326" bIns="3666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Rectangle 32"/>
          <p:cNvSpPr>
            <a:spLocks noChangeArrowheads="1"/>
          </p:cNvSpPr>
          <p:nvPr/>
        </p:nvSpPr>
        <p:spPr bwMode="auto">
          <a:xfrm>
            <a:off x="8618538" y="4519613"/>
            <a:ext cx="174783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73326" tIns="36663" rIns="73326" bIns="3666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it-IT" altLang="it-IT" sz="1600" b="1" dirty="0">
                <a:latin typeface="+mj-lt"/>
                <a:cs typeface="Titillium WebSemiBold"/>
              </a:rPr>
              <a:t>Organizzazione delle </a:t>
            </a:r>
            <a:r>
              <a:rPr lang="it-IT" altLang="it-IT" sz="1600" b="1" dirty="0" smtClean="0">
                <a:latin typeface="+mj-lt"/>
                <a:cs typeface="Titillium WebSemiBold"/>
              </a:rPr>
              <a:t>informazioni</a:t>
            </a:r>
            <a:endParaRPr lang="ru-RU" altLang="it-IT" sz="1600" b="1" dirty="0">
              <a:latin typeface="+mj-lt"/>
              <a:cs typeface="Titillium WebSemiBold"/>
            </a:endParaRPr>
          </a:p>
        </p:txBody>
      </p:sp>
      <p:sp>
        <p:nvSpPr>
          <p:cNvPr id="35849" name="Rectangle 7"/>
          <p:cNvSpPr>
            <a:spLocks noChangeArrowheads="1"/>
          </p:cNvSpPr>
          <p:nvPr/>
        </p:nvSpPr>
        <p:spPr bwMode="auto">
          <a:xfrm>
            <a:off x="1165225" y="2465388"/>
            <a:ext cx="2100263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326" tIns="36663" rIns="73326" bIns="36663">
            <a:spAutoFit/>
          </a:bodyPr>
          <a:lstStyle/>
          <a:p>
            <a:r>
              <a:rPr lang="it-IT" altLang="it-IT" sz="2200" b="1">
                <a:solidFill>
                  <a:schemeClr val="bg1"/>
                </a:solidFill>
                <a:latin typeface="Kozuka Gothic Pro R"/>
              </a:rPr>
              <a:t>Il “glifo” garantisce</a:t>
            </a:r>
          </a:p>
          <a:p>
            <a:r>
              <a:rPr lang="it-IT" altLang="it-IT" sz="2200" b="1">
                <a:solidFill>
                  <a:schemeClr val="bg1"/>
                </a:solidFill>
                <a:latin typeface="Kozuka Gothic Pro R"/>
              </a:rPr>
              <a:t>la non contraffazione del documento.</a:t>
            </a:r>
            <a:endParaRPr lang="ru-RU" altLang="it-IT" sz="2200" b="1">
              <a:solidFill>
                <a:schemeClr val="bg1"/>
              </a:solidFill>
              <a:latin typeface="Kozuka Gothic Pro R"/>
            </a:endParaRPr>
          </a:p>
        </p:txBody>
      </p:sp>
      <p:sp>
        <p:nvSpPr>
          <p:cNvPr id="35850" name="Rectangle 7"/>
          <p:cNvSpPr>
            <a:spLocks noChangeArrowheads="1"/>
          </p:cNvSpPr>
          <p:nvPr/>
        </p:nvSpPr>
        <p:spPr bwMode="auto">
          <a:xfrm>
            <a:off x="1165225" y="2293938"/>
            <a:ext cx="2100263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326" tIns="36663" rIns="73326" bIns="36663">
            <a:spAutoFit/>
          </a:bodyPr>
          <a:lstStyle/>
          <a:p>
            <a:r>
              <a:rPr lang="it-IT" altLang="it-IT" sz="2200" b="1">
                <a:solidFill>
                  <a:schemeClr val="bg1"/>
                </a:solidFill>
                <a:latin typeface="Kozuka Gothic Pro R"/>
              </a:rPr>
              <a:t>Il «QR-CODE» garantisce</a:t>
            </a:r>
          </a:p>
          <a:p>
            <a:r>
              <a:rPr lang="it-IT" altLang="it-IT" sz="2200" b="1">
                <a:solidFill>
                  <a:schemeClr val="bg1"/>
                </a:solidFill>
                <a:latin typeface="Kozuka Gothic Pro R"/>
              </a:rPr>
              <a:t>la non contraffazione del documento.</a:t>
            </a:r>
            <a:endParaRPr lang="ru-RU" altLang="it-IT" sz="2200" b="1">
              <a:solidFill>
                <a:schemeClr val="bg1"/>
              </a:solidFill>
              <a:latin typeface="Kozuka Gothic Pro R"/>
            </a:endParaRPr>
          </a:p>
        </p:txBody>
      </p:sp>
      <p:sp>
        <p:nvSpPr>
          <p:cNvPr id="35851" name="Titolo 5"/>
          <p:cNvSpPr txBox="1">
            <a:spLocks/>
          </p:cNvSpPr>
          <p:nvPr/>
        </p:nvSpPr>
        <p:spPr bwMode="auto">
          <a:xfrm>
            <a:off x="720725" y="604838"/>
            <a:ext cx="63007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it-IT" sz="1800" i="1">
                <a:solidFill>
                  <a:srgbClr val="007F95"/>
                </a:solidFill>
                <a:latin typeface="Kozuka Gothic Pro R"/>
                <a:ea typeface="Kozuka Gothic Pro R"/>
                <a:cs typeface="Kozuka Gothic Pro R"/>
              </a:rPr>
              <a:t>Le novità :  QR-CODE e Copertina</a:t>
            </a:r>
          </a:p>
        </p:txBody>
      </p:sp>
      <p:pic>
        <p:nvPicPr>
          <p:cNvPr id="358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75" y="1946275"/>
            <a:ext cx="30226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riangolo isoscele 19"/>
          <p:cNvSpPr/>
          <p:nvPr/>
        </p:nvSpPr>
        <p:spPr>
          <a:xfrm rot="5400000">
            <a:off x="3506787" y="3157538"/>
            <a:ext cx="346075" cy="374650"/>
          </a:xfrm>
          <a:prstGeom prst="triangl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1" name="Titolo 1"/>
          <p:cNvSpPr>
            <a:spLocks noGrp="1"/>
          </p:cNvSpPr>
          <p:nvPr>
            <p:ph type="title"/>
          </p:nvPr>
        </p:nvSpPr>
        <p:spPr>
          <a:xfrm>
            <a:off x="720725" y="55563"/>
            <a:ext cx="8540750" cy="400050"/>
          </a:xfrm>
        </p:spPr>
        <p:txBody>
          <a:bodyPr/>
          <a:lstStyle/>
          <a:p>
            <a:pPr>
              <a:defRPr/>
            </a:pPr>
            <a:r>
              <a:rPr lang="it-IT" dirty="0">
                <a:latin typeface="+mj-lt"/>
              </a:rPr>
              <a:t>Registro Imprese – L</a:t>
            </a:r>
            <a:r>
              <a:rPr lang="it-IT" dirty="0" smtClean="0">
                <a:latin typeface="+mj-lt"/>
              </a:rPr>
              <a:t>a visura </a:t>
            </a:r>
            <a:endParaRPr lang="it-IT" dirty="0">
              <a:latin typeface="+mj-lt"/>
            </a:endParaRPr>
          </a:p>
        </p:txBody>
      </p:sp>
      <p:sp>
        <p:nvSpPr>
          <p:cNvPr id="22" name="Segnaposto piè di pagina 14"/>
          <p:cNvSpPr>
            <a:spLocks noGrp="1"/>
          </p:cNvSpPr>
          <p:nvPr>
            <p:ph type="ftr" sz="quarter" idx="18"/>
          </p:nvPr>
        </p:nvSpPr>
        <p:spPr>
          <a:xfrm>
            <a:off x="3871913" y="7227888"/>
            <a:ext cx="3654425" cy="161925"/>
          </a:xfrm>
        </p:spPr>
        <p:txBody>
          <a:bodyPr/>
          <a:lstStyle/>
          <a:p>
            <a:pPr>
              <a:defRPr/>
            </a:pP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www.infocamere.it</a:t>
            </a:r>
            <a:r>
              <a:rPr lang="it-IT" sz="1000">
                <a:latin typeface="Kozuka Gothic Pro L" pitchFamily="34" charset="-128"/>
                <a:ea typeface="Kozuka Gothic Pro L" pitchFamily="34" charset="-128"/>
              </a:rPr>
              <a:t>	</a:t>
            </a: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it-IT" sz="1000">
                <a:latin typeface="Kozuka Gothic Pro L" pitchFamily="34" charset="-128"/>
                <a:ea typeface="Kozuka Gothic Pro L" pitchFamily="34" charset="-128"/>
              </a:rPr>
              <a:t>                     </a:t>
            </a: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pl-PL" sz="1050">
                <a:latin typeface="Kozuka Gothic Pro L" pitchFamily="34" charset="-128"/>
                <a:ea typeface="Kozuka Gothic Pro L" pitchFamily="34" charset="-128"/>
              </a:rPr>
              <a:t>www.registroimprese.it</a:t>
            </a:r>
            <a:endParaRPr lang="it-IT" sz="1050">
              <a:latin typeface="Kozuka Gothic Pro L" pitchFamily="34" charset="-128"/>
              <a:ea typeface="Kozuka Gothic Pro L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20EFC634-1872-4B00-95B1-C7F6ABB3F381}" type="slidenum">
              <a:rPr>
                <a:latin typeface="+mn-lt"/>
              </a:rPr>
              <a:pPr>
                <a:defRPr/>
              </a:pPr>
              <a:t>24</a:t>
            </a:fld>
            <a:endParaRPr dirty="0">
              <a:latin typeface="+mn-lt"/>
            </a:endParaRPr>
          </a:p>
        </p:txBody>
      </p:sp>
      <p:sp>
        <p:nvSpPr>
          <p:cNvPr id="19" name="Titolo 1"/>
          <p:cNvSpPr txBox="1">
            <a:spLocks/>
          </p:cNvSpPr>
          <p:nvPr/>
        </p:nvSpPr>
        <p:spPr bwMode="auto">
          <a:xfrm>
            <a:off x="720725" y="55563"/>
            <a:ext cx="8540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006C9A"/>
                </a:solidFill>
                <a:latin typeface="Titillium WebSemiBold"/>
                <a:ea typeface="MS PGothic" pitchFamily="34" charset="-128"/>
                <a:cs typeface="Titillium WebSemiBold"/>
              </a:defRPr>
            </a:lvl1pPr>
            <a:lvl2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2pPr>
            <a:lvl3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3pPr>
            <a:lvl4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4pPr>
            <a:lvl5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5pPr>
            <a:lvl6pPr marL="4572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6pPr>
            <a:lvl7pPr marL="9144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7pPr>
            <a:lvl8pPr marL="13716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8pPr>
            <a:lvl9pPr marL="18288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t-IT" dirty="0" smtClean="0">
                <a:latin typeface="+mj-lt"/>
              </a:rPr>
              <a:t>Registro Imprese – La Visura in inglese</a:t>
            </a:r>
            <a:endParaRPr lang="it-IT" dirty="0">
              <a:latin typeface="+mj-lt"/>
            </a:endParaRPr>
          </a:p>
        </p:txBody>
      </p:sp>
      <p:sp>
        <p:nvSpPr>
          <p:cNvPr id="20" name="Rectangle 9"/>
          <p:cNvSpPr/>
          <p:nvPr/>
        </p:nvSpPr>
        <p:spPr>
          <a:xfrm>
            <a:off x="728663" y="3021013"/>
            <a:ext cx="1774825" cy="1730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326" tIns="36663" rIns="73326" bIns="3666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665163" y="2339975"/>
            <a:ext cx="2100262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326" tIns="36663" rIns="73326" bIns="36663">
            <a:spAutoFit/>
          </a:bodyPr>
          <a:lstStyle/>
          <a:p>
            <a:r>
              <a:rPr lang="it-IT" altLang="it-IT" sz="2200" b="1">
                <a:solidFill>
                  <a:schemeClr val="bg1"/>
                </a:solidFill>
                <a:latin typeface="Kozuka Gothic Pro R"/>
              </a:rPr>
              <a:t>Il “glifo” garantisce</a:t>
            </a:r>
          </a:p>
          <a:p>
            <a:r>
              <a:rPr lang="it-IT" altLang="it-IT" sz="2200" b="1">
                <a:solidFill>
                  <a:schemeClr val="bg1"/>
                </a:solidFill>
                <a:latin typeface="Kozuka Gothic Pro R"/>
              </a:rPr>
              <a:t>la non contraffazione del documento.</a:t>
            </a:r>
            <a:endParaRPr lang="ru-RU" altLang="it-IT" sz="2200" b="1">
              <a:solidFill>
                <a:schemeClr val="bg1"/>
              </a:solidFill>
              <a:latin typeface="Kozuka Gothic Pro R"/>
            </a:endParaRPr>
          </a:p>
        </p:txBody>
      </p:sp>
      <p:sp>
        <p:nvSpPr>
          <p:cNvPr id="36869" name="Rectangle 7"/>
          <p:cNvSpPr>
            <a:spLocks noChangeArrowheads="1"/>
          </p:cNvSpPr>
          <p:nvPr/>
        </p:nvSpPr>
        <p:spPr bwMode="auto">
          <a:xfrm>
            <a:off x="665163" y="2144713"/>
            <a:ext cx="2100262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326" tIns="36663" rIns="73326" bIns="36663">
            <a:spAutoFit/>
          </a:bodyPr>
          <a:lstStyle/>
          <a:p>
            <a:r>
              <a:rPr lang="it-IT" altLang="it-IT" sz="2200" b="1">
                <a:solidFill>
                  <a:schemeClr val="bg1"/>
                </a:solidFill>
                <a:latin typeface="Kozuka Gothic Pro R"/>
              </a:rPr>
              <a:t>Il “glifo” garantisce</a:t>
            </a:r>
          </a:p>
          <a:p>
            <a:r>
              <a:rPr lang="it-IT" altLang="it-IT" sz="2200" b="1">
                <a:solidFill>
                  <a:schemeClr val="bg1"/>
                </a:solidFill>
                <a:latin typeface="Kozuka Gothic Pro R"/>
              </a:rPr>
              <a:t>la non contraffazione del documento.</a:t>
            </a:r>
            <a:endParaRPr lang="ru-RU" altLang="it-IT" sz="2200" b="1">
              <a:solidFill>
                <a:schemeClr val="bg1"/>
              </a:solidFill>
              <a:latin typeface="Kozuka Gothic Pro R"/>
            </a:endParaRPr>
          </a:p>
        </p:txBody>
      </p:sp>
      <p:pic>
        <p:nvPicPr>
          <p:cNvPr id="368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800100"/>
            <a:ext cx="329247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Freccia a destra 23"/>
          <p:cNvSpPr/>
          <p:nvPr/>
        </p:nvSpPr>
        <p:spPr>
          <a:xfrm>
            <a:off x="5194300" y="2144713"/>
            <a:ext cx="1238250" cy="12001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985838" y="5116513"/>
            <a:ext cx="3271837" cy="1609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4257675" y="5116513"/>
            <a:ext cx="3433763" cy="1609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7662863" y="5116513"/>
            <a:ext cx="2516187" cy="15986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6875" name="Rectangle 20"/>
          <p:cNvSpPr>
            <a:spLocks noChangeArrowheads="1"/>
          </p:cNvSpPr>
          <p:nvPr/>
        </p:nvSpPr>
        <p:spPr bwMode="auto">
          <a:xfrm>
            <a:off x="965200" y="5319713"/>
            <a:ext cx="30924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marL="0" lvl="1" indent="0" algn="ctr" eaLnBrk="0" hangingPunct="0">
              <a:spcBef>
                <a:spcPts val="688"/>
              </a:spcBef>
              <a:tabLst>
                <a:tab pos="747713" algn="l"/>
                <a:tab pos="1497013" algn="l"/>
                <a:tab pos="2244725" algn="l"/>
                <a:tab pos="2994025" algn="l"/>
                <a:tab pos="3743325" algn="l"/>
                <a:tab pos="4491038" algn="l"/>
              </a:tabLst>
            </a:pPr>
            <a:r>
              <a:rPr lang="en-GB" sz="2400">
                <a:latin typeface="Kozuka Gothic Pro M"/>
                <a:ea typeface="Kozuka Gothic Pro M"/>
                <a:cs typeface="Kozuka Gothic Pro M"/>
              </a:rPr>
              <a:t>more than 6 million </a:t>
            </a:r>
            <a:r>
              <a:rPr lang="en-GB" sz="1600">
                <a:latin typeface="Kozuka Gothic Pro M"/>
                <a:ea typeface="Kozuka Gothic Pro M"/>
                <a:cs typeface="Kozuka Gothic Pro M"/>
              </a:rPr>
              <a:t>registered companies</a:t>
            </a:r>
          </a:p>
        </p:txBody>
      </p:sp>
      <p:sp>
        <p:nvSpPr>
          <p:cNvPr id="36876" name="Rettangolo 28"/>
          <p:cNvSpPr>
            <a:spLocks noChangeArrowheads="1"/>
          </p:cNvSpPr>
          <p:nvPr/>
        </p:nvSpPr>
        <p:spPr bwMode="auto">
          <a:xfrm>
            <a:off x="7723188" y="5202238"/>
            <a:ext cx="2333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indent="0" algn="ctr" eaLnBrk="0" hangingPunct="0">
              <a:spcBef>
                <a:spcPts val="688"/>
              </a:spcBef>
              <a:tabLst>
                <a:tab pos="747713" algn="l"/>
                <a:tab pos="1497013" algn="l"/>
                <a:tab pos="2244725" algn="l"/>
                <a:tab pos="2994025" algn="l"/>
                <a:tab pos="3743325" algn="l"/>
                <a:tab pos="4491038" algn="l"/>
              </a:tabLst>
            </a:pPr>
            <a:r>
              <a:rPr lang="en-GB" sz="2800">
                <a:solidFill>
                  <a:schemeClr val="bg1"/>
                </a:solidFill>
                <a:latin typeface="Kozuka Gothic Pro M"/>
                <a:ea typeface="Kozuka Gothic Pro M"/>
                <a:cs typeface="Kozuka Gothic Pro M"/>
              </a:rPr>
              <a:t>1 million </a:t>
            </a:r>
            <a:r>
              <a:rPr lang="en-GB" sz="1600">
                <a:solidFill>
                  <a:schemeClr val="bg1"/>
                </a:solidFill>
                <a:latin typeface="Kozuka Gothic Pro M"/>
                <a:ea typeface="Kozuka Gothic Pro M"/>
                <a:cs typeface="Kozuka Gothic Pro M"/>
              </a:rPr>
              <a:t>financial statements filed every year</a:t>
            </a:r>
          </a:p>
        </p:txBody>
      </p:sp>
      <p:sp>
        <p:nvSpPr>
          <p:cNvPr id="36877" name="Rettangolo 29"/>
          <p:cNvSpPr>
            <a:spLocks noChangeArrowheads="1"/>
          </p:cNvSpPr>
          <p:nvPr/>
        </p:nvSpPr>
        <p:spPr bwMode="auto">
          <a:xfrm>
            <a:off x="4219575" y="5202238"/>
            <a:ext cx="35115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indent="0" algn="ctr" eaLnBrk="0" hangingPunct="0">
              <a:spcBef>
                <a:spcPts val="688"/>
              </a:spcBef>
              <a:tabLst>
                <a:tab pos="747713" algn="l"/>
                <a:tab pos="1497013" algn="l"/>
                <a:tab pos="2244725" algn="l"/>
                <a:tab pos="2994025" algn="l"/>
                <a:tab pos="3743325" algn="l"/>
                <a:tab pos="4491038" algn="l"/>
              </a:tabLst>
            </a:pPr>
            <a:r>
              <a:rPr lang="en-GB" sz="2800">
                <a:solidFill>
                  <a:srgbClr val="006C9A"/>
                </a:solidFill>
                <a:latin typeface="Kozuka Gothic Pro M"/>
                <a:ea typeface="Kozuka Gothic Pro M"/>
                <a:cs typeface="Kozuka Gothic Pro M"/>
              </a:rPr>
              <a:t>10 million persons </a:t>
            </a:r>
            <a:r>
              <a:rPr lang="en-GB" sz="1400">
                <a:solidFill>
                  <a:srgbClr val="006C9A"/>
                </a:solidFill>
                <a:latin typeface="Kozuka Gothic Pro M"/>
                <a:ea typeface="Kozuka Gothic Pro M"/>
                <a:cs typeface="Kozuka Gothic Pro M"/>
              </a:rPr>
              <a:t>(entrepreneurs, shareholders, administrators, auditors and managers)</a:t>
            </a:r>
          </a:p>
        </p:txBody>
      </p:sp>
      <p:pic>
        <p:nvPicPr>
          <p:cNvPr id="36878" name="Picture 6" descr="E:\FINCONS group\----AI utili\esempi\set sacc\edifici\società-skyl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4825" y="6248400"/>
            <a:ext cx="14954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9" name="Picture 12" descr="E:\FINCONS group\----AI utili\esempi\set sacc\omini\cittadino_grigiochiar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4325" y="6172200"/>
            <a:ext cx="157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0" name="Picture 13" descr="E:\FINCONS group\----AI utili\esempi\set sacc\documenti e file\XBRL_bilanci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94763" y="6086475"/>
            <a:ext cx="700087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1" name="Picture 14" descr="E:\FINCONS group\----AI utili\esempi\set sacc\CALENDARI\2013-201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7850" y="6146800"/>
            <a:ext cx="8016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2" name="Picture 12" descr="E:\FINCONS group\----AI utili\esempi\set sacc\omini\cittadino_grigiochiar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0375" y="6296025"/>
            <a:ext cx="157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3" name="Picture 12" descr="E:\FINCONS group\----AI utili\esempi\set sacc\omini\cittadino_grigiochiar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7538" y="6218238"/>
            <a:ext cx="157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4" name="Picture 12" descr="E:\FINCONS group\----AI utili\esempi\set sacc\omini\cittadino_grigiochiar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95975" y="6218238"/>
            <a:ext cx="157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1"/>
          <p:cNvSpPr/>
          <p:nvPr/>
        </p:nvSpPr>
        <p:spPr>
          <a:xfrm>
            <a:off x="7091363" y="2338388"/>
            <a:ext cx="3597275" cy="901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326" tIns="36663" rIns="73326" bIns="3666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7472363" y="2403475"/>
            <a:ext cx="283527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73326" tIns="36663" rIns="73326" bIns="36663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it-IT" altLang="it-IT" sz="1600" b="1" dirty="0">
                <a:latin typeface="+mj-lt"/>
                <a:cs typeface="Titillium WebSemiBold"/>
              </a:rPr>
              <a:t>Le visure in inglese sono state già richieste da </a:t>
            </a:r>
            <a:r>
              <a:rPr lang="it-IT" altLang="it-IT" sz="1600" b="1" dirty="0" smtClean="0">
                <a:latin typeface="+mj-lt"/>
                <a:cs typeface="Titillium WebSemiBold"/>
              </a:rPr>
              <a:t>oltre 50 </a:t>
            </a:r>
            <a:r>
              <a:rPr lang="it-IT" altLang="it-IT" sz="1600" b="1" dirty="0">
                <a:latin typeface="+mj-lt"/>
                <a:cs typeface="Titillium WebSemiBold"/>
              </a:rPr>
              <a:t>paesi</a:t>
            </a:r>
            <a:endParaRPr lang="ru-RU" altLang="it-IT" sz="1600" b="1" dirty="0">
              <a:latin typeface="+mj-lt"/>
              <a:cs typeface="Titillium WebSemiBold"/>
            </a:endParaRPr>
          </a:p>
        </p:txBody>
      </p:sp>
      <p:sp>
        <p:nvSpPr>
          <p:cNvPr id="50" name="Segnaposto piè di pagina 14"/>
          <p:cNvSpPr>
            <a:spLocks noGrp="1"/>
          </p:cNvSpPr>
          <p:nvPr>
            <p:ph type="ftr" sz="quarter" idx="18"/>
          </p:nvPr>
        </p:nvSpPr>
        <p:spPr>
          <a:xfrm>
            <a:off x="3871913" y="7227888"/>
            <a:ext cx="3654425" cy="161925"/>
          </a:xfrm>
        </p:spPr>
        <p:txBody>
          <a:bodyPr/>
          <a:lstStyle/>
          <a:p>
            <a:pPr>
              <a:defRPr/>
            </a:pP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www.infocamere.it</a:t>
            </a:r>
            <a:r>
              <a:rPr lang="it-IT" sz="1000">
                <a:latin typeface="Kozuka Gothic Pro L" pitchFamily="34" charset="-128"/>
                <a:ea typeface="Kozuka Gothic Pro L" pitchFamily="34" charset="-128"/>
              </a:rPr>
              <a:t>	</a:t>
            </a: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it-IT" sz="1000">
                <a:latin typeface="Kozuka Gothic Pro L" pitchFamily="34" charset="-128"/>
                <a:ea typeface="Kozuka Gothic Pro L" pitchFamily="34" charset="-128"/>
              </a:rPr>
              <a:t>                     </a:t>
            </a: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pl-PL" sz="1050">
                <a:latin typeface="Kozuka Gothic Pro L" pitchFamily="34" charset="-128"/>
                <a:ea typeface="Kozuka Gothic Pro L" pitchFamily="34" charset="-128"/>
              </a:rPr>
              <a:t>www.registroimprese.it</a:t>
            </a:r>
            <a:endParaRPr lang="it-IT" sz="1050">
              <a:latin typeface="Kozuka Gothic Pro L" pitchFamily="34" charset="-128"/>
              <a:ea typeface="Kozuka Gothic Pro L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AutoShape 2" descr="imap://yyi0778@collabora.infocamere.it:993/fetch%3EUID%3E/INBOX%3E643811?part=1.2&amp;type=image/png&amp;filename=logo_unioncamer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pic>
        <p:nvPicPr>
          <p:cNvPr id="3789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5725" y="3698875"/>
            <a:ext cx="2787650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C:\Users\yyi3877\Desktop\IC_logo_fatturazion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9813" y="511175"/>
            <a:ext cx="4411662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ttangolo 2"/>
          <p:cNvSpPr>
            <a:spLocks noChangeArrowheads="1"/>
          </p:cNvSpPr>
          <p:nvPr/>
        </p:nvSpPr>
        <p:spPr bwMode="auto">
          <a:xfrm>
            <a:off x="1039813" y="1503363"/>
            <a:ext cx="43799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400" b="1">
                <a:solidFill>
                  <a:srgbClr val="007F95"/>
                </a:solidFill>
                <a:latin typeface="Kozuka Gothic Pro L"/>
                <a:ea typeface="Kozuka Gothic Pro L"/>
                <a:cs typeface="Kozuka Gothic Pro L"/>
                <a:hlinkClick r:id="rId5"/>
              </a:rPr>
              <a:t>https://fattura-pa.infocamere.it</a:t>
            </a:r>
            <a:r>
              <a:rPr lang="it-IT" sz="2400" b="1">
                <a:solidFill>
                  <a:srgbClr val="007F95"/>
                </a:solidFill>
                <a:latin typeface="Kozuka Gothic Pro L"/>
                <a:ea typeface="Kozuka Gothic Pro L"/>
                <a:cs typeface="Kozuka Gothic Pro L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14"/>
          <p:cNvSpPr>
            <a:spLocks noGrp="1"/>
          </p:cNvSpPr>
          <p:nvPr>
            <p:ph type="ftr" sz="quarter" idx="16"/>
          </p:nvPr>
        </p:nvSpPr>
        <p:spPr>
          <a:xfrm>
            <a:off x="3871913" y="7227888"/>
            <a:ext cx="3654425" cy="161925"/>
          </a:xfrm>
        </p:spPr>
        <p:txBody>
          <a:bodyPr/>
          <a:lstStyle/>
          <a:p>
            <a:pPr>
              <a:defRPr/>
            </a:pP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www.infocamere.it</a:t>
            </a:r>
            <a:r>
              <a:rPr lang="it-IT" sz="1000">
                <a:latin typeface="Kozuka Gothic Pro L" pitchFamily="34" charset="-128"/>
                <a:ea typeface="Kozuka Gothic Pro L" pitchFamily="34" charset="-128"/>
              </a:rPr>
              <a:t>	</a:t>
            </a: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it-IT" sz="1000">
                <a:latin typeface="Kozuka Gothic Pro L" pitchFamily="34" charset="-128"/>
                <a:ea typeface="Kozuka Gothic Pro L" pitchFamily="34" charset="-128"/>
              </a:rPr>
              <a:t>                     </a:t>
            </a: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pl-PL" sz="1050">
                <a:latin typeface="Kozuka Gothic Pro L" pitchFamily="34" charset="-128"/>
                <a:ea typeface="Kozuka Gothic Pro L" pitchFamily="34" charset="-128"/>
              </a:rPr>
              <a:t>www.registroimprese.it</a:t>
            </a:r>
            <a:endParaRPr lang="it-IT" sz="105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14338" name="Segnaposto testo 4"/>
          <p:cNvSpPr>
            <a:spLocks noGrp="1"/>
          </p:cNvSpPr>
          <p:nvPr>
            <p:ph type="body" sz="quarter" idx="14"/>
          </p:nvPr>
        </p:nvSpPr>
        <p:spPr bwMode="auto">
          <a:xfrm>
            <a:off x="573088" y="765175"/>
            <a:ext cx="8391525" cy="3079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it-IT" smtClean="0">
                <a:latin typeface="Kozuka Gothic Pro M"/>
                <a:ea typeface="Kozuka Gothic Pro M"/>
              </a:rPr>
              <a:t>Obbligo fatturazione verso le PA (Legge 244/2007, D.M. 55/2013) </a:t>
            </a:r>
          </a:p>
        </p:txBody>
      </p:sp>
      <p:grpSp>
        <p:nvGrpSpPr>
          <p:cNvPr id="14339" name="Gruppo 1"/>
          <p:cNvGrpSpPr>
            <a:grpSpLocks/>
          </p:cNvGrpSpPr>
          <p:nvPr/>
        </p:nvGrpSpPr>
        <p:grpSpPr bwMode="auto">
          <a:xfrm>
            <a:off x="423863" y="1936750"/>
            <a:ext cx="9874250" cy="3790950"/>
            <a:chOff x="1331689" y="1852903"/>
            <a:chExt cx="8017876" cy="3078124"/>
          </a:xfrm>
        </p:grpSpPr>
        <p:sp>
          <p:nvSpPr>
            <p:cNvPr id="5" name="Rettangolo 4"/>
            <p:cNvSpPr/>
            <p:nvPr/>
          </p:nvSpPr>
          <p:spPr>
            <a:xfrm>
              <a:off x="5742810" y="1858059"/>
              <a:ext cx="3566794" cy="9693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0165" tIns="40083" rIns="80165" bIns="40083"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1467039" y="1852903"/>
              <a:ext cx="3984447" cy="9693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0165" tIns="40083" rIns="80165" bIns="40083" anchor="ctr"/>
            <a:lstStyle/>
            <a:p>
              <a:pPr algn="ctr">
                <a:defRPr/>
              </a:pPr>
              <a:endParaRPr lang="it-IT"/>
            </a:p>
          </p:txBody>
        </p:sp>
        <p:pic>
          <p:nvPicPr>
            <p:cNvPr id="14348" name="Picture 2" descr="G:\FINCONS group\----AI utili\esempi\set sacc\edifici\publica-amministrazione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10080" y="2099073"/>
              <a:ext cx="940132" cy="476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9" name="Picture 2" descr="G:\FINCONS group\----AI utili\Fatturazione-elettronica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40212" y="1873951"/>
              <a:ext cx="558262" cy="667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0" name="CasellaDiTesto 12"/>
            <p:cNvSpPr txBox="1">
              <a:spLocks noChangeArrowheads="1"/>
            </p:cNvSpPr>
            <p:nvPr/>
          </p:nvSpPr>
          <p:spPr bwMode="auto">
            <a:xfrm>
              <a:off x="3208972" y="2044442"/>
              <a:ext cx="2304938" cy="515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165" tIns="40083" rIns="80165" bIns="40083">
              <a:spAutoFit/>
            </a:bodyPr>
            <a:lstStyle/>
            <a:p>
              <a:r>
                <a:rPr lang="it-IT" sz="1800">
                  <a:latin typeface="Kozuka Gothic Pro M"/>
                  <a:ea typeface="Kozuka Gothic Pro M"/>
                  <a:cs typeface="Kozuka Gothic Pro M"/>
                </a:rPr>
                <a:t>Fattura Elettronica PA significa: </a:t>
              </a:r>
            </a:p>
          </p:txBody>
        </p:sp>
        <p:pic>
          <p:nvPicPr>
            <p:cNvPr id="14351" name="Picture 3" descr="G:\FINCONS group\----AI utili\esempi\set sacc\XML-standard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31689" y="2940076"/>
              <a:ext cx="866785" cy="918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2" name="Rettangolo 14"/>
            <p:cNvSpPr>
              <a:spLocks noChangeArrowheads="1"/>
            </p:cNvSpPr>
            <p:nvPr/>
          </p:nvSpPr>
          <p:spPr bwMode="auto">
            <a:xfrm>
              <a:off x="3531378" y="3189506"/>
              <a:ext cx="624976" cy="465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165" tIns="40083" rIns="80165" bIns="40083">
              <a:spAutoFit/>
            </a:bodyPr>
            <a:lstStyle/>
            <a:p>
              <a:r>
                <a:rPr lang="it-IT" sz="1600" b="1">
                  <a:solidFill>
                    <a:srgbClr val="007F95"/>
                  </a:solidFill>
                  <a:latin typeface="Kozuka Gothic Pro L"/>
                  <a:ea typeface="Kozuka Gothic Pro L"/>
                  <a:cs typeface="Kozuka Gothic Pro L"/>
                </a:rPr>
                <a:t>firma </a:t>
              </a:r>
            </a:p>
            <a:p>
              <a:r>
                <a:rPr lang="it-IT" sz="1600" b="1">
                  <a:solidFill>
                    <a:srgbClr val="007F95"/>
                  </a:solidFill>
                  <a:latin typeface="Kozuka Gothic Pro L"/>
                  <a:ea typeface="Kozuka Gothic Pro L"/>
                  <a:cs typeface="Kozuka Gothic Pro L"/>
                </a:rPr>
                <a:t>digitale </a:t>
              </a:r>
              <a:endParaRPr lang="it-IT" sz="1600">
                <a:latin typeface="Kozuka Gothic Pro L"/>
                <a:ea typeface="Kozuka Gothic Pro L"/>
                <a:cs typeface="Kozuka Gothic Pro L"/>
              </a:endParaRPr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3118309" y="4062243"/>
              <a:ext cx="2230052" cy="665122"/>
            </a:xfrm>
            <a:prstGeom prst="rect">
              <a:avLst/>
            </a:prstGeom>
          </p:spPr>
          <p:txBody>
            <a:bodyPr lIns="80165" tIns="40083" rIns="80165" bIns="40083">
              <a:spAutoFit/>
            </a:bodyPr>
            <a:lstStyle/>
            <a:p>
              <a:pPr>
                <a:defRPr/>
              </a:pPr>
              <a:r>
                <a:rPr lang="it-IT" sz="1600" dirty="0">
                  <a:latin typeface="Kozuka Gothic Pro L" pitchFamily="34" charset="-128"/>
                  <a:ea typeface="Kozuka Gothic Pro L" pitchFamily="34" charset="-128"/>
                  <a:cs typeface="+mn-cs"/>
                </a:rPr>
                <a:t>transito tramite </a:t>
              </a:r>
              <a:r>
                <a:rPr lang="it-IT" sz="1600" b="1" dirty="0">
                  <a:solidFill>
                    <a:srgbClr val="007F95"/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rPr>
                <a:t>sistema di interscambio nazionale</a:t>
              </a:r>
              <a:r>
                <a:rPr lang="it-IT" sz="1600" b="1" dirty="0">
                  <a:solidFill>
                    <a:schemeClr val="bg2">
                      <a:lumMod val="10000"/>
                    </a:schemeClr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rPr>
                <a:t> </a:t>
              </a:r>
              <a:r>
                <a:rPr lang="it-IT" sz="1600" dirty="0">
                  <a:solidFill>
                    <a:schemeClr val="bg2">
                      <a:lumMod val="10000"/>
                    </a:schemeClr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rPr>
                <a:t>gestito da </a:t>
              </a:r>
              <a:r>
                <a:rPr lang="it-IT" sz="1600" dirty="0" err="1">
                  <a:solidFill>
                    <a:schemeClr val="bg2">
                      <a:lumMod val="10000"/>
                    </a:schemeClr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rPr>
                <a:t>Sogei</a:t>
              </a:r>
              <a:r>
                <a:rPr lang="it-IT" sz="1600" dirty="0">
                  <a:solidFill>
                    <a:schemeClr val="bg2">
                      <a:lumMod val="10000"/>
                    </a:schemeClr>
                  </a:solidFill>
                  <a:latin typeface="Kozuka Gothic Pro L" pitchFamily="34" charset="-128"/>
                  <a:ea typeface="Kozuka Gothic Pro L" pitchFamily="34" charset="-128"/>
                  <a:cs typeface="+mn-cs"/>
                </a:rPr>
                <a:t> S.p.A.</a:t>
              </a:r>
            </a:p>
          </p:txBody>
        </p:sp>
        <p:sp>
          <p:nvSpPr>
            <p:cNvPr id="14354" name="Rettangolo 16"/>
            <p:cNvSpPr>
              <a:spLocks noChangeArrowheads="1"/>
            </p:cNvSpPr>
            <p:nvPr/>
          </p:nvSpPr>
          <p:spPr bwMode="auto">
            <a:xfrm>
              <a:off x="2020096" y="3161793"/>
              <a:ext cx="763955" cy="465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0165" tIns="40083" rIns="80165" bIns="40083">
              <a:spAutoFit/>
            </a:bodyPr>
            <a:lstStyle/>
            <a:p>
              <a:r>
                <a:rPr lang="it-IT" sz="1600">
                  <a:latin typeface="Kozuka Gothic Pro L"/>
                  <a:ea typeface="Kozuka Gothic Pro L"/>
                  <a:cs typeface="Kozuka Gothic Pro L"/>
                </a:rPr>
                <a:t>Formato</a:t>
              </a:r>
            </a:p>
            <a:p>
              <a:r>
                <a:rPr lang="it-IT" sz="1600" b="1">
                  <a:solidFill>
                    <a:srgbClr val="007F95"/>
                  </a:solidFill>
                  <a:latin typeface="Kozuka Gothic Pro L"/>
                  <a:ea typeface="Kozuka Gothic Pro L"/>
                  <a:cs typeface="Kozuka Gothic Pro L"/>
                </a:rPr>
                <a:t>XML </a:t>
              </a:r>
            </a:p>
          </p:txBody>
        </p:sp>
        <p:pic>
          <p:nvPicPr>
            <p:cNvPr id="14355" name="Picture 3" descr="G:\FINCONS group\----AI utili\esempi\set sacc\firma-digitale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86566" y="3133235"/>
              <a:ext cx="644812" cy="521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6" name="Picture 4" descr="G:\FINCONS group\----AI utili\esempi\set sacc\italia-celeste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00335" y="4127198"/>
              <a:ext cx="586725" cy="736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7" name="Picture 5" descr="G:\FINCONS group\INFOCAMERE\---------comunicazione\SOGEI.gi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078088" y="4127197"/>
              <a:ext cx="843804" cy="450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8" name="Rettangolo 20"/>
            <p:cNvSpPr>
              <a:spLocks noChangeArrowheads="1"/>
            </p:cNvSpPr>
            <p:nvPr/>
          </p:nvSpPr>
          <p:spPr bwMode="auto">
            <a:xfrm>
              <a:off x="6426051" y="2962885"/>
              <a:ext cx="2863333" cy="66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165" tIns="40083" rIns="80165" bIns="40083">
              <a:spAutoFit/>
            </a:bodyPr>
            <a:lstStyle/>
            <a:p>
              <a:r>
                <a:rPr lang="it-IT" sz="1600" b="1">
                  <a:solidFill>
                    <a:srgbClr val="007F95"/>
                  </a:solidFill>
                  <a:latin typeface="Kozuka Gothic Pro L"/>
                  <a:ea typeface="Kozuka Gothic Pro L"/>
                  <a:cs typeface="Kozuka Gothic Pro L"/>
                </a:rPr>
                <a:t>6 giugno 2014 </a:t>
              </a:r>
              <a:r>
                <a:rPr lang="it-IT" sz="1600">
                  <a:latin typeface="Kozuka Gothic Pro L"/>
                  <a:ea typeface="Kozuka Gothic Pro L"/>
                  <a:cs typeface="Kozuka Gothic Pro L"/>
                </a:rPr>
                <a:t>  </a:t>
              </a:r>
            </a:p>
            <a:p>
              <a:r>
                <a:rPr lang="it-IT" sz="1600">
                  <a:latin typeface="Kozuka Gothic Pro L"/>
                  <a:ea typeface="Kozuka Gothic Pro L"/>
                  <a:cs typeface="Kozuka Gothic Pro L"/>
                </a:rPr>
                <a:t>Fatturazione </a:t>
              </a:r>
              <a:r>
                <a:rPr lang="it-IT" sz="1600" b="1">
                  <a:latin typeface="Kozuka Gothic Pro L"/>
                  <a:ea typeface="Kozuka Gothic Pro L"/>
                  <a:cs typeface="Kozuka Gothic Pro L"/>
                </a:rPr>
                <a:t>verso</a:t>
              </a:r>
              <a:r>
                <a:rPr lang="it-IT" sz="1600">
                  <a:latin typeface="Kozuka Gothic Pro L"/>
                  <a:ea typeface="Kozuka Gothic Pro L"/>
                  <a:cs typeface="Kozuka Gothic Pro L"/>
                </a:rPr>
                <a:t> </a:t>
              </a:r>
              <a:r>
                <a:rPr lang="it-IT" sz="1600" b="1">
                  <a:latin typeface="Kozuka Gothic Pro L"/>
                  <a:ea typeface="Kozuka Gothic Pro L"/>
                  <a:cs typeface="Kozuka Gothic Pro L"/>
                </a:rPr>
                <a:t>Ministeri, </a:t>
              </a:r>
            </a:p>
            <a:p>
              <a:r>
                <a:rPr lang="it-IT" sz="1600" b="1">
                  <a:latin typeface="Kozuka Gothic Pro L"/>
                  <a:ea typeface="Kozuka Gothic Pro L"/>
                  <a:cs typeface="Kozuka Gothic Pro L"/>
                </a:rPr>
                <a:t>Agenzie fiscali, Enti previdenziali</a:t>
              </a:r>
              <a:r>
                <a:rPr lang="it-IT" sz="1600">
                  <a:latin typeface="Kozuka Gothic Pro L"/>
                  <a:ea typeface="Kozuka Gothic Pro L"/>
                  <a:cs typeface="Kozuka Gothic Pro L"/>
                </a:rPr>
                <a:t> </a:t>
              </a:r>
            </a:p>
          </p:txBody>
        </p:sp>
        <p:sp>
          <p:nvSpPr>
            <p:cNvPr id="14359" name="Rettangolo 21"/>
            <p:cNvSpPr>
              <a:spLocks noChangeArrowheads="1"/>
            </p:cNvSpPr>
            <p:nvPr/>
          </p:nvSpPr>
          <p:spPr bwMode="auto">
            <a:xfrm>
              <a:off x="6462122" y="4158439"/>
              <a:ext cx="2887443" cy="465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165" tIns="40083" rIns="80165" bIns="40083">
              <a:spAutoFit/>
            </a:bodyPr>
            <a:lstStyle/>
            <a:p>
              <a:r>
                <a:rPr lang="it-IT" sz="1600" b="1">
                  <a:solidFill>
                    <a:srgbClr val="007F95"/>
                  </a:solidFill>
                  <a:latin typeface="Kozuka Gothic Pro L"/>
                  <a:ea typeface="Kozuka Gothic Pro L"/>
                  <a:cs typeface="Kozuka Gothic Pro L"/>
                </a:rPr>
                <a:t>31 marzo 2015 </a:t>
              </a:r>
              <a:r>
                <a:rPr lang="it-IT" sz="1600">
                  <a:latin typeface="Kozuka Gothic Pro L"/>
                  <a:ea typeface="Kozuka Gothic Pro L"/>
                  <a:cs typeface="Kozuka Gothic Pro L"/>
                </a:rPr>
                <a:t>Fatturazione </a:t>
              </a:r>
              <a:r>
                <a:rPr lang="it-IT" sz="1600" b="1">
                  <a:latin typeface="Kozuka Gothic Pro L"/>
                  <a:ea typeface="Kozuka Gothic Pro L"/>
                  <a:cs typeface="Kozuka Gothic Pro L"/>
                </a:rPr>
                <a:t>verso</a:t>
              </a:r>
              <a:r>
                <a:rPr lang="it-IT" sz="1600">
                  <a:latin typeface="Kozuka Gothic Pro L"/>
                  <a:ea typeface="Kozuka Gothic Pro L"/>
                  <a:cs typeface="Kozuka Gothic Pro L"/>
                </a:rPr>
                <a:t> </a:t>
              </a:r>
              <a:r>
                <a:rPr lang="it-IT" sz="1600" b="1">
                  <a:latin typeface="Kozuka Gothic Pro L"/>
                  <a:ea typeface="Kozuka Gothic Pro L"/>
                  <a:cs typeface="Kozuka Gothic Pro L"/>
                </a:rPr>
                <a:t>tutte le altre PA </a:t>
              </a:r>
              <a:r>
                <a:rPr lang="it-IT" sz="1600">
                  <a:latin typeface="Kozuka Gothic Pro L"/>
                  <a:ea typeface="Kozuka Gothic Pro L"/>
                  <a:cs typeface="Kozuka Gothic Pro L"/>
                </a:rPr>
                <a:t>(PAC e PAL)</a:t>
              </a:r>
              <a:endParaRPr lang="it-IT" sz="1600" b="1">
                <a:latin typeface="Kozuka Gothic Pro L"/>
                <a:ea typeface="Kozuka Gothic Pro L"/>
                <a:cs typeface="Kozuka Gothic Pro L"/>
              </a:endParaRPr>
            </a:p>
          </p:txBody>
        </p:sp>
        <p:pic>
          <p:nvPicPr>
            <p:cNvPr id="14360" name="Picture 6" descr="G:\FINCONS group\----AI utili\esempi\set sacc\tempo_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117276" y="2107563"/>
              <a:ext cx="281830" cy="459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1" name="Picture 7" descr="G:\FINCONS group\----AI utili\esempi\set sacc\Marzo-31-2015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796531" y="4086016"/>
              <a:ext cx="672638" cy="682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2" name="Picture 8" descr="G:\FINCONS group\----AI utili\esempi\set sacc\Giugno-06-2014.pn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793419" y="3051922"/>
              <a:ext cx="678863" cy="682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3" name="Rettangolo 25"/>
            <p:cNvSpPr>
              <a:spLocks noChangeArrowheads="1"/>
            </p:cNvSpPr>
            <p:nvPr/>
          </p:nvSpPr>
          <p:spPr bwMode="auto">
            <a:xfrm>
              <a:off x="6552908" y="2170032"/>
              <a:ext cx="2109021" cy="290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165" tIns="40083" rIns="80165" bIns="40083">
              <a:spAutoFit/>
            </a:bodyPr>
            <a:lstStyle/>
            <a:p>
              <a:r>
                <a:rPr lang="it-IT" sz="1800">
                  <a:latin typeface="Kozuka Gothic Pro M"/>
                  <a:ea typeface="Kozuka Gothic Pro M"/>
                  <a:cs typeface="Kozuka Gothic Pro M"/>
                </a:rPr>
                <a:t>Scadenze normative:</a:t>
              </a:r>
            </a:p>
          </p:txBody>
        </p:sp>
        <p:sp>
          <p:nvSpPr>
            <p:cNvPr id="27" name="Rettangolo arrotondato 26"/>
            <p:cNvSpPr/>
            <p:nvPr/>
          </p:nvSpPr>
          <p:spPr>
            <a:xfrm>
              <a:off x="1467039" y="2939528"/>
              <a:ext cx="1198814" cy="919054"/>
            </a:xfrm>
            <a:prstGeom prst="round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0165" tIns="40083" rIns="80165" bIns="40083"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28" name="Rettangolo arrotondato 27"/>
            <p:cNvSpPr/>
            <p:nvPr/>
          </p:nvSpPr>
          <p:spPr>
            <a:xfrm>
              <a:off x="2784445" y="2962730"/>
              <a:ext cx="1347055" cy="919054"/>
            </a:xfrm>
            <a:prstGeom prst="round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0165" tIns="40083" rIns="80165" bIns="40083"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29" name="Rettangolo arrotondato 28"/>
            <p:cNvSpPr/>
            <p:nvPr/>
          </p:nvSpPr>
          <p:spPr>
            <a:xfrm>
              <a:off x="1467039" y="4011973"/>
              <a:ext cx="3984447" cy="919054"/>
            </a:xfrm>
            <a:prstGeom prst="round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0165" tIns="40083" rIns="80165" bIns="40083"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30" name="Rettangolo arrotondato 29"/>
            <p:cNvSpPr/>
            <p:nvPr/>
          </p:nvSpPr>
          <p:spPr>
            <a:xfrm>
              <a:off x="5742810" y="2936950"/>
              <a:ext cx="3566794" cy="921632"/>
            </a:xfrm>
            <a:prstGeom prst="round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0165" tIns="40083" rIns="80165" bIns="40083"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31" name="Rettangolo arrotondato 30"/>
            <p:cNvSpPr/>
            <p:nvPr/>
          </p:nvSpPr>
          <p:spPr>
            <a:xfrm>
              <a:off x="5742810" y="3979747"/>
              <a:ext cx="3566794" cy="919055"/>
            </a:xfrm>
            <a:prstGeom prst="round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0165" tIns="40083" rIns="80165" bIns="40083"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33" name="Titolo 1"/>
          <p:cNvSpPr>
            <a:spLocks noGrp="1"/>
          </p:cNvSpPr>
          <p:nvPr>
            <p:ph type="title"/>
          </p:nvPr>
        </p:nvSpPr>
        <p:spPr>
          <a:xfrm>
            <a:off x="539750" y="157163"/>
            <a:ext cx="6064250" cy="431800"/>
          </a:xfrm>
        </p:spPr>
        <p:txBody>
          <a:bodyPr/>
          <a:lstStyle/>
          <a:p>
            <a:pPr>
              <a:defRPr/>
            </a:pPr>
            <a:r>
              <a:rPr lang="it-IT" altLang="it-IT" dirty="0" smtClean="0">
                <a:latin typeface="+mj-lt"/>
                <a:ea typeface="Kozuka Gothic Pro M" pitchFamily="34" charset="-128"/>
              </a:rPr>
              <a:t>Fattura elettronica PA</a:t>
            </a:r>
            <a:endParaRPr lang="it-IT" dirty="0" smtClean="0">
              <a:latin typeface="+mj-lt"/>
              <a:ea typeface="Kozuka Gothic Pro M" pitchFamily="34" charset="-128"/>
            </a:endParaRPr>
          </a:p>
        </p:txBody>
      </p:sp>
      <p:pic>
        <p:nvPicPr>
          <p:cNvPr id="14341" name="Picture 5" descr="E:\FINCONS group\----AI utili\esempi\set sacc\cd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22788" y="3303588"/>
            <a:ext cx="638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4" descr="E:\FINCONS group\----AI utili\esempi\set sacc\documenti e file\cartella-contenitore-generale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22788" y="3517900"/>
            <a:ext cx="4222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ttangolo arrotondato 36"/>
          <p:cNvSpPr/>
          <p:nvPr/>
        </p:nvSpPr>
        <p:spPr>
          <a:xfrm>
            <a:off x="3997325" y="3303588"/>
            <a:ext cx="1500188" cy="1095375"/>
          </a:xfrm>
          <a:prstGeom prst="round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344" name="Rettangolo 37"/>
          <p:cNvSpPr>
            <a:spLocks noChangeArrowheads="1"/>
          </p:cNvSpPr>
          <p:nvPr/>
        </p:nvSpPr>
        <p:spPr bwMode="auto">
          <a:xfrm>
            <a:off x="4064000" y="3868738"/>
            <a:ext cx="1433513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65" tIns="40083" rIns="80165" bIns="40083">
            <a:spAutoFit/>
          </a:bodyPr>
          <a:lstStyle/>
          <a:p>
            <a:r>
              <a:rPr lang="it-IT" sz="1600" b="1">
                <a:solidFill>
                  <a:srgbClr val="007F95"/>
                </a:solidFill>
                <a:latin typeface="Kozuka Gothic Pro L"/>
                <a:ea typeface="Kozuka Gothic Pro L"/>
                <a:cs typeface="Kozuka Gothic Pro L"/>
              </a:rPr>
              <a:t>conservazione</a:t>
            </a:r>
          </a:p>
          <a:p>
            <a:r>
              <a:rPr lang="it-IT" sz="1600" b="1">
                <a:solidFill>
                  <a:srgbClr val="007F95"/>
                </a:solidFill>
                <a:latin typeface="Kozuka Gothic Pro L"/>
                <a:ea typeface="Kozuka Gothic Pro L"/>
                <a:cs typeface="Kozuka Gothic Pro L"/>
              </a:rPr>
              <a:t>a norma</a:t>
            </a:r>
            <a:endParaRPr lang="it-IT" sz="1600">
              <a:latin typeface="Kozuka Gothic Pro L"/>
              <a:ea typeface="Kozuka Gothic Pro L"/>
              <a:cs typeface="Kozuka Gothic Pro L"/>
            </a:endParaRPr>
          </a:p>
        </p:txBody>
      </p:sp>
      <p:sp>
        <p:nvSpPr>
          <p:cNvPr id="35" name="Segnaposto numero diapositiva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AEE1D98-E227-4342-A056-58505544E717}" type="slidenum">
              <a:rPr lang="it-IT">
                <a:latin typeface="+mn-lt"/>
              </a:rPr>
              <a:pPr>
                <a:defRPr/>
              </a:pPr>
              <a:t>3</a:t>
            </a:fld>
            <a:endParaRPr lang="it-IT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-9525" y="1601788"/>
            <a:ext cx="10666413" cy="4192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5" name="Rettangolo 54"/>
          <p:cNvSpPr/>
          <p:nvPr/>
        </p:nvSpPr>
        <p:spPr>
          <a:xfrm>
            <a:off x="504825" y="2057400"/>
            <a:ext cx="2112963" cy="37369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Segnaposto piè di pagina 14"/>
          <p:cNvSpPr>
            <a:spLocks noGrp="1"/>
          </p:cNvSpPr>
          <p:nvPr>
            <p:ph type="ftr" sz="quarter" idx="16"/>
          </p:nvPr>
        </p:nvSpPr>
        <p:spPr>
          <a:xfrm>
            <a:off x="3871913" y="7227888"/>
            <a:ext cx="3654425" cy="161925"/>
          </a:xfrm>
        </p:spPr>
        <p:txBody>
          <a:bodyPr/>
          <a:lstStyle/>
          <a:p>
            <a:pPr>
              <a:defRPr/>
            </a:pP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www.infocamere.it</a:t>
            </a:r>
            <a:r>
              <a:rPr lang="it-IT" sz="1000">
                <a:latin typeface="Kozuka Gothic Pro L" pitchFamily="34" charset="-128"/>
                <a:ea typeface="Kozuka Gothic Pro L" pitchFamily="34" charset="-128"/>
              </a:rPr>
              <a:t>	</a:t>
            </a: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it-IT" sz="1000">
                <a:latin typeface="Kozuka Gothic Pro L" pitchFamily="34" charset="-128"/>
                <a:ea typeface="Kozuka Gothic Pro L" pitchFamily="34" charset="-128"/>
              </a:rPr>
              <a:t>                     </a:t>
            </a: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pl-PL" sz="1050">
                <a:latin typeface="Kozuka Gothic Pro L" pitchFamily="34" charset="-128"/>
                <a:ea typeface="Kozuka Gothic Pro L" pitchFamily="34" charset="-128"/>
              </a:rPr>
              <a:t>www.registroimprese.it</a:t>
            </a:r>
            <a:endParaRPr lang="it-IT" sz="105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15364" name="Rettangolo 7"/>
          <p:cNvSpPr>
            <a:spLocks noChangeArrowheads="1"/>
          </p:cNvSpPr>
          <p:nvPr/>
        </p:nvSpPr>
        <p:spPr bwMode="auto">
          <a:xfrm>
            <a:off x="3249613" y="2566988"/>
            <a:ext cx="650081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800">
                <a:latin typeface="Kozuka Gothic Pro L"/>
                <a:ea typeface="Kozuka Gothic Pro L"/>
                <a:cs typeface="Kozuka Gothic Pro L"/>
              </a:rPr>
              <a:t>Opportunità di </a:t>
            </a:r>
            <a:r>
              <a:rPr lang="it-IT" sz="1800" b="1">
                <a:solidFill>
                  <a:srgbClr val="007F95"/>
                </a:solidFill>
                <a:latin typeface="Kozuka Gothic Pro L"/>
                <a:ea typeface="Kozuka Gothic Pro L"/>
                <a:cs typeface="Kozuka Gothic Pro L"/>
              </a:rPr>
              <a:t>razionalizzazione </a:t>
            </a:r>
            <a:r>
              <a:rPr lang="it-IT" sz="1800">
                <a:latin typeface="Kozuka Gothic Pro L"/>
                <a:ea typeface="Kozuka Gothic Pro L"/>
                <a:cs typeface="Kozuka Gothic Pro L"/>
              </a:rPr>
              <a:t>e</a:t>
            </a:r>
            <a:r>
              <a:rPr lang="it-IT" sz="1800" b="1">
                <a:solidFill>
                  <a:srgbClr val="007F95"/>
                </a:solidFill>
                <a:latin typeface="Kozuka Gothic Pro L"/>
                <a:ea typeface="Kozuka Gothic Pro L"/>
                <a:cs typeface="Kozuka Gothic Pro L"/>
              </a:rPr>
              <a:t> semplificazione</a:t>
            </a:r>
          </a:p>
          <a:p>
            <a:pPr algn="ctr"/>
            <a:r>
              <a:rPr lang="it-IT" sz="1800">
                <a:latin typeface="Kozuka Gothic Pro L"/>
                <a:ea typeface="Kozuka Gothic Pro L"/>
                <a:cs typeface="Kozuka Gothic Pro L"/>
              </a:rPr>
              <a:t>dei processi amministrativi e contabili</a:t>
            </a:r>
          </a:p>
          <a:p>
            <a:pPr algn="ctr"/>
            <a:r>
              <a:rPr lang="it-IT" sz="1800">
                <a:latin typeface="Kozuka Gothic Pro L"/>
                <a:ea typeface="Kozuka Gothic Pro L"/>
                <a:cs typeface="Kozuka Gothic Pro L"/>
              </a:rPr>
              <a:t>attraverso la forte integrazione con strumenti digitali </a:t>
            </a:r>
          </a:p>
        </p:txBody>
      </p:sp>
      <p:cxnSp>
        <p:nvCxnSpPr>
          <p:cNvPr id="14336" name="Connettore 1 14335"/>
          <p:cNvCxnSpPr/>
          <p:nvPr/>
        </p:nvCxnSpPr>
        <p:spPr>
          <a:xfrm>
            <a:off x="68263" y="3925888"/>
            <a:ext cx="99869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ttangolo 57"/>
          <p:cNvSpPr/>
          <p:nvPr/>
        </p:nvSpPr>
        <p:spPr>
          <a:xfrm>
            <a:off x="12700" y="1398588"/>
            <a:ext cx="500063" cy="6588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9" name="Rettangolo 58"/>
          <p:cNvSpPr/>
          <p:nvPr/>
        </p:nvSpPr>
        <p:spPr>
          <a:xfrm>
            <a:off x="2592388" y="1403350"/>
            <a:ext cx="8064500" cy="6572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grpSp>
        <p:nvGrpSpPr>
          <p:cNvPr id="15368" name="Gruppo 59"/>
          <p:cNvGrpSpPr>
            <a:grpSpLocks/>
          </p:cNvGrpSpPr>
          <p:nvPr/>
        </p:nvGrpSpPr>
        <p:grpSpPr bwMode="auto">
          <a:xfrm>
            <a:off x="496888" y="1403350"/>
            <a:ext cx="2112962" cy="874713"/>
            <a:chOff x="4323522" y="1586769"/>
            <a:chExt cx="2123965" cy="874646"/>
          </a:xfrm>
        </p:grpSpPr>
        <p:sp>
          <p:nvSpPr>
            <p:cNvPr id="61" name="Parallelogramma 60"/>
            <p:cNvSpPr/>
            <p:nvPr/>
          </p:nvSpPr>
          <p:spPr>
            <a:xfrm rot="5400000" flipV="1">
              <a:off x="5477976" y="1491905"/>
              <a:ext cx="874646" cy="1064376"/>
            </a:xfrm>
            <a:prstGeom prst="parallelogram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62" name="Parallelogramma 61"/>
            <p:cNvSpPr/>
            <p:nvPr/>
          </p:nvSpPr>
          <p:spPr>
            <a:xfrm rot="5400000">
              <a:off x="4418386" y="1491905"/>
              <a:ext cx="874646" cy="1064376"/>
            </a:xfrm>
            <a:prstGeom prst="parallelogram">
              <a:avLst/>
            </a:prstGeom>
            <a:solidFill>
              <a:srgbClr val="E6E6E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15369" name="CasellaDiTesto 1"/>
          <p:cNvSpPr txBox="1">
            <a:spLocks noChangeArrowheads="1"/>
          </p:cNvSpPr>
          <p:nvPr/>
        </p:nvSpPr>
        <p:spPr bwMode="auto">
          <a:xfrm>
            <a:off x="2806700" y="1524000"/>
            <a:ext cx="567848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ea typeface="Kozuka Gothic Pro L"/>
                <a:cs typeface="Kozuka Gothic Pro L"/>
              </a:rPr>
              <a:t>Supporto al cambiamento</a:t>
            </a:r>
          </a:p>
        </p:txBody>
      </p:sp>
      <p:pic>
        <p:nvPicPr>
          <p:cNvPr id="15370" name="Picture 6" descr="G:\FINCONS group\INFOCAMERE\---------comunicazione\CCIAA_no-cerchietto-ggriggi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5538" y="3192463"/>
            <a:ext cx="852487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1" name="Rettangolo 32"/>
          <p:cNvSpPr>
            <a:spLocks noChangeArrowheads="1"/>
          </p:cNvSpPr>
          <p:nvPr/>
        </p:nvSpPr>
        <p:spPr bwMode="auto">
          <a:xfrm>
            <a:off x="771525" y="4271963"/>
            <a:ext cx="16621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800" b="1">
                <a:latin typeface="Kozuka Gothic Pro M"/>
                <a:ea typeface="Kozuka Gothic Pro M"/>
                <a:cs typeface="Kozuka Gothic Pro M"/>
              </a:rPr>
              <a:t>Nel Mondo Imprenditoriale</a:t>
            </a:r>
          </a:p>
        </p:txBody>
      </p:sp>
      <p:pic>
        <p:nvPicPr>
          <p:cNvPr id="1537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1263" y="5040313"/>
            <a:ext cx="688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3" name="Rettangolo 35"/>
          <p:cNvSpPr>
            <a:spLocks noChangeArrowheads="1"/>
          </p:cNvSpPr>
          <p:nvPr/>
        </p:nvSpPr>
        <p:spPr bwMode="auto">
          <a:xfrm>
            <a:off x="828675" y="2381250"/>
            <a:ext cx="1452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800" b="1">
                <a:latin typeface="Kozuka Gothic Pro M"/>
                <a:ea typeface="Kozuka Gothic Pro M"/>
                <a:cs typeface="Kozuka Gothic Pro M"/>
              </a:rPr>
              <a:t>Nel Sistema Camerale</a:t>
            </a:r>
          </a:p>
        </p:txBody>
      </p:sp>
      <p:sp>
        <p:nvSpPr>
          <p:cNvPr id="15374" name="Rettangolo 39"/>
          <p:cNvSpPr>
            <a:spLocks noChangeArrowheads="1"/>
          </p:cNvSpPr>
          <p:nvPr/>
        </p:nvSpPr>
        <p:spPr bwMode="auto">
          <a:xfrm>
            <a:off x="2933700" y="4440238"/>
            <a:ext cx="7121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800">
                <a:latin typeface="Kozuka Gothic Pro L"/>
                <a:ea typeface="Kozuka Gothic Pro L"/>
                <a:cs typeface="Kozuka Gothic Pro L"/>
              </a:rPr>
              <a:t>Guida</a:t>
            </a:r>
            <a:r>
              <a:rPr lang="it-IT" sz="1800" b="1">
                <a:latin typeface="Kozuka Gothic Pro L"/>
                <a:ea typeface="Kozuka Gothic Pro L"/>
                <a:cs typeface="Kozuka Gothic Pro L"/>
              </a:rPr>
              <a:t> </a:t>
            </a:r>
            <a:r>
              <a:rPr lang="it-IT" sz="1800" b="1">
                <a:solidFill>
                  <a:srgbClr val="007F95"/>
                </a:solidFill>
                <a:latin typeface="Kozuka Gothic Pro L"/>
                <a:ea typeface="Kozuka Gothic Pro L"/>
                <a:cs typeface="Kozuka Gothic Pro L"/>
              </a:rPr>
              <a:t>informativa </a:t>
            </a:r>
            <a:r>
              <a:rPr lang="it-IT" sz="1800">
                <a:latin typeface="Kozuka Gothic Pro L"/>
                <a:ea typeface="Kozuka Gothic Pro L"/>
                <a:cs typeface="Kozuka Gothic Pro L"/>
              </a:rPr>
              <a:t>e supporto </a:t>
            </a:r>
            <a:r>
              <a:rPr lang="it-IT" sz="1800" b="1">
                <a:solidFill>
                  <a:srgbClr val="007F95"/>
                </a:solidFill>
                <a:latin typeface="Kozuka Gothic Pro L"/>
                <a:ea typeface="Kozuka Gothic Pro L"/>
                <a:cs typeface="Kozuka Gothic Pro L"/>
              </a:rPr>
              <a:t>operativo </a:t>
            </a:r>
          </a:p>
          <a:p>
            <a:pPr algn="ctr"/>
            <a:r>
              <a:rPr lang="it-IT" sz="1800">
                <a:latin typeface="Kozuka Gothic Pro L"/>
                <a:ea typeface="Kozuka Gothic Pro L"/>
                <a:cs typeface="Kozuka Gothic Pro L"/>
              </a:rPr>
              <a:t>per orientare gli operatori economici  </a:t>
            </a:r>
          </a:p>
          <a:p>
            <a:pPr algn="ctr"/>
            <a:r>
              <a:rPr lang="it-IT" sz="1800">
                <a:latin typeface="Kozuka Gothic Pro L"/>
                <a:ea typeface="Kozuka Gothic Pro L"/>
                <a:cs typeface="Kozuka Gothic Pro L"/>
              </a:rPr>
              <a:t>sulle  novità nei rapporti commerciali con la PA</a:t>
            </a:r>
          </a:p>
          <a:p>
            <a:pPr algn="ctr"/>
            <a:r>
              <a:rPr lang="it-IT" sz="1800" b="1">
                <a:solidFill>
                  <a:srgbClr val="007F95"/>
                </a:solidFill>
                <a:latin typeface="Kozuka Gothic Pro L"/>
                <a:ea typeface="Kozuka Gothic Pro L"/>
                <a:cs typeface="Kozuka Gothic Pro L"/>
                <a:hlinkClick r:id="rId5"/>
              </a:rPr>
              <a:t>https://fattura-pa.infocamere.it</a:t>
            </a:r>
            <a:r>
              <a:rPr lang="it-IT" sz="1800" b="1">
                <a:solidFill>
                  <a:srgbClr val="007F95"/>
                </a:solidFill>
                <a:latin typeface="Kozuka Gothic Pro L"/>
                <a:ea typeface="Kozuka Gothic Pro L"/>
                <a:cs typeface="Kozuka Gothic Pro L"/>
              </a:rPr>
              <a:t> </a:t>
            </a:r>
          </a:p>
        </p:txBody>
      </p:sp>
      <p:sp>
        <p:nvSpPr>
          <p:cNvPr id="15375" name="Segnaposto testo 4"/>
          <p:cNvSpPr>
            <a:spLocks noGrp="1"/>
          </p:cNvSpPr>
          <p:nvPr>
            <p:ph type="body" sz="quarter" idx="14"/>
          </p:nvPr>
        </p:nvSpPr>
        <p:spPr bwMode="auto">
          <a:xfrm>
            <a:off x="720725" y="669925"/>
            <a:ext cx="8315325" cy="3079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it-IT" smtClean="0">
                <a:latin typeface="Kozuka Gothic Pro M"/>
                <a:ea typeface="Kozuka Gothic Pro M"/>
              </a:rPr>
              <a:t>Orizzonte delle linee di azione</a:t>
            </a:r>
          </a:p>
        </p:txBody>
      </p:sp>
      <p:pic>
        <p:nvPicPr>
          <p:cNvPr id="15376" name="Picture 4" descr="G:\FINCONS group\----AI utili\esempi\set sacc\idea-innovazione-celest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63100" y="2620963"/>
            <a:ext cx="373063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7" name="AutoShape 2" descr="data:image/jpeg;base64,/9j/4AAQSkZJRgABAQAAAQABAAD/2wCEAAkGBxEQEhUQEhQWFRITFhQXGRUSFRUUFxYSGBQXFhQYFRYYHCggGBolGxYUITEiJikrLi4uFx8zODUsOSgtLisBCgoKDg0OGhAQGy8mICQsLCwsLy4sLCwsLCwsLCwsLCwsLCwsLCwsLCwsLCwsLCwsLCwsLCwsLCwsLCwsLCwsLP/AABEIANYA7AMBEQACEQEDEQH/xAAbAAEAAgMBAQAAAAAAAAAAAAAABQYCAwQHAf/EAEYQAAEDAgMEBgYGBwYHAAAAAAEAAgMEEQUhMQYSQVEHEzJhcaEiQoGRsdEVUmJyc7IUI0NTksHCFjM0NYKiJCVUVWOT4f/EABkBAQADAQEAAAAAAAAAAAAAAAACAwQBBf/EAC0RAQACAgEDAwMDAwUAAAAAAAABAgMREgQhMRNBUTIzcWGBoRSx0SJSweHw/9oADAMBAAIRAxEAPwD3FAQEBAQEBAQEBAQEBAQEBAQEBAQEBAQEBAQEBAQEBAQEBAQEBAQEBAQEBBorKuOFpkle1jBa7nkAZ6ZldiJmdQ5MxEblsila9oc0hzXC4INwQdCCuTGnYnbVLWxNe2Jz2iR9y1hIDnAa2HFdiszG3JtETp0LjogICAgICAgICAgICAgICAgICAgICAgICAgIKn0oH/l8n3o/zhaOl+5CjqftyjtiK99JL9GVB7TRJTvOjmOG8Wj3O9xHJTzVi8epX90MNppPp2/Z07Q/5vQfcm+BUcf2bfs7k+9X910WZpEBAQEBAQEBAQEBAQEBAQEBAQEBAQEBAQEBBUulL/LpPvR/nC0dL9yGfqvtybTYIaukjfF6NTA1j4nDW4a0lt+/42TFk4XmJ8SZMfOsTHmFdoMc/Ta/D5DlKxszJW6WkAN8uANrq62PhjvHt20qrk55KT+Xp6wtogICAgICAgICAgICAgICAgICAgICAgICAgIIrabBRXU7qcvLA4tO8ACRY30KsxZOFuSvJTnXikYItxrW/VAHjYWUJncpxGleOx8QrhXscWm5LowBuueWkF1+F7q7159PhKr0Y584WVULhAQEBAQEBAQEBAQEBAQEBAQEBAQEGDnLozXAQa5J2t1K7FZlybRDmfXch71ZGNCbtLqx3NS9OEeco+qxZzZoY94/rN+/sbl5qXpxpGbzvTvFY7muenDvOW1lceNiozjSjI6I6pp7vFQmkwnF4lvUEhB8cUC6D6gICAgICAgICAgICAgICD4UABAc4DMprZLhqKy+QyCurj+VVruPeJNhmVZqIV+XRHQOOpt5lQnLEeE4xz7t7cPbxJPkozllL04U7ayRsVRDIOyyohjOfNpc7ye1X4pm1Z/EqMmotH5XI4ezvHtWf1bL/Thpfhx9U+9SjL8ozj+HM9rmdoW+CsiYnwhMTHlugqi3w5KNqbSrbSQilDtFRMaXRO2xcdEBAQEBAQEBAQEBAQEBAQEBBi9wAuUiNkzpG1NQXHu5LRWulFrbYU1MZM9G8+fgu2vFXK1myTiha0WAWebTPlfERHhsXHRB5j0jPP6M2QetVSOB+6N0fkW7p/q1+jF1H07/AFei4ZUCWGOQaPjY7+JoP81jtGrTDXWdxEulRSfHNByKCPqaG2bPd8lfXJ7Sptj94c8MpBvxU7V2jEpSCYOHes9q6XVtttUUhAQEBAQEBAQEBAQEBAQEBBHVk9zYaBX0rpTe22mnpjJfMgcxz7l29+Lla8nDQbSdXKaSrAikaQGSaRyg9kg+q48jxvZcti3HKvcrl1PG3ZZVQvEGuolDGuedGtJ9gF12I3OnJnUPOOkeItoKUHXeBP3iwk+ZK2dPO8lmTqI1jqtHR7U9ZQQc2tLD4tJHyVHURrJK7p53jhY1SuEEHtBtGylG61plncQ1sTDmXu7IceHxsrceKbee0KsmWK+O8tjKKURh8jg6U5uDRZovwaOQ81KuSN69nJpOt+5TzEG4UrV2jWdJZjri4WeY0vidslx0QEBAQEBAQEBAQEBAQEGirksO8qVI3KNp1CMawvcGjj8Fo3qNqNbnSYjYGgAaBZpnc7aIjSG2owZlTGd5m+Wggt0LmcQ08HDVp4Ed5VmLJNZV5aRaFNo9oKjCnNjnJqKJ+cUvrhvLxHFp5ZLTOKuWNx2n3Z4yWxTqe8ey8RY9DKwSQuEgdxGg7jxB7lm9KYnUtE5Y12RmK1MkjCy/bLWWGQ9JwB8iVZWsR3VTabdkR0vC1PCP/J/QVLpPqlzqvphwdGta4QSMDiNyS9u5w+YKs6isclWG0xHZeYcWDR+tsANXaAeKyzj+GquX5R+O48GRGZzjFBoHWtLMeDYWnsg/WP8A9UqY9zrzP8R+S+TUb9v7ozYbDnzu+kZm7oNxTxcGRk5vzzLnW7RzNzzU89orHCP3Qw1m085/ZeFlaUVWw7jrjQ/FaMdtxpReupb6CX1eahkj3SpPs7lUtEBAQEBAQEBAQEBAQEBBG1z7nwV+OOym892zDI8i7nkPBRyz7O4493cqlogrOMUMDnOppReCoN/wqg6Fp9XezPj95X0tbXKPMfzCi8V3xnxP93m2JUVXg89muO47sut6EjeThpvLbW1ctWO1bYrLbs7tBFWyQstuSB+85h5Na43aeIvZUZcc0iZXYrRa0NnTB/h4fxT+UqPSfVKXVfTCq9HlSWyyRhrnmRjbNaL3c08eAFjqVozx2iWfD50v1aIqOP8ASq1wJHYibm0P4BoPbf3nTuWSJm88aNeopHK6jUT5cZrBJPlBGRdo7LWXyYO91sytUxGGmq+WaJnLfdvD2GNgaA1osAAABoANLLzXoskGmri3mkcdR4qVJ1KNo3CLgfY3Wi0KKymWm+aytL6gICAgICAgICAgIOPEsUgpm780jY2nTeNr+A1KlWlrdohG1or5lxYdtVRVDgyOdhedGm7ST3b1rqVsN6xuYRrlpadRKZVaxDTuvcrVVnmUpTMsxo7gs9p3MrqxqG1RSYyv3QTyBK7EbcmdQrVQ0S7wcLh2q0x2ZZ7tkcEdbC+jqhvPaBnoXN9SVvJ3A9471Cd47cqrI1krxs8uxjCqjCalj9Q129HINHgag8jbIhbqXrlr/divS2Ky29J1a2eippmdmR+8PawrP01ZreYlo6m0WpEww2DbFh9G/EJzYy5MHrFjb7oaOJcbn2BM+8l4pVzBrHSbyp2OYxNiNQC71juxx3s1gP8APiStOPHXHXsz3vOS3d6NgmFtpoWxMz4ucPWedSstrcp3LRWuo0tWGTbzBfVuXyWa8alqxzuHWoJiCGkbuvI71qjvVnntKUpXXaFnv5XV8OSqxylicY5J42vbq1zwCLi4uF2MdpjcQ5N6x2mWr+0tF/1MX8bV30r/AAepT5SUMrXtDmkFrgCCMwQdCFXMaTids0BAQEBAQEHwlB5js3QtxatqKqp9OOI7rIz2dSGjwAF7cSVuyW9KkVr7sWOvq3m1vZObYbIU0lNJJFG2OWJpe0xjdvui+6QNb2VWHNaLREz2lbmw1mszEd3ZsDizqmha+Q3ezeY5x47vZJ77WUc9Irk1DuC82x7krcUgj7crB/qufcFbWJlC1ohoq+kSgjyDnvP2GH4usq46bJKU9TSEJWdKrf2VOT3yPA8mgq2Oj+ZVT1fxCCruketlBaOqjB+q0k28XFW16WkK7dTeUFU4/VSdqd/gDujyV0Y6x7KZvM+7iiqnscJGvc140cHEOHtUpiJjTkT32tEW2xmiNNXME0R9dtmysPBw4Ej2Kj+n1PKnaf4X+vuON+6PnrmOgZRb5kjZPvseGkO6pws5u6dHX+KlFZ5cv0Q5Rx4/qsf0BPiD2vqZI6anjAbHCHsc5kYyAAvYOIAuT7lT6tccarG5XenbJ9XaFxwXA8OpBaPq3OIsXyOa9x9p09izXyZL+WimPHXw6X0FAdOraecbwz8pC5Fsjs0o+RwRR/3dWW34OfG8f7hfzSZmfMEViPEs/wBNlb+2ppPE9WfeHOC5xj4l3c/MPoxsjtMafw5oneRIKemc3HU4vAXkl27e3b9HPx0V1Kzx0qtaNpnDZWuZdpBF9QbqjJ5XU8KLFRU82M1bahrHMETCBJa29aMZX42utM2tGGvFmitZzW5LENnsL/c0/wDt+ap9XL8yu9LF8Qn4Imsa1jAA1oAAGgaBYAdypmdzuVsRrw2I6ICAgICAg+EIPNuj+qbR1dVQzEMc59272QcQTYXPEtLSOea29RHOlbwx4J4XmkrZtni0dLSSlzhvvY5jG3zc5wIFhyF7nwWfDSbXhfmvFaSjujShdFQAuFjKXvAP1Tk33gX9qs6i0Tk7IdPXWN11FBETcsbfmBY+8ZqUSjMQkDg7fUe9vcd149zwfiqOfzC/h8Mf0CZuhheOT4tw/wATbjyTlX9XOMsXyPjF5KVpA1MRY73BwaUiInxJMzHmGDMWpPWZufiRED+K1vNd9O7kZKMqrF6CJnWukhDe7dJJ5ADMlcil5nURLs3pEb2pOJ7dmd4goKcFzjZr3saXE/ZZw8StVen4xu8s1uo5TqkIV2EPqKuWnfJ1tQyBzi89kzts7cAFhugej7SrecVpFojUb/hVwm15rM7nX8sMM2bhxBhNM4RVLB6dPLm098btQL8DeyWy2xz/AKu8fJXFXJH+ntPwg8TwaamduTROYeGVw77rhkVbXJFo3EqrUms6mCmwWeTsQPPfuED3lJvEeZIpM+ybw7YCsm9WNgGpe7+TQVXbqKVWV6e1k9R9FJ/aztHdHHfzcf5Kmes+IXR0fzKco+jShZ2t+Q/adYe5oCqnq8k+FkdLSPLrGA0kLyI4WAC3De8ypRe1q7mXJpWs6iE/h7QG5AAX4ZLPk8r6eFA+hoKzGKuOdu81sbHABxb6W7GL3B5ErV6lqYazVm4RfNaJTw6PcO/cn/2SfNU/1OT5W/02P4WhjQAANALexUL2SAgICAgICAgg9odlaWusZmkPGQew7rrcidCPFW481sfhVkxVv5ReH9HVFE8SPMkxGglcC32gAX9qnbqrzGo7IV6akTue63htshos7Qh522uFqrLPaEpSvuxp7gs9o1MrqzuG1RSYyM3gRzBCROnJjcK3O7q94uO6G3uToAOK1R38Ms9nlWMVr8QqR1bCbncjYBmRfU951PJbKxFK92W0ze3Zf6LCY8Fo5Kp9nVRba/APd2WM7r6njZZJvOa8Vjw1xSMNJtPlV+i95diG843cY5SSeJJBJV/U/bUdN9xjtxQPw+u6+ElgkJlY4cHX/WN8LnTkUwWjJj1JmrOO+4XnZ3HosWgMT7MnbbeaNQ4dmSO/C/u0WXJjnFbceGnHkjLXU+WUMjvSZJlJGbOHA8nD7LhmPaOCl28wr1MTqVgw2HdYL6nP5Ki87lpxxqHWoJiCGkdvPJ71qiNQzz3lKUos0LPee66vhV8T2MMtTJVR1UsL5A0ERgaAAWvxGQKurn1WKzG1NsG7TaJ01/2MqP8AuNT5fNd9ev8Asg9G3+6VnwyldDEyJz3SOYLF7+048z3qi07nel1Y1GnUopCAgICAgICAgICCOrmWPir8c9lN47s8Nk1byzHhxUcse7uOfZ3KpaIPMOkjFzPMKCmBc8kCTczLnatZ7NSt3TU4152Yeotytxr5S2zeDRYWy7wJa2QX3W2u1v1QfVbzcdfJV5Lzlnt2hZSkYo7+Ubt7HJLTGWR13Mc1wY24YwaGw9Y59o+StwarbUKs0zaNyheiz/Hj8KT+lT6r7aPTfcXzbChjqnxwyNu1rJH3GRBJa1pB4HX3LLgmaxMw054i0xEvOMSwWpw6QVELiWtN2yNGbe6QDhw5FbYvXJGpY5rak7heMHx6Ova2oaAKmAfrYQf7yLju/WHEcjlxWS2Occ69p8NVbxkjfvC6QTNe0PabtcAQRxBWaY1OmmJ22LjrTVy7rSeOg8VKkblG06hGQMubLRaVNYTDRbJZWh9QEBAQEBAQEBAQEBAQEGirj3m94UqTqUbRuEY1xa4OHD4LRrcaU+J2mI3hwBGhWaY1Ol8TtBbYY4aWIMiG9UzXZE0Z+lxefstvfNW4cfKdz4jyrzZOMajzPhBbHbPOiBkaQZ5L9ZVOG8Bc3LYAe0b6vOV+atzZYntPj4/yqxY9d/f5/wALT9DRtHoXDjmXOJcXnm4nMlURkn3Wzij2Qu0WFyOp5mbt7xuzGegv/JXY7xyhTfHOpUforP8Axw/Ck/pWjqvtqem+t6JPE6SplLQSGiNndcAuP5h7lkrMRWNtN4m1uzup8L/eWP2eB8VG2T4Sri+VVx7Yd0cgq8OPVzMO91d/RceO7fS/1Tke5XY+oiY45PCu+DU8sfl2bJbQh7jE9vVPLrPiOXVTHM7o/dvzI5G44hRzYtRuO/8Aj/pLFk3Op7f+/wCVxWZoRVbNvusNB8VopXjCi9ty30EXrclDJb2SpHu7lUtEBAQEBAQEBAQEBAQEBAQR9ZBY3GhV1LKr10009SY75XHIc+5StTkjW3FwUGz7pZnVdWQ578mRDNkcfBpPrHieBPNctk1HGrtce55WWQCyoXPqDF7bgg6EWQeRdHFP1WJujPqNnb/C4Bej1E7xb/Dz+njWTX5enYJmx7/3ksrvYHFo8mhYb+dNtPG0ioJiCHx7Z2GrFzeOVvZmjye3u+0O48lZjyzT8fCu+OL/AJfIaqYRiOW3Wj0XObo4D1hyvy4ZqcUje48Izadanyyp4bmyla2kaxtKsbYWCzTO2iI0yQEBAQEBAQEBAQEBAQEBAQfHNBFim9CNqact8Oavrbam1dMKeoMeWreXyUrUizlbTVJQzNeLgrPNZjyuiYnw2Ljog80pIuoxqpPDqpZPYWNPxBW6Z5YI/LFEcc0/h6BhUW5DG3iGNv42F/NY7zu0tdY1EOtRSfHOAzOiCPqa2+TPf8ldXHrvKm1/aGiGEk2Cna2kYhKQRBo71Ra218RpsUXRAQEBAQEBAQEBAQEBAQEBB8JQHC+RQcU9JxGYVtb/ACqtT4cZaQbjIq3e1etN8dc8ai/kVCccT4Ti8x5b24g3iCPNRnFKXqQqGOMb9INlGktP1Zy49aAfIq+kTGPU/Ki8x6m/0XA17Bpc+xZ/Ssv9SGl+IE9kW8VKMUe6M5J9nM8ud2jdWRqPCM7ny3wUpPcOaha+kq12kIog0WCpmZlbEaZrjr5dB9QEBAQEBAQEBAQEBAQEBAQYlqDJAQa5IWu1C7FphyYiXO+i5H3qcZEJo0uo3clP1IR4S4arCnPlikt/dl9/Aty87KUZI0jOOdu0UbuSj6kJcJbWUR4lRnI7FHRHTNHf4qE3mU4rENyikIPhQEH1AQEBAQEBAQEBAQEBAQEBAQEBAQEHPiFYyCN8zzZkbS48cgOC7Ws2nUOWmKxuVIpdosXrB11LTRNhJIb1rvSdb/UPhZapxYadrT3ZYyZb96x2SOy21sk87qKqiEVSwE2acnWtfI3tkQdSCFDLhitedZ3CeLNNrcbRqVuWdoEBAQEBAQEBAQEBAQEBAQEBAQEBAQEBAQEBBx4vQNqYZIHGwkaW3HC+hUqW42iUb15VmHntIzGcLb1TIxUQNJtujfy1yA9MDjaxWyfRyzvepZI9bFGtbhM7L7XwVU/Vy04gqiLXIBLiBm3eLQ4G3AqrLgtSu4ncLMWatramNSuqzNIgICAgICAgICAgICAgICAgICAgICAgICAgII/HqOSankjieY5HN9FwJFnDMZjhwU6WitomUbxM1mIUjCNsp6KMU9bTTl7LgPaN7eHC5JzPeCbrVfBW88qTDLXNakcbxL7hVNPiWIsr3QugghAtviznkX3fHXwsFy01x45pvcyVi2TJF9aiHoyxtggICAgICAgICAgICAgICAgICAgICAgICAgICAgICAgICAgICAgICAgICAgICAgICAgICAgICAgICAgICAgICAgICAgICAgICAgICAgICAgICAgICAgICAgICAgICAgICAgICAgICA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15378" name="Picture 5" descr="http://www.omnipc.it/wp-content/uploads/2012/04/andro-app-bussola-0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563100" y="4589463"/>
            <a:ext cx="6223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itolo 1"/>
          <p:cNvSpPr txBox="1">
            <a:spLocks/>
          </p:cNvSpPr>
          <p:nvPr/>
        </p:nvSpPr>
        <p:spPr bwMode="auto">
          <a:xfrm>
            <a:off x="720725" y="66675"/>
            <a:ext cx="831691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6C9A"/>
                </a:solidFill>
                <a:latin typeface="Titillium WebSemiBold"/>
                <a:ea typeface="MS PGothic" pitchFamily="34" charset="-128"/>
                <a:cs typeface="Titillium WebSemiBold"/>
              </a:defRPr>
            </a:lvl1pPr>
            <a:lvl2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2pPr>
            <a:lvl3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3pPr>
            <a:lvl4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4pPr>
            <a:lvl5pPr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MS PGothic" pitchFamily="34" charset="-128"/>
              </a:defRPr>
            </a:lvl5pPr>
            <a:lvl6pPr marL="4572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6pPr>
            <a:lvl7pPr marL="9144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7pPr>
            <a:lvl8pPr marL="13716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8pPr>
            <a:lvl9pPr marL="1828800" algn="l" defTabSz="5207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6C9A"/>
                </a:solidFill>
                <a:latin typeface="Titillium WebSemiBol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t-IT" dirty="0">
                <a:latin typeface="+mj-lt"/>
              </a:rPr>
              <a:t>Il sistema camerale e la fatturazione elettronica</a:t>
            </a:r>
          </a:p>
        </p:txBody>
      </p:sp>
      <p:sp>
        <p:nvSpPr>
          <p:cNvPr id="25" name="Segnaposto numero diapositiva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C3C95BCB-805C-4887-80A8-A94C1DF34A9C}" type="slidenum">
              <a:rPr lang="it-IT">
                <a:latin typeface="+mn-lt"/>
              </a:rPr>
              <a:pPr>
                <a:defRPr/>
              </a:pPr>
              <a:t>4</a:t>
            </a:fld>
            <a:endParaRPr lang="it-IT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14"/>
          <p:cNvSpPr>
            <a:spLocks noGrp="1"/>
          </p:cNvSpPr>
          <p:nvPr>
            <p:ph type="ftr" sz="quarter" idx="16"/>
          </p:nvPr>
        </p:nvSpPr>
        <p:spPr>
          <a:xfrm>
            <a:off x="3871913" y="7227888"/>
            <a:ext cx="3654425" cy="161925"/>
          </a:xfrm>
        </p:spPr>
        <p:txBody>
          <a:bodyPr/>
          <a:lstStyle/>
          <a:p>
            <a:pPr>
              <a:defRPr/>
            </a:pP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www.infocamere.it</a:t>
            </a:r>
            <a:r>
              <a:rPr lang="it-IT" sz="1000">
                <a:latin typeface="Kozuka Gothic Pro L" pitchFamily="34" charset="-128"/>
                <a:ea typeface="Kozuka Gothic Pro L" pitchFamily="34" charset="-128"/>
              </a:rPr>
              <a:t>	</a:t>
            </a: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it-IT" sz="1000">
                <a:latin typeface="Kozuka Gothic Pro L" pitchFamily="34" charset="-128"/>
                <a:ea typeface="Kozuka Gothic Pro L" pitchFamily="34" charset="-128"/>
              </a:rPr>
              <a:t>                     </a:t>
            </a: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pl-PL" sz="1050">
                <a:latin typeface="Kozuka Gothic Pro L" pitchFamily="34" charset="-128"/>
                <a:ea typeface="Kozuka Gothic Pro L" pitchFamily="34" charset="-128"/>
              </a:rPr>
              <a:t>www.registroimprese.it</a:t>
            </a:r>
            <a:endParaRPr lang="it-IT" sz="105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17410" name="Rectangle 1"/>
          <p:cNvSpPr txBox="1">
            <a:spLocks noChangeArrowheads="1"/>
          </p:cNvSpPr>
          <p:nvPr/>
        </p:nvSpPr>
        <p:spPr bwMode="auto">
          <a:xfrm>
            <a:off x="468313" y="85725"/>
            <a:ext cx="54689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5613" eaLnBrk="0" hangingPunct="0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>
                <a:solidFill>
                  <a:srgbClr val="006C9A"/>
                </a:solidFill>
                <a:ea typeface="Kozuka Gothic Pro M"/>
                <a:cs typeface="Titillium WebSemiBold"/>
              </a:rPr>
              <a:t>Cos’è e come funziona</a:t>
            </a:r>
          </a:p>
        </p:txBody>
      </p:sp>
      <p:sp>
        <p:nvSpPr>
          <p:cNvPr id="5" name="Freccia in giù 4"/>
          <p:cNvSpPr/>
          <p:nvPr/>
        </p:nvSpPr>
        <p:spPr>
          <a:xfrm rot="10800000">
            <a:off x="9015413" y="1990725"/>
            <a:ext cx="346075" cy="520700"/>
          </a:xfrm>
          <a:prstGeom prst="downArrow">
            <a:avLst>
              <a:gd name="adj1" fmla="val 65686"/>
              <a:gd name="adj2" fmla="val 50000"/>
            </a:avLst>
          </a:prstGeom>
          <a:solidFill>
            <a:sysClr val="window" lastClr="FFFFFF"/>
          </a:solidFill>
          <a:ln w="57150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17412" name="Gruppo 6"/>
          <p:cNvGrpSpPr>
            <a:grpSpLocks/>
          </p:cNvGrpSpPr>
          <p:nvPr/>
        </p:nvGrpSpPr>
        <p:grpSpPr bwMode="auto">
          <a:xfrm>
            <a:off x="6324600" y="3611563"/>
            <a:ext cx="2925763" cy="449262"/>
            <a:chOff x="2032822" y="2921967"/>
            <a:chExt cx="3141102" cy="455036"/>
          </a:xfrm>
        </p:grpSpPr>
        <p:sp>
          <p:nvSpPr>
            <p:cNvPr id="10" name="Freccia in giù 9"/>
            <p:cNvSpPr/>
            <p:nvPr/>
          </p:nvSpPr>
          <p:spPr>
            <a:xfrm rot="5400000">
              <a:off x="3375856" y="1578933"/>
              <a:ext cx="455036" cy="3141102"/>
            </a:xfrm>
            <a:prstGeom prst="downArrow">
              <a:avLst>
                <a:gd name="adj1" fmla="val 65686"/>
                <a:gd name="adj2" fmla="val 50000"/>
              </a:avLst>
            </a:prstGeom>
            <a:solidFill>
              <a:schemeClr val="bg1"/>
            </a:solidFill>
            <a:ln w="57150">
              <a:solidFill>
                <a:schemeClr val="accent5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7464" name="Rettangolo 10"/>
            <p:cNvSpPr>
              <a:spLocks noChangeArrowheads="1"/>
            </p:cNvSpPr>
            <p:nvPr/>
          </p:nvSpPr>
          <p:spPr bwMode="auto">
            <a:xfrm>
              <a:off x="2431537" y="3016033"/>
              <a:ext cx="944765" cy="305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200">
                  <a:latin typeface="Kozuka Gothic Pro L"/>
                  <a:ea typeface="Kozuka Gothic Pro L"/>
                  <a:cs typeface="Kozuka Gothic Pro L"/>
                </a:rPr>
                <a:t>Notifiche</a:t>
              </a:r>
              <a:endParaRPr lang="it-IT" sz="1200"/>
            </a:p>
          </p:txBody>
        </p:sp>
      </p:grpSp>
      <p:grpSp>
        <p:nvGrpSpPr>
          <p:cNvPr id="17413" name="Gruppo 11"/>
          <p:cNvGrpSpPr>
            <a:grpSpLocks/>
          </p:cNvGrpSpPr>
          <p:nvPr/>
        </p:nvGrpSpPr>
        <p:grpSpPr bwMode="auto">
          <a:xfrm>
            <a:off x="2443163" y="3135313"/>
            <a:ext cx="2474912" cy="449262"/>
            <a:chOff x="2095916" y="3763812"/>
            <a:chExt cx="2656765" cy="455036"/>
          </a:xfrm>
        </p:grpSpPr>
        <p:sp>
          <p:nvSpPr>
            <p:cNvPr id="13" name="Freccia in giù 12"/>
            <p:cNvSpPr/>
            <p:nvPr/>
          </p:nvSpPr>
          <p:spPr>
            <a:xfrm rot="16200000">
              <a:off x="3196781" y="2662948"/>
              <a:ext cx="455036" cy="2656765"/>
            </a:xfrm>
            <a:prstGeom prst="downArrow">
              <a:avLst>
                <a:gd name="adj1" fmla="val 65686"/>
                <a:gd name="adj2" fmla="val 50000"/>
              </a:avLst>
            </a:prstGeom>
            <a:solidFill>
              <a:schemeClr val="bg1"/>
            </a:solidFill>
            <a:ln w="57150">
              <a:solidFill>
                <a:schemeClr val="accent5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7462" name="Rettangolo 13"/>
            <p:cNvSpPr>
              <a:spLocks noChangeArrowheads="1"/>
            </p:cNvSpPr>
            <p:nvPr/>
          </p:nvSpPr>
          <p:spPr bwMode="auto">
            <a:xfrm>
              <a:off x="2356447" y="3832237"/>
              <a:ext cx="787366" cy="305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200">
                  <a:latin typeface="Kozuka Gothic Pro L"/>
                  <a:ea typeface="Kozuka Gothic Pro L"/>
                  <a:cs typeface="Kozuka Gothic Pro L"/>
                </a:rPr>
                <a:t>Fatture</a:t>
              </a:r>
              <a:endParaRPr lang="it-IT" sz="1200"/>
            </a:p>
          </p:txBody>
        </p:sp>
      </p:grpSp>
      <p:sp>
        <p:nvSpPr>
          <p:cNvPr id="15" name="Freccia in giù 14"/>
          <p:cNvSpPr/>
          <p:nvPr/>
        </p:nvSpPr>
        <p:spPr>
          <a:xfrm rot="5400000">
            <a:off x="7540626" y="4227512"/>
            <a:ext cx="449262" cy="2925763"/>
          </a:xfrm>
          <a:prstGeom prst="downArrow">
            <a:avLst>
              <a:gd name="adj1" fmla="val 65686"/>
              <a:gd name="adj2" fmla="val 50000"/>
            </a:avLst>
          </a:prstGeom>
          <a:solidFill>
            <a:schemeClr val="bg1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17415" name="Rettangolo 15"/>
          <p:cNvSpPr>
            <a:spLocks noChangeArrowheads="1"/>
          </p:cNvSpPr>
          <p:nvPr/>
        </p:nvSpPr>
        <p:spPr bwMode="auto">
          <a:xfrm>
            <a:off x="6430963" y="5562600"/>
            <a:ext cx="7937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65" tIns="40083" rIns="80165" bIns="40083">
            <a:spAutoFit/>
          </a:bodyPr>
          <a:lstStyle/>
          <a:p>
            <a:r>
              <a:rPr lang="it-IT" sz="1100">
                <a:latin typeface="Kozuka Gothic Pro L"/>
                <a:ea typeface="Kozuka Gothic Pro L"/>
                <a:cs typeface="Kozuka Gothic Pro L"/>
              </a:rPr>
              <a:t>Notifiche</a:t>
            </a:r>
            <a:endParaRPr lang="it-IT" sz="1200"/>
          </a:p>
        </p:txBody>
      </p:sp>
      <p:grpSp>
        <p:nvGrpSpPr>
          <p:cNvPr id="17416" name="Gruppo 16"/>
          <p:cNvGrpSpPr>
            <a:grpSpLocks/>
          </p:cNvGrpSpPr>
          <p:nvPr/>
        </p:nvGrpSpPr>
        <p:grpSpPr bwMode="auto">
          <a:xfrm>
            <a:off x="8461375" y="2443163"/>
            <a:ext cx="1541463" cy="3827462"/>
            <a:chOff x="8620248" y="2328130"/>
            <a:chExt cx="1655865" cy="3284623"/>
          </a:xfrm>
        </p:grpSpPr>
        <p:sp>
          <p:nvSpPr>
            <p:cNvPr id="18" name="Rettangolo arrotondato 17"/>
            <p:cNvSpPr/>
            <p:nvPr/>
          </p:nvSpPr>
          <p:spPr>
            <a:xfrm>
              <a:off x="8620248" y="2328130"/>
              <a:ext cx="1652454" cy="328462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8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7459" name="Rettangolo 18"/>
            <p:cNvSpPr>
              <a:spLocks noChangeArrowheads="1"/>
            </p:cNvSpPr>
            <p:nvPr/>
          </p:nvSpPr>
          <p:spPr bwMode="auto">
            <a:xfrm>
              <a:off x="8621901" y="2404049"/>
              <a:ext cx="1654212" cy="396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sz="1200">
                  <a:latin typeface="Kozuka Gothic Pro M"/>
                  <a:ea typeface="Kozuka Gothic Pro M"/>
                  <a:cs typeface="Kozuka Gothic Pro M"/>
                </a:rPr>
                <a:t>PUBBLICA </a:t>
              </a:r>
            </a:p>
            <a:p>
              <a:pPr algn="ctr"/>
              <a:r>
                <a:rPr lang="it-IT" sz="1200">
                  <a:latin typeface="Kozuka Gothic Pro M"/>
                  <a:ea typeface="Kozuka Gothic Pro M"/>
                  <a:cs typeface="Kozuka Gothic Pro M"/>
                </a:rPr>
                <a:t>AMMINISTRAZIONE</a:t>
              </a:r>
            </a:p>
          </p:txBody>
        </p:sp>
        <p:pic>
          <p:nvPicPr>
            <p:cNvPr id="17460" name="Picture 4" descr="G:\FINCONS group\----AI utili\publica-amministrazione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784087" y="3718496"/>
              <a:ext cx="1358029" cy="569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17" name="Gruppo 20"/>
          <p:cNvGrpSpPr>
            <a:grpSpLocks/>
          </p:cNvGrpSpPr>
          <p:nvPr/>
        </p:nvGrpSpPr>
        <p:grpSpPr bwMode="auto">
          <a:xfrm>
            <a:off x="4576763" y="1177925"/>
            <a:ext cx="2019300" cy="877888"/>
            <a:chOff x="3803371" y="1118153"/>
            <a:chExt cx="2287407" cy="1108308"/>
          </a:xfrm>
        </p:grpSpPr>
        <p:pic>
          <p:nvPicPr>
            <p:cNvPr id="17456" name="Picture 6" descr="http://www.rgs.mef.gov.it/export/system/modules/it.eng.rgs/resources/logo_MEF-RGS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71703" y="1227114"/>
              <a:ext cx="2124075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ttangolo arrotondato 22"/>
            <p:cNvSpPr/>
            <p:nvPr/>
          </p:nvSpPr>
          <p:spPr>
            <a:xfrm>
              <a:off x="3803371" y="1118153"/>
              <a:ext cx="2287407" cy="1108308"/>
            </a:xfrm>
            <a:prstGeom prst="round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</p:grpSp>
      <p:grpSp>
        <p:nvGrpSpPr>
          <p:cNvPr id="17418" name="Gruppo 23"/>
          <p:cNvGrpSpPr>
            <a:grpSpLocks/>
          </p:cNvGrpSpPr>
          <p:nvPr/>
        </p:nvGrpSpPr>
        <p:grpSpPr bwMode="auto">
          <a:xfrm>
            <a:off x="2324100" y="4751388"/>
            <a:ext cx="2474913" cy="449262"/>
            <a:chOff x="2095916" y="3763812"/>
            <a:chExt cx="2656765" cy="455036"/>
          </a:xfrm>
        </p:grpSpPr>
        <p:sp>
          <p:nvSpPr>
            <p:cNvPr id="25" name="Freccia in giù 24"/>
            <p:cNvSpPr/>
            <p:nvPr/>
          </p:nvSpPr>
          <p:spPr>
            <a:xfrm rot="16200000">
              <a:off x="3196781" y="2662947"/>
              <a:ext cx="455036" cy="2656765"/>
            </a:xfrm>
            <a:prstGeom prst="downArrow">
              <a:avLst>
                <a:gd name="adj1" fmla="val 65686"/>
                <a:gd name="adj2" fmla="val 50000"/>
              </a:avLst>
            </a:prstGeom>
            <a:solidFill>
              <a:schemeClr val="bg1"/>
            </a:solidFill>
            <a:ln w="57150">
              <a:solidFill>
                <a:schemeClr val="accent5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7455" name="Rettangolo 25"/>
            <p:cNvSpPr>
              <a:spLocks noChangeArrowheads="1"/>
            </p:cNvSpPr>
            <p:nvPr/>
          </p:nvSpPr>
          <p:spPr bwMode="auto">
            <a:xfrm>
              <a:off x="3682133" y="3855987"/>
              <a:ext cx="787366" cy="305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200">
                  <a:latin typeface="Kozuka Gothic Pro L"/>
                  <a:ea typeface="Kozuka Gothic Pro L"/>
                  <a:cs typeface="Kozuka Gothic Pro L"/>
                </a:rPr>
                <a:t>Fatture</a:t>
              </a:r>
              <a:endParaRPr lang="it-IT" sz="1200"/>
            </a:p>
          </p:txBody>
        </p:sp>
      </p:grpSp>
      <p:grpSp>
        <p:nvGrpSpPr>
          <p:cNvPr id="27" name="Gruppo 26"/>
          <p:cNvGrpSpPr/>
          <p:nvPr/>
        </p:nvGrpSpPr>
        <p:grpSpPr>
          <a:xfrm>
            <a:off x="849262" y="2443662"/>
            <a:ext cx="1626392" cy="3827583"/>
            <a:chOff x="517852" y="2328131"/>
            <a:chExt cx="1746097" cy="2210685"/>
          </a:xfrm>
          <a:solidFill>
            <a:schemeClr val="bg1">
              <a:lumMod val="95000"/>
            </a:schemeClr>
          </a:solidFill>
        </p:grpSpPr>
        <p:sp>
          <p:nvSpPr>
            <p:cNvPr id="28" name="Rettangolo arrotondato 27"/>
            <p:cNvSpPr/>
            <p:nvPr/>
          </p:nvSpPr>
          <p:spPr>
            <a:xfrm>
              <a:off x="517852" y="2328131"/>
              <a:ext cx="1746097" cy="2210685"/>
            </a:xfrm>
            <a:prstGeom prst="roundRect">
              <a:avLst/>
            </a:prstGeom>
            <a:grpFill/>
            <a:ln w="19050">
              <a:solidFill>
                <a:schemeClr val="bg1">
                  <a:lumMod val="8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9" name="Rettangolo 28"/>
            <p:cNvSpPr/>
            <p:nvPr/>
          </p:nvSpPr>
          <p:spPr>
            <a:xfrm>
              <a:off x="817625" y="2397504"/>
              <a:ext cx="1156848" cy="17776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it-IT" sz="1400" dirty="0">
                  <a:latin typeface="Kozuka Gothic Pro M" pitchFamily="34" charset="-128"/>
                  <a:ea typeface="Kozuka Gothic Pro M" pitchFamily="34" charset="-128"/>
                  <a:cs typeface="+mn-cs"/>
                </a:rPr>
                <a:t>FORNITORI</a:t>
              </a:r>
              <a:endParaRPr lang="it-IT" sz="1400" dirty="0">
                <a:latin typeface="Kozuka Gothic Pro M" pitchFamily="34" charset="-128"/>
                <a:ea typeface="Kozuka Gothic Pro M" pitchFamily="34" charset="-128"/>
                <a:cs typeface="+mn-cs"/>
              </a:endParaRPr>
            </a:p>
          </p:txBody>
        </p:sp>
      </p:grpSp>
      <p:sp>
        <p:nvSpPr>
          <p:cNvPr id="30" name="Freccia in giù 29"/>
          <p:cNvSpPr/>
          <p:nvPr/>
        </p:nvSpPr>
        <p:spPr>
          <a:xfrm rot="5400000">
            <a:off x="3492500" y="4178301"/>
            <a:ext cx="706437" cy="2925762"/>
          </a:xfrm>
          <a:prstGeom prst="downArrow">
            <a:avLst>
              <a:gd name="adj1" fmla="val 65686"/>
              <a:gd name="adj2" fmla="val 50000"/>
            </a:avLst>
          </a:prstGeom>
          <a:solidFill>
            <a:schemeClr val="bg1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grpSp>
        <p:nvGrpSpPr>
          <p:cNvPr id="17421" name="Gruppo 30"/>
          <p:cNvGrpSpPr>
            <a:grpSpLocks/>
          </p:cNvGrpSpPr>
          <p:nvPr/>
        </p:nvGrpSpPr>
        <p:grpSpPr bwMode="auto">
          <a:xfrm>
            <a:off x="2801938" y="4745038"/>
            <a:ext cx="1052512" cy="1239837"/>
            <a:chOff x="1991372" y="3043317"/>
            <a:chExt cx="1399726" cy="1556535"/>
          </a:xfrm>
        </p:grpSpPr>
        <p:sp>
          <p:nvSpPr>
            <p:cNvPr id="32" name="Rettangolo arrotondato 31"/>
            <p:cNvSpPr/>
            <p:nvPr/>
          </p:nvSpPr>
          <p:spPr>
            <a:xfrm>
              <a:off x="1991372" y="3043317"/>
              <a:ext cx="1340612" cy="155653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7453" name="Rettangolo 32"/>
            <p:cNvSpPr>
              <a:spLocks noChangeArrowheads="1"/>
            </p:cNvSpPr>
            <p:nvPr/>
          </p:nvSpPr>
          <p:spPr bwMode="auto">
            <a:xfrm>
              <a:off x="1991372" y="3526398"/>
              <a:ext cx="1399726" cy="695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1000">
                  <a:latin typeface="Kozuka Gothic Pro L"/>
                  <a:ea typeface="Kozuka Gothic Pro L"/>
                  <a:cs typeface="Kozuka Gothic Pro L"/>
                </a:rPr>
                <a:t>INTERMEDIARI DEI </a:t>
              </a:r>
            </a:p>
            <a:p>
              <a:pPr algn="ctr"/>
              <a:r>
                <a:rPr lang="it-IT" sz="1000">
                  <a:latin typeface="Kozuka Gothic Pro L"/>
                  <a:ea typeface="Kozuka Gothic Pro L"/>
                  <a:cs typeface="Kozuka Gothic Pro L"/>
                </a:rPr>
                <a:t>FORNITORI</a:t>
              </a:r>
              <a:endParaRPr lang="it-IT" sz="1000"/>
            </a:p>
          </p:txBody>
        </p:sp>
      </p:grpSp>
      <p:grpSp>
        <p:nvGrpSpPr>
          <p:cNvPr id="17422" name="Gruppo 34"/>
          <p:cNvGrpSpPr>
            <a:grpSpLocks/>
          </p:cNvGrpSpPr>
          <p:nvPr/>
        </p:nvGrpSpPr>
        <p:grpSpPr bwMode="auto">
          <a:xfrm>
            <a:off x="1187450" y="3765550"/>
            <a:ext cx="968375" cy="1377950"/>
            <a:chOff x="646813" y="2979155"/>
            <a:chExt cx="1204335" cy="1613801"/>
          </a:xfrm>
        </p:grpSpPr>
        <p:pic>
          <p:nvPicPr>
            <p:cNvPr id="17449" name="Picture 8" descr="G:\FINCONS group\----AI utili\esempi\set sacc\omini\omino-intero-grigioscuro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6813" y="2979155"/>
              <a:ext cx="514350" cy="1347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50" name="Picture 8" descr="G:\FINCONS group\----AI utili\esempi\set sacc\omini\omino-intero-grigioscuro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36798" y="2982279"/>
              <a:ext cx="514350" cy="1347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51" name="Picture 8" descr="G:\FINCONS group\----AI utili\esempi\set sacc\omini\omino-intero-grigioscuro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84622" y="3245168"/>
              <a:ext cx="514350" cy="1347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23" name="Rettangolo 38"/>
          <p:cNvSpPr>
            <a:spLocks noChangeArrowheads="1"/>
          </p:cNvSpPr>
          <p:nvPr/>
        </p:nvSpPr>
        <p:spPr bwMode="auto">
          <a:xfrm>
            <a:off x="3865563" y="5430838"/>
            <a:ext cx="81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65" tIns="40083" rIns="80165" bIns="40083">
            <a:spAutoFit/>
          </a:bodyPr>
          <a:lstStyle/>
          <a:p>
            <a:r>
              <a:rPr lang="it-IT" sz="1100">
                <a:latin typeface="Kozuka Gothic Pro L"/>
                <a:ea typeface="Kozuka Gothic Pro L"/>
                <a:cs typeface="Kozuka Gothic Pro L"/>
              </a:rPr>
              <a:t>Ricevute/</a:t>
            </a:r>
          </a:p>
          <a:p>
            <a:r>
              <a:rPr lang="it-IT" sz="1100">
                <a:latin typeface="Kozuka Gothic Pro L"/>
                <a:ea typeface="Kozuka Gothic Pro L"/>
                <a:cs typeface="Kozuka Gothic Pro L"/>
              </a:rPr>
              <a:t>Notifiche</a:t>
            </a:r>
            <a:endParaRPr lang="it-IT" sz="1200"/>
          </a:p>
        </p:txBody>
      </p:sp>
      <p:grpSp>
        <p:nvGrpSpPr>
          <p:cNvPr id="17424" name="Gruppo 39"/>
          <p:cNvGrpSpPr>
            <a:grpSpLocks/>
          </p:cNvGrpSpPr>
          <p:nvPr/>
        </p:nvGrpSpPr>
        <p:grpSpPr bwMode="auto">
          <a:xfrm>
            <a:off x="6111875" y="4676775"/>
            <a:ext cx="2474913" cy="703263"/>
            <a:chOff x="2095916" y="3763812"/>
            <a:chExt cx="2656765" cy="455036"/>
          </a:xfrm>
        </p:grpSpPr>
        <p:sp>
          <p:nvSpPr>
            <p:cNvPr id="41" name="Freccia in giù 40"/>
            <p:cNvSpPr/>
            <p:nvPr/>
          </p:nvSpPr>
          <p:spPr>
            <a:xfrm rot="16200000">
              <a:off x="3196781" y="2662947"/>
              <a:ext cx="455036" cy="2656765"/>
            </a:xfrm>
            <a:prstGeom prst="downArrow">
              <a:avLst>
                <a:gd name="adj1" fmla="val 65686"/>
                <a:gd name="adj2" fmla="val 50000"/>
              </a:avLst>
            </a:prstGeom>
            <a:solidFill>
              <a:schemeClr val="bg1"/>
            </a:solidFill>
            <a:ln w="57150">
              <a:solidFill>
                <a:schemeClr val="accent5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7448" name="Rettangolo 41"/>
            <p:cNvSpPr>
              <a:spLocks noChangeArrowheads="1"/>
            </p:cNvSpPr>
            <p:nvPr/>
          </p:nvSpPr>
          <p:spPr bwMode="auto">
            <a:xfrm>
              <a:off x="2524256" y="3847398"/>
              <a:ext cx="789240" cy="303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100">
                  <a:latin typeface="Kozuka Gothic Pro L"/>
                  <a:ea typeface="Kozuka Gothic Pro L"/>
                  <a:cs typeface="Kozuka Gothic Pro L"/>
                </a:rPr>
                <a:t>Fatture</a:t>
              </a:r>
            </a:p>
            <a:p>
              <a:r>
                <a:rPr lang="it-IT" sz="1100">
                  <a:latin typeface="Kozuka Gothic Pro L"/>
                  <a:ea typeface="Kozuka Gothic Pro L"/>
                  <a:cs typeface="Kozuka Gothic Pro L"/>
                </a:rPr>
                <a:t>validate</a:t>
              </a:r>
              <a:endParaRPr lang="it-IT" sz="1100"/>
            </a:p>
          </p:txBody>
        </p:sp>
      </p:grpSp>
      <p:sp>
        <p:nvSpPr>
          <p:cNvPr id="17425" name="Rettangolo 42"/>
          <p:cNvSpPr>
            <a:spLocks noChangeArrowheads="1"/>
          </p:cNvSpPr>
          <p:nvPr/>
        </p:nvSpPr>
        <p:spPr bwMode="auto">
          <a:xfrm>
            <a:off x="5789613" y="2244725"/>
            <a:ext cx="1930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65" tIns="40083" rIns="80165" bIns="40083">
            <a:spAutoFit/>
          </a:bodyPr>
          <a:lstStyle/>
          <a:p>
            <a:r>
              <a:rPr lang="it-IT" sz="1100">
                <a:latin typeface="Kozuka Gothic Pro L"/>
                <a:ea typeface="Kozuka Gothic Pro L"/>
                <a:cs typeface="Kozuka Gothic Pro L"/>
              </a:rPr>
              <a:t>Flusso informativo per il monitoraggio di finanza pubblica</a:t>
            </a:r>
            <a:endParaRPr lang="it-IT" sz="1100"/>
          </a:p>
        </p:txBody>
      </p:sp>
      <p:grpSp>
        <p:nvGrpSpPr>
          <p:cNvPr id="17426" name="Gruppo 43"/>
          <p:cNvGrpSpPr>
            <a:grpSpLocks/>
          </p:cNvGrpSpPr>
          <p:nvPr/>
        </p:nvGrpSpPr>
        <p:grpSpPr bwMode="auto">
          <a:xfrm>
            <a:off x="2324100" y="3614738"/>
            <a:ext cx="2925763" cy="449262"/>
            <a:chOff x="2032822" y="2921967"/>
            <a:chExt cx="3141102" cy="455036"/>
          </a:xfrm>
        </p:grpSpPr>
        <p:sp>
          <p:nvSpPr>
            <p:cNvPr id="45" name="Freccia in giù 44"/>
            <p:cNvSpPr/>
            <p:nvPr/>
          </p:nvSpPr>
          <p:spPr>
            <a:xfrm rot="5400000">
              <a:off x="3375856" y="1578933"/>
              <a:ext cx="455036" cy="3141102"/>
            </a:xfrm>
            <a:prstGeom prst="downArrow">
              <a:avLst>
                <a:gd name="adj1" fmla="val 65686"/>
                <a:gd name="adj2" fmla="val 50000"/>
              </a:avLst>
            </a:prstGeom>
            <a:solidFill>
              <a:schemeClr val="bg1"/>
            </a:solidFill>
            <a:ln w="57150">
              <a:solidFill>
                <a:schemeClr val="accent5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7446" name="Rettangolo 45"/>
            <p:cNvSpPr>
              <a:spLocks noChangeArrowheads="1"/>
            </p:cNvSpPr>
            <p:nvPr/>
          </p:nvSpPr>
          <p:spPr bwMode="auto">
            <a:xfrm>
              <a:off x="2431537" y="3016033"/>
              <a:ext cx="1699900" cy="305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200">
                  <a:latin typeface="Kozuka Gothic Pro L"/>
                  <a:ea typeface="Kozuka Gothic Pro L"/>
                  <a:cs typeface="Kozuka Gothic Pro L"/>
                </a:rPr>
                <a:t>Ricevute/Notifiche</a:t>
              </a:r>
              <a:endParaRPr lang="it-IT" sz="1200"/>
            </a:p>
          </p:txBody>
        </p:sp>
      </p:grpSp>
      <p:grpSp>
        <p:nvGrpSpPr>
          <p:cNvPr id="17427" name="Gruppo 46"/>
          <p:cNvGrpSpPr>
            <a:grpSpLocks/>
          </p:cNvGrpSpPr>
          <p:nvPr/>
        </p:nvGrpSpPr>
        <p:grpSpPr bwMode="auto">
          <a:xfrm>
            <a:off x="6049963" y="3132138"/>
            <a:ext cx="2473325" cy="449262"/>
            <a:chOff x="2095916" y="3763812"/>
            <a:chExt cx="2656765" cy="455036"/>
          </a:xfrm>
        </p:grpSpPr>
        <p:sp>
          <p:nvSpPr>
            <p:cNvPr id="48" name="Freccia in giù 47"/>
            <p:cNvSpPr/>
            <p:nvPr/>
          </p:nvSpPr>
          <p:spPr>
            <a:xfrm rot="16200000">
              <a:off x="3196781" y="2662947"/>
              <a:ext cx="455036" cy="2656765"/>
            </a:xfrm>
            <a:prstGeom prst="downArrow">
              <a:avLst>
                <a:gd name="adj1" fmla="val 65686"/>
                <a:gd name="adj2" fmla="val 50000"/>
              </a:avLst>
            </a:prstGeom>
            <a:solidFill>
              <a:schemeClr val="bg1"/>
            </a:solidFill>
            <a:ln w="57150">
              <a:solidFill>
                <a:schemeClr val="accent5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7444" name="Rettangolo 48"/>
            <p:cNvSpPr>
              <a:spLocks noChangeArrowheads="1"/>
            </p:cNvSpPr>
            <p:nvPr/>
          </p:nvSpPr>
          <p:spPr bwMode="auto">
            <a:xfrm>
              <a:off x="2443202" y="3855987"/>
              <a:ext cx="1458182" cy="305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200">
                  <a:latin typeface="Kozuka Gothic Pro L"/>
                  <a:ea typeface="Kozuka Gothic Pro L"/>
                  <a:cs typeface="Kozuka Gothic Pro L"/>
                </a:rPr>
                <a:t>Fatture validate</a:t>
              </a:r>
              <a:endParaRPr lang="it-IT" sz="1200"/>
            </a:p>
          </p:txBody>
        </p:sp>
      </p:grpSp>
      <p:sp>
        <p:nvSpPr>
          <p:cNvPr id="50" name="Freccia in giù 49"/>
          <p:cNvSpPr/>
          <p:nvPr/>
        </p:nvSpPr>
        <p:spPr>
          <a:xfrm rot="10800000">
            <a:off x="5376863" y="1981200"/>
            <a:ext cx="423862" cy="1271588"/>
          </a:xfrm>
          <a:prstGeom prst="downArrow">
            <a:avLst>
              <a:gd name="adj1" fmla="val 65686"/>
              <a:gd name="adj2" fmla="val 50000"/>
            </a:avLst>
          </a:prstGeom>
          <a:solidFill>
            <a:schemeClr val="bg1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grpSp>
        <p:nvGrpSpPr>
          <p:cNvPr id="17429" name="Gruppo 50"/>
          <p:cNvGrpSpPr>
            <a:grpSpLocks/>
          </p:cNvGrpSpPr>
          <p:nvPr/>
        </p:nvGrpSpPr>
        <p:grpSpPr bwMode="auto">
          <a:xfrm>
            <a:off x="4465638" y="2586038"/>
            <a:ext cx="2224087" cy="4159250"/>
            <a:chOff x="4331367" y="2539130"/>
            <a:chExt cx="2387148" cy="3135086"/>
          </a:xfrm>
        </p:grpSpPr>
        <p:grpSp>
          <p:nvGrpSpPr>
            <p:cNvPr id="17437" name="Gruppo 51"/>
            <p:cNvGrpSpPr>
              <a:grpSpLocks/>
            </p:cNvGrpSpPr>
            <p:nvPr/>
          </p:nvGrpSpPr>
          <p:grpSpPr bwMode="auto">
            <a:xfrm>
              <a:off x="4331367" y="2539130"/>
              <a:ext cx="2387148" cy="3135086"/>
              <a:chOff x="4315274" y="2968443"/>
              <a:chExt cx="2387148" cy="2182292"/>
            </a:xfrm>
          </p:grpSpPr>
          <p:grpSp>
            <p:nvGrpSpPr>
              <p:cNvPr id="17439" name="Gruppo 53"/>
              <p:cNvGrpSpPr>
                <a:grpSpLocks/>
              </p:cNvGrpSpPr>
              <p:nvPr/>
            </p:nvGrpSpPr>
            <p:grpSpPr bwMode="auto">
              <a:xfrm>
                <a:off x="4315274" y="2968443"/>
                <a:ext cx="2387148" cy="2182292"/>
                <a:chOff x="4315274" y="2752437"/>
                <a:chExt cx="2387148" cy="2703090"/>
              </a:xfrm>
            </p:grpSpPr>
            <p:pic>
              <p:nvPicPr>
                <p:cNvPr id="17441" name="Picture 9" descr="G:\FINCONS group\----AI utili\esempi\set sacc\semicerchio.png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5548721" y="2752437"/>
                  <a:ext cx="1153701" cy="26824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442" name="Picture 9" descr="G:\FINCONS group\----AI utili\esempi\set sacc\semicerchio.png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flipH="1">
                  <a:off x="4315274" y="2773031"/>
                  <a:ext cx="1153701" cy="26824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7440" name="Rettangolo 54"/>
              <p:cNvSpPr>
                <a:spLocks noChangeArrowheads="1"/>
              </p:cNvSpPr>
              <p:nvPr/>
            </p:nvSpPr>
            <p:spPr bwMode="auto">
              <a:xfrm>
                <a:off x="4670774" y="3781427"/>
                <a:ext cx="1699900" cy="4219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it-IT" sz="1400" b="1">
                    <a:latin typeface="Kozuka Gothic Pro L"/>
                    <a:ea typeface="Kozuka Gothic Pro L"/>
                    <a:cs typeface="Kozuka Gothic Pro L"/>
                  </a:rPr>
                  <a:t>SISTEMA</a:t>
                </a:r>
              </a:p>
              <a:p>
                <a:pPr algn="ctr"/>
                <a:r>
                  <a:rPr lang="it-IT" sz="1400" b="1">
                    <a:latin typeface="Kozuka Gothic Pro L"/>
                    <a:ea typeface="Kozuka Gothic Pro L"/>
                    <a:cs typeface="Kozuka Gothic Pro L"/>
                  </a:rPr>
                  <a:t>DI </a:t>
                </a:r>
              </a:p>
              <a:p>
                <a:pPr algn="ctr"/>
                <a:r>
                  <a:rPr lang="it-IT" sz="1400" b="1">
                    <a:latin typeface="Kozuka Gothic Pro L"/>
                    <a:ea typeface="Kozuka Gothic Pro L"/>
                    <a:cs typeface="Kozuka Gothic Pro L"/>
                  </a:rPr>
                  <a:t>INTERSCAMBIO</a:t>
                </a:r>
                <a:endParaRPr lang="it-IT" sz="1400"/>
              </a:p>
            </p:txBody>
          </p:sp>
        </p:grpSp>
        <p:sp>
          <p:nvSpPr>
            <p:cNvPr id="53" name="Rettangolo 52"/>
            <p:cNvSpPr/>
            <p:nvPr/>
          </p:nvSpPr>
          <p:spPr>
            <a:xfrm>
              <a:off x="5297472" y="2737765"/>
              <a:ext cx="454939" cy="4259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grpSp>
        <p:nvGrpSpPr>
          <p:cNvPr id="17430" name="Gruppo 57"/>
          <p:cNvGrpSpPr>
            <a:grpSpLocks/>
          </p:cNvGrpSpPr>
          <p:nvPr/>
        </p:nvGrpSpPr>
        <p:grpSpPr bwMode="auto">
          <a:xfrm>
            <a:off x="7158038" y="4729163"/>
            <a:ext cx="1052512" cy="1241425"/>
            <a:chOff x="1991372" y="3043317"/>
            <a:chExt cx="1399726" cy="1556535"/>
          </a:xfrm>
        </p:grpSpPr>
        <p:sp>
          <p:nvSpPr>
            <p:cNvPr id="59" name="Rettangolo arrotondato 58"/>
            <p:cNvSpPr/>
            <p:nvPr/>
          </p:nvSpPr>
          <p:spPr>
            <a:xfrm>
              <a:off x="1991372" y="3043317"/>
              <a:ext cx="1340612" cy="155653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7436" name="Rettangolo 59"/>
            <p:cNvSpPr>
              <a:spLocks noChangeArrowheads="1"/>
            </p:cNvSpPr>
            <p:nvPr/>
          </p:nvSpPr>
          <p:spPr bwMode="auto">
            <a:xfrm>
              <a:off x="1991372" y="3471365"/>
              <a:ext cx="1399726" cy="695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1000">
                  <a:latin typeface="Kozuka Gothic Pro L"/>
                  <a:ea typeface="Kozuka Gothic Pro L"/>
                  <a:cs typeface="Kozuka Gothic Pro L"/>
                </a:rPr>
                <a:t>INTERMEDIARI DELLA</a:t>
              </a:r>
            </a:p>
            <a:p>
              <a:pPr algn="ctr"/>
              <a:r>
                <a:rPr lang="it-IT" sz="1000">
                  <a:latin typeface="Kozuka Gothic Pro L"/>
                  <a:ea typeface="Kozuka Gothic Pro L"/>
                  <a:cs typeface="Kozuka Gothic Pro L"/>
                </a:rPr>
                <a:t> PA</a:t>
              </a:r>
              <a:endParaRPr lang="it-IT" sz="1000"/>
            </a:p>
          </p:txBody>
        </p:sp>
      </p:grpSp>
      <p:pic>
        <p:nvPicPr>
          <p:cNvPr id="1743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02675" y="787400"/>
            <a:ext cx="862013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ttangolo 64"/>
          <p:cNvSpPr/>
          <p:nvPr/>
        </p:nvSpPr>
        <p:spPr>
          <a:xfrm>
            <a:off x="8388350" y="1627188"/>
            <a:ext cx="1568450" cy="334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kern="0" dirty="0">
                <a:solidFill>
                  <a:prstClr val="black"/>
                </a:solidFill>
                <a:latin typeface="Kozuka Gothic Pro L" pitchFamily="34" charset="-128"/>
                <a:ea typeface="Kozuka Gothic Pro L" pitchFamily="34" charset="-128"/>
                <a:cs typeface="+mn-cs"/>
              </a:rPr>
              <a:t>Codice Univoco</a:t>
            </a:r>
            <a:endParaRPr lang="it-IT" sz="1400" kern="0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17433" name="Rectangle 1"/>
          <p:cNvSpPr>
            <a:spLocks noGrp="1" noChangeArrowheads="1"/>
          </p:cNvSpPr>
          <p:nvPr>
            <p:ph type="title"/>
          </p:nvPr>
        </p:nvSpPr>
        <p:spPr>
          <a:xfrm>
            <a:off x="569913" y="619125"/>
            <a:ext cx="8229600" cy="390525"/>
          </a:xfrm>
        </p:spPr>
        <p:txBody>
          <a:bodyPr lIns="90000" tIns="46800" rIns="90000" bIns="46800"/>
          <a:lstStyle/>
          <a:p>
            <a: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smtClean="0">
                <a:latin typeface="Kozuka Gothic Pro M"/>
                <a:ea typeface="Kozuka Gothic Pro M"/>
                <a:cs typeface="Kozuka Gothic Pro M"/>
              </a:rPr>
              <a:t>Il processo della fatturazione elettronica</a:t>
            </a:r>
          </a:p>
        </p:txBody>
      </p:sp>
      <p:sp>
        <p:nvSpPr>
          <p:cNvPr id="61" name="Segnaposto numero diapositiva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E17F525A-D431-4576-A147-331FEE398DE5}" type="slidenum">
              <a:rPr lang="it-IT">
                <a:latin typeface="+mn-lt"/>
              </a:rPr>
              <a:pPr>
                <a:defRPr/>
              </a:pPr>
              <a:t>5</a:t>
            </a:fld>
            <a:endParaRPr lang="it-IT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14"/>
          <p:cNvSpPr>
            <a:spLocks noGrp="1"/>
          </p:cNvSpPr>
          <p:nvPr>
            <p:ph type="ftr" sz="quarter" idx="16"/>
          </p:nvPr>
        </p:nvSpPr>
        <p:spPr>
          <a:xfrm>
            <a:off x="3871913" y="7227888"/>
            <a:ext cx="3654425" cy="161925"/>
          </a:xfrm>
        </p:spPr>
        <p:txBody>
          <a:bodyPr/>
          <a:lstStyle/>
          <a:p>
            <a:pPr>
              <a:defRPr/>
            </a:pP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www.infocamere.it</a:t>
            </a:r>
            <a:r>
              <a:rPr lang="it-IT" sz="1000">
                <a:latin typeface="Kozuka Gothic Pro L" pitchFamily="34" charset="-128"/>
                <a:ea typeface="Kozuka Gothic Pro L" pitchFamily="34" charset="-128"/>
              </a:rPr>
              <a:t>	</a:t>
            </a: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it-IT" sz="1000">
                <a:latin typeface="Kozuka Gothic Pro L" pitchFamily="34" charset="-128"/>
                <a:ea typeface="Kozuka Gothic Pro L" pitchFamily="34" charset="-128"/>
              </a:rPr>
              <a:t>                     </a:t>
            </a: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pl-PL" sz="1050">
                <a:latin typeface="Kozuka Gothic Pro L" pitchFamily="34" charset="-128"/>
                <a:ea typeface="Kozuka Gothic Pro L" pitchFamily="34" charset="-128"/>
              </a:rPr>
              <a:t>www.registroimprese.it</a:t>
            </a:r>
            <a:endParaRPr lang="it-IT" sz="105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>
          <a:xfrm>
            <a:off x="615950" y="84138"/>
            <a:ext cx="5468938" cy="503237"/>
          </a:xfrm>
        </p:spPr>
        <p:txBody>
          <a:bodyPr lIns="90000" tIns="46800" rIns="90000" bIns="46800"/>
          <a:lstStyle/>
          <a:p>
            <a: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dirty="0" smtClean="0">
                <a:latin typeface="+mj-lt"/>
                <a:ea typeface="Kozuka Gothic Pro M" pitchFamily="34" charset="-128"/>
              </a:rPr>
              <a:t>Per gli operatori economici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711200" y="603250"/>
            <a:ext cx="8256588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2000" dirty="0">
                <a:solidFill>
                  <a:schemeClr val="accent5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  <a:cs typeface="+mn-cs"/>
              </a:rPr>
              <a:t>Indicazioni utili</a:t>
            </a:r>
            <a:endParaRPr lang="it-IT" sz="2000" dirty="0">
              <a:solidFill>
                <a:schemeClr val="accent5">
                  <a:lumMod val="75000"/>
                </a:schemeClr>
              </a:solidFill>
              <a:latin typeface="Kozuka Gothic Pro M" pitchFamily="34" charset="-128"/>
              <a:ea typeface="Kozuka Gothic Pro M" pitchFamily="34" charset="-128"/>
              <a:cs typeface="+mn-cs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196975" y="1169988"/>
            <a:ext cx="8569325" cy="1068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0700" indent="-63500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1400" indent="-127000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3688" indent="-192088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4388" indent="-255588" algn="l" defTabSz="520700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000" dirty="0" smtClean="0">
                <a:solidFill>
                  <a:schemeClr val="tx1"/>
                </a:solidFill>
                <a:latin typeface="Kozuka Gothic Pro M" pitchFamily="34" charset="-128"/>
                <a:ea typeface="Kozuka Gothic Pro M" pitchFamily="34" charset="-128"/>
              </a:rPr>
              <a:t>I </a:t>
            </a:r>
            <a:r>
              <a:rPr lang="it-IT" sz="2000" dirty="0">
                <a:solidFill>
                  <a:schemeClr val="tx1"/>
                </a:solidFill>
                <a:latin typeface="Kozuka Gothic Pro M" pitchFamily="34" charset="-128"/>
                <a:ea typeface="Kozuka Gothic Pro M" pitchFamily="34" charset="-128"/>
              </a:rPr>
              <a:t>fornitori di beni e servizi verso le PA, </a:t>
            </a:r>
            <a:r>
              <a:rPr lang="it-IT" sz="2000" dirty="0" smtClean="0">
                <a:solidFill>
                  <a:schemeClr val="tx1"/>
                </a:solidFill>
                <a:latin typeface="Kozuka Gothic Pro M" pitchFamily="34" charset="-128"/>
                <a:ea typeface="Kozuka Gothic Pro M" pitchFamily="34" charset="-128"/>
              </a:rPr>
              <a:t>possono:</a:t>
            </a:r>
            <a:endParaRPr lang="it-IT" sz="2000" dirty="0">
              <a:solidFill>
                <a:schemeClr val="tx1"/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1141413" y="2044700"/>
            <a:ext cx="3479800" cy="177958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Segnaposto contenuto 2"/>
          <p:cNvSpPr>
            <a:spLocks noGrp="1"/>
          </p:cNvSpPr>
          <p:nvPr>
            <p:ph idx="1"/>
          </p:nvPr>
        </p:nvSpPr>
        <p:spPr>
          <a:xfrm>
            <a:off x="1233488" y="2324100"/>
            <a:ext cx="3052762" cy="950913"/>
          </a:xfrm>
        </p:spPr>
        <p:txBody>
          <a:bodyPr numCol="1">
            <a:noAutofit/>
          </a:bodyPr>
          <a:lstStyle/>
          <a:p>
            <a:pPr marL="347663" indent="-285750" algn="just">
              <a:spcBef>
                <a:spcPts val="0"/>
              </a:spcBef>
              <a:buClr>
                <a:srgbClr val="FF0000"/>
              </a:buClr>
              <a:buFont typeface="Arial" pitchFamily="34" charset="0"/>
              <a:buBlip>
                <a:blip r:embed="rId2"/>
              </a:buBlip>
              <a:defRPr/>
            </a:pPr>
            <a:r>
              <a:rPr lang="it-IT" sz="1600" dirty="0" smtClean="0">
                <a:latin typeface="Kozuka Gothic Pro L" pitchFamily="34" charset="-128"/>
                <a:ea typeface="Kozuka Gothic Pro L" pitchFamily="34" charset="-128"/>
              </a:rPr>
              <a:t> </a:t>
            </a:r>
            <a:r>
              <a:rPr lang="it-IT" sz="1600" b="1" dirty="0" smtClean="0">
                <a:latin typeface="Kozuka Gothic Pro L" pitchFamily="34" charset="-128"/>
                <a:ea typeface="Kozuka Gothic Pro L" pitchFamily="34" charset="-128"/>
              </a:rPr>
              <a:t>adeguare </a:t>
            </a:r>
            <a:r>
              <a:rPr lang="it-IT" sz="1600" b="1" dirty="0">
                <a:latin typeface="Kozuka Gothic Pro L" pitchFamily="34" charset="-128"/>
                <a:ea typeface="Kozuka Gothic Pro L" pitchFamily="34" charset="-128"/>
              </a:rPr>
              <a:t>i propri sistemi contabili</a:t>
            </a:r>
            <a:r>
              <a:rPr lang="it-IT" sz="1600" dirty="0">
                <a:latin typeface="Kozuka Gothic Pro L" pitchFamily="34" charset="-128"/>
                <a:ea typeface="Kozuka Gothic Pro L" pitchFamily="34" charset="-128"/>
              </a:rPr>
              <a:t> per emettere </a:t>
            </a:r>
            <a:r>
              <a:rPr lang="it-IT" sz="1600" dirty="0" smtClean="0">
                <a:latin typeface="Kozuka Gothic Pro L" pitchFamily="34" charset="-128"/>
                <a:ea typeface="Kozuka Gothic Pro L" pitchFamily="34" charset="-128"/>
              </a:rPr>
              <a:t>delle fatture </a:t>
            </a:r>
            <a:r>
              <a:rPr lang="it-IT" sz="1600" dirty="0">
                <a:latin typeface="Kozuka Gothic Pro L" pitchFamily="34" charset="-128"/>
                <a:ea typeface="Kozuka Gothic Pro L" pitchFamily="34" charset="-128"/>
              </a:rPr>
              <a:t>elettroniche </a:t>
            </a:r>
            <a:r>
              <a:rPr lang="it-IT" sz="1600" dirty="0" smtClean="0">
                <a:latin typeface="Kozuka Gothic Pro L" pitchFamily="34" charset="-128"/>
                <a:ea typeface="Kozuka Gothic Pro L" pitchFamily="34" charset="-128"/>
              </a:rPr>
              <a:t>PA</a:t>
            </a:r>
            <a:endParaRPr lang="it-IT" sz="1600" dirty="0" smtClean="0">
              <a:solidFill>
                <a:srgbClr val="FF0000"/>
              </a:solidFill>
              <a:latin typeface="Kozuka Gothic Pro L" pitchFamily="34" charset="-128"/>
              <a:ea typeface="Kozuka Gothic Pro L" pitchFamily="34" charset="-128"/>
              <a:cs typeface="+mn-cs"/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5491163" y="2063750"/>
            <a:ext cx="4281487" cy="176053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" name="Segnaposto contenuto 2"/>
          <p:cNvSpPr txBox="1">
            <a:spLocks/>
          </p:cNvSpPr>
          <p:nvPr/>
        </p:nvSpPr>
        <p:spPr>
          <a:xfrm>
            <a:off x="5740400" y="2293938"/>
            <a:ext cx="3771900" cy="1336675"/>
          </a:xfrm>
          <a:prstGeom prst="rect">
            <a:avLst/>
          </a:prstGeom>
        </p:spPr>
        <p:txBody>
          <a:bodyPr/>
          <a:lstStyle>
            <a:lvl1pPr marL="300038" indent="-300038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Titillium WebThin"/>
                <a:ea typeface="MS PGothic" pitchFamily="34" charset="-128"/>
                <a:cs typeface="Titillium WebThin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Titillium WebThin"/>
                <a:ea typeface="MS PGothic" pitchFamily="34" charset="-128"/>
                <a:cs typeface="Titillium WebThin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Titillium WebThin"/>
                <a:ea typeface="MS PGothic" pitchFamily="34" charset="-128"/>
                <a:cs typeface="Titillium WebThin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Titillium WebThin"/>
                <a:ea typeface="MS PGothic" pitchFamily="34" charset="-128"/>
                <a:cs typeface="Titillium WebThin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Titillium WebThin"/>
                <a:ea typeface="MS PGothic" pitchFamily="34" charset="-128"/>
                <a:cs typeface="Titillium WebThin"/>
              </a:defRPr>
            </a:lvl5pPr>
            <a:lvl6pPr marL="2514289" indent="-228571" algn="l" defTabSz="45714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33" indent="-228571" algn="l" defTabSz="45714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76" indent="-228571" algn="l" defTabSz="45714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19" indent="-228571" algn="l" defTabSz="45714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Clr>
                <a:srgbClr val="FF0000"/>
              </a:buClr>
              <a:buFont typeface="Arial" pitchFamily="34" charset="0"/>
              <a:buBlip>
                <a:blip r:embed="rId2"/>
              </a:buBlip>
              <a:defRPr/>
            </a:pPr>
            <a:r>
              <a:rPr lang="it-IT" sz="1600" dirty="0">
                <a:latin typeface="Kozuka Gothic Pro L" pitchFamily="34" charset="-128"/>
                <a:ea typeface="Kozuka Gothic Pro L" pitchFamily="34" charset="-128"/>
              </a:rPr>
              <a:t>rivolgersi ad </a:t>
            </a:r>
            <a:r>
              <a:rPr lang="it-IT" sz="1600" b="1" dirty="0" smtClean="0">
                <a:latin typeface="Kozuka Gothic Pro L" pitchFamily="34" charset="-128"/>
                <a:ea typeface="Kozuka Gothic Pro L" pitchFamily="34" charset="-128"/>
              </a:rPr>
              <a:t>intermediari</a:t>
            </a:r>
            <a:r>
              <a:rPr lang="it-IT" sz="1600" dirty="0" smtClean="0">
                <a:latin typeface="Kozuka Gothic Pro L" pitchFamily="34" charset="-128"/>
                <a:ea typeface="Kozuka Gothic Pro L" pitchFamily="34" charset="-128"/>
              </a:rPr>
              <a:t> che </a:t>
            </a:r>
            <a:r>
              <a:rPr lang="it-IT" sz="1600" dirty="0">
                <a:latin typeface="Kozuka Gothic Pro L" pitchFamily="34" charset="-128"/>
                <a:ea typeface="Kozuka Gothic Pro L" pitchFamily="34" charset="-128"/>
              </a:rPr>
              <a:t>forniscono strumenti </a:t>
            </a:r>
            <a:r>
              <a:rPr lang="it-IT" sz="1600" dirty="0" smtClean="0">
                <a:latin typeface="Kozuka Gothic Pro L" pitchFamily="34" charset="-128"/>
                <a:ea typeface="Kozuka Gothic Pro L" pitchFamily="34" charset="-128"/>
              </a:rPr>
              <a:t>per </a:t>
            </a:r>
            <a:r>
              <a:rPr lang="it-IT" sz="1600" dirty="0">
                <a:latin typeface="Kozuka Gothic Pro L" pitchFamily="34" charset="-128"/>
                <a:ea typeface="Kozuka Gothic Pro L" pitchFamily="34" charset="-128"/>
              </a:rPr>
              <a:t>la compilazione, trasmissione e per la conservazione </a:t>
            </a:r>
            <a:r>
              <a:rPr lang="it-IT" sz="1600" dirty="0" smtClean="0">
                <a:latin typeface="Kozuka Gothic Pro L" pitchFamily="34" charset="-128"/>
                <a:ea typeface="Kozuka Gothic Pro L" pitchFamily="34" charset="-128"/>
              </a:rPr>
              <a:t>a norma </a:t>
            </a:r>
            <a:r>
              <a:rPr lang="it-IT" sz="1600" dirty="0">
                <a:latin typeface="Kozuka Gothic Pro L" pitchFamily="34" charset="-128"/>
                <a:ea typeface="Kozuka Gothic Pro L" pitchFamily="34" charset="-128"/>
              </a:rPr>
              <a:t>della fattura elettronica prevista dalla legge.</a:t>
            </a:r>
          </a:p>
          <a:p>
            <a:pPr marL="503238" lvl="1" indent="0">
              <a:spcBef>
                <a:spcPts val="0"/>
              </a:spcBef>
              <a:buFont typeface="Arial" pitchFamily="34" charset="0"/>
              <a:buNone/>
              <a:defRPr/>
            </a:pPr>
            <a:endParaRPr lang="it-IT" sz="1600" dirty="0" smtClean="0">
              <a:latin typeface="Kozuka Gothic Pro L" pitchFamily="34" charset="-128"/>
              <a:ea typeface="Kozuka Gothic Pro L" pitchFamily="34" charset="-128"/>
              <a:cs typeface="+mn-cs"/>
            </a:endParaRPr>
          </a:p>
        </p:txBody>
      </p:sp>
      <p:grpSp>
        <p:nvGrpSpPr>
          <p:cNvPr id="18441" name="Gruppo 2"/>
          <p:cNvGrpSpPr>
            <a:grpSpLocks/>
          </p:cNvGrpSpPr>
          <p:nvPr/>
        </p:nvGrpSpPr>
        <p:grpSpPr bwMode="auto">
          <a:xfrm>
            <a:off x="1858963" y="4270375"/>
            <a:ext cx="1917700" cy="1819275"/>
            <a:chOff x="1953273" y="4269878"/>
            <a:chExt cx="1918430" cy="1820049"/>
          </a:xfrm>
        </p:grpSpPr>
        <p:pic>
          <p:nvPicPr>
            <p:cNvPr id="18454" name="Picture 2" descr="E:\FINCONS group\----AI utili\esempi\set sacc\cerchio+bordo-celest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53273" y="4269878"/>
              <a:ext cx="1918430" cy="1820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5" name="Picture 2" descr="G:\FINCONS group\----AI utili\Fatturazione-elettronica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67843" y="4684716"/>
              <a:ext cx="652566" cy="735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42" name="Gruppo 1"/>
          <p:cNvGrpSpPr>
            <a:grpSpLocks/>
          </p:cNvGrpSpPr>
          <p:nvPr/>
        </p:nvGrpSpPr>
        <p:grpSpPr bwMode="auto">
          <a:xfrm>
            <a:off x="4216400" y="4270375"/>
            <a:ext cx="1917700" cy="1819275"/>
            <a:chOff x="4216155" y="4269877"/>
            <a:chExt cx="1918430" cy="1820049"/>
          </a:xfrm>
        </p:grpSpPr>
        <p:pic>
          <p:nvPicPr>
            <p:cNvPr id="18451" name="Picture 2" descr="E:\FINCONS group\----AI utili\esempi\set sacc\cerchio+bordo-celest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16155" y="4269877"/>
              <a:ext cx="1918430" cy="1820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2" name="Picture 3" descr="G:\FINCONS group\----AI utili\professionista_grigi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40008" y="4850634"/>
              <a:ext cx="362222" cy="667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3" name="Picture 3" descr="G:\FINCONS group\----AI utili\professionista_grigi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16381" y="4684716"/>
              <a:ext cx="356494" cy="662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43" name="Picture 5" descr="G:\FINCONS group\----AI utili\esempi\set sacc\freccion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44850" y="4637088"/>
            <a:ext cx="1439863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5" descr="G:\FINCONS group\----AI utili\esempi\set sacc\frecciona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6738" y="4657725"/>
            <a:ext cx="1490662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45" name="Gruppo 3"/>
          <p:cNvGrpSpPr>
            <a:grpSpLocks/>
          </p:cNvGrpSpPr>
          <p:nvPr/>
        </p:nvGrpSpPr>
        <p:grpSpPr bwMode="auto">
          <a:xfrm>
            <a:off x="6626225" y="4275138"/>
            <a:ext cx="1919288" cy="1819275"/>
            <a:chOff x="6567335" y="4274480"/>
            <a:chExt cx="1918430" cy="1820049"/>
          </a:xfrm>
        </p:grpSpPr>
        <p:pic>
          <p:nvPicPr>
            <p:cNvPr id="18447" name="Picture 2" descr="E:\FINCONS group\----AI utili\esempi\set sacc\cerchio+bordo-celest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67335" y="4274480"/>
              <a:ext cx="1918430" cy="1820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448" name="Gruppo 23"/>
            <p:cNvGrpSpPr>
              <a:grpSpLocks/>
            </p:cNvGrpSpPr>
            <p:nvPr/>
          </p:nvGrpSpPr>
          <p:grpSpPr bwMode="auto">
            <a:xfrm>
              <a:off x="7138111" y="4664170"/>
              <a:ext cx="811076" cy="845447"/>
              <a:chOff x="560605" y="5117298"/>
              <a:chExt cx="874257" cy="911305"/>
            </a:xfrm>
          </p:grpSpPr>
          <p:pic>
            <p:nvPicPr>
              <p:cNvPr id="18449" name="Picture 6" descr="G:\FINCONS group\----AI utili\esempi\set sacc\ingranaggi.png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692410" y="5117298"/>
                <a:ext cx="479677" cy="445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50" name="Picture 5" descr="G:\FINCONS group\----AI utili\esempi\set sacc\team-esperto-usabilita.png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560605" y="5471163"/>
                <a:ext cx="874257" cy="557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7" name="Segnaposto numero diapositiva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F01E3A27-6595-40BF-83F7-8CDE79E9678D}" type="slidenum">
              <a:rPr lang="it-IT">
                <a:latin typeface="+mn-lt"/>
              </a:rPr>
              <a:pPr>
                <a:defRPr/>
              </a:pPr>
              <a:t>6</a:t>
            </a:fld>
            <a:endParaRPr lang="it-IT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14"/>
          <p:cNvSpPr>
            <a:spLocks noGrp="1"/>
          </p:cNvSpPr>
          <p:nvPr>
            <p:ph type="ftr" sz="quarter" idx="16"/>
          </p:nvPr>
        </p:nvSpPr>
        <p:spPr>
          <a:xfrm>
            <a:off x="3871913" y="7227888"/>
            <a:ext cx="3654425" cy="161925"/>
          </a:xfrm>
        </p:spPr>
        <p:txBody>
          <a:bodyPr/>
          <a:lstStyle/>
          <a:p>
            <a:pPr>
              <a:defRPr/>
            </a:pP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www.infocamere.it</a:t>
            </a:r>
            <a:r>
              <a:rPr lang="it-IT" sz="1000">
                <a:latin typeface="Kozuka Gothic Pro L" pitchFamily="34" charset="-128"/>
                <a:ea typeface="Kozuka Gothic Pro L" pitchFamily="34" charset="-128"/>
              </a:rPr>
              <a:t>	</a:t>
            </a: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it-IT" sz="1000">
                <a:latin typeface="Kozuka Gothic Pro L" pitchFamily="34" charset="-128"/>
                <a:ea typeface="Kozuka Gothic Pro L" pitchFamily="34" charset="-128"/>
              </a:rPr>
              <a:t>                     </a:t>
            </a: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pl-PL" sz="1050">
                <a:latin typeface="Kozuka Gothic Pro L" pitchFamily="34" charset="-128"/>
                <a:ea typeface="Kozuka Gothic Pro L" pitchFamily="34" charset="-128"/>
              </a:rPr>
              <a:t>www.registroimprese.it</a:t>
            </a:r>
            <a:endParaRPr lang="it-IT" sz="105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1768475"/>
            <a:ext cx="10688638" cy="1938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0" y="1255713"/>
            <a:ext cx="725488" cy="596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2484438" y="1255713"/>
            <a:ext cx="8204200" cy="596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615950" y="157163"/>
            <a:ext cx="8313738" cy="431800"/>
          </a:xfrm>
        </p:spPr>
        <p:txBody>
          <a:bodyPr/>
          <a:lstStyle/>
          <a:p>
            <a:pPr>
              <a:defRPr/>
            </a:pPr>
            <a:r>
              <a:rPr lang="it-IT" altLang="it-IT" dirty="0" smtClean="0">
                <a:latin typeface="+mj-lt"/>
                <a:ea typeface="Kozuka Gothic Pro M" pitchFamily="34" charset="-128"/>
              </a:rPr>
              <a:t>Conservazione a norma delle fatture elettroniche</a:t>
            </a:r>
            <a:endParaRPr lang="it-IT" dirty="0" smtClean="0">
              <a:latin typeface="+mj-lt"/>
              <a:ea typeface="Kozuka Gothic Pro M" pitchFamily="34" charset="-128"/>
            </a:endParaRPr>
          </a:p>
        </p:txBody>
      </p:sp>
      <p:sp>
        <p:nvSpPr>
          <p:cNvPr id="19462" name="AutoShape 2" descr="https://encrypted-tbn1.gstatic.com/images?q=tbn:ANd9GcTBrBU9VjrGOF1lNQoJY7dSUWTj-inu1s4OG02GTlH0e4Pw2_K7"/>
          <p:cNvSpPr>
            <a:spLocks noChangeAspect="1" noChangeArrowheads="1"/>
          </p:cNvSpPr>
          <p:nvPr/>
        </p:nvSpPr>
        <p:spPr bwMode="auto">
          <a:xfrm>
            <a:off x="133350" y="-131763"/>
            <a:ext cx="2603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65" tIns="40083" rIns="80165" bIns="40083"/>
          <a:lstStyle/>
          <a:p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2576513" y="1390650"/>
            <a:ext cx="5451475" cy="388938"/>
          </a:xfrm>
          <a:prstGeom prst="rect">
            <a:avLst/>
          </a:prstGeom>
        </p:spPr>
        <p:txBody>
          <a:bodyPr lIns="80165" tIns="40083" rIns="80165" bIns="40083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it-IT" sz="2000" dirty="0">
                <a:solidFill>
                  <a:schemeClr val="accent5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  <a:cs typeface="+mn-cs"/>
              </a:rPr>
              <a:t>Che cosa è?</a:t>
            </a:r>
            <a:endParaRPr lang="it-IT" sz="2000" dirty="0">
              <a:solidFill>
                <a:schemeClr val="accent5">
                  <a:lumMod val="75000"/>
                </a:schemeClr>
              </a:solidFill>
              <a:latin typeface="Kozuka Gothic Pro M" pitchFamily="34" charset="-128"/>
              <a:ea typeface="Kozuka Gothic Pro M" pitchFamily="34" charset="-128"/>
              <a:cs typeface="+mn-cs"/>
            </a:endParaRPr>
          </a:p>
        </p:txBody>
      </p:sp>
      <p:grpSp>
        <p:nvGrpSpPr>
          <p:cNvPr id="19464" name="Gruppo 13"/>
          <p:cNvGrpSpPr>
            <a:grpSpLocks/>
          </p:cNvGrpSpPr>
          <p:nvPr/>
        </p:nvGrpSpPr>
        <p:grpSpPr bwMode="auto">
          <a:xfrm>
            <a:off x="725488" y="1255713"/>
            <a:ext cx="1816100" cy="793750"/>
            <a:chOff x="4323522" y="1586769"/>
            <a:chExt cx="2123965" cy="874646"/>
          </a:xfrm>
        </p:grpSpPr>
        <p:sp>
          <p:nvSpPr>
            <p:cNvPr id="15" name="Parallelogramma 14"/>
            <p:cNvSpPr/>
            <p:nvPr/>
          </p:nvSpPr>
          <p:spPr>
            <a:xfrm rot="5400000" flipV="1">
              <a:off x="5478244" y="1492172"/>
              <a:ext cx="874646" cy="1063840"/>
            </a:xfrm>
            <a:prstGeom prst="parallelogram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6" name="Parallelogramma 15"/>
            <p:cNvSpPr/>
            <p:nvPr/>
          </p:nvSpPr>
          <p:spPr>
            <a:xfrm rot="5400000">
              <a:off x="4418119" y="1492172"/>
              <a:ext cx="874646" cy="1063839"/>
            </a:xfrm>
            <a:prstGeom prst="parallelogram">
              <a:avLst/>
            </a:prstGeom>
            <a:solidFill>
              <a:srgbClr val="E6E6E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19" name="Ovale 18"/>
          <p:cNvSpPr/>
          <p:nvPr/>
        </p:nvSpPr>
        <p:spPr>
          <a:xfrm>
            <a:off x="9267825" y="1196975"/>
            <a:ext cx="714375" cy="714375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0" y="3573463"/>
            <a:ext cx="10688638" cy="3490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1" name="Segnaposto contenuto 2"/>
          <p:cNvSpPr txBox="1">
            <a:spLocks/>
          </p:cNvSpPr>
          <p:nvPr/>
        </p:nvSpPr>
        <p:spPr>
          <a:xfrm>
            <a:off x="1731963" y="2166938"/>
            <a:ext cx="7959725" cy="1139825"/>
          </a:xfrm>
          <a:prstGeom prst="rect">
            <a:avLst/>
          </a:prstGeom>
        </p:spPr>
        <p:txBody>
          <a:bodyPr lIns="0" tIns="0" rIns="0" bIns="0" spcCol="473418"/>
          <a:lstStyle>
            <a:lvl1pPr marL="300038" indent="-300038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600" b="0" i="0" kern="1200">
                <a:solidFill>
                  <a:schemeClr val="tx1"/>
                </a:solidFill>
                <a:latin typeface="Titillium WebLight" pitchFamily="2" charset="0"/>
                <a:ea typeface="MS PGothic" pitchFamily="34" charset="-128"/>
                <a:cs typeface="Titillium WebLight" pitchFamily="2" charset="0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Titillium WebThin"/>
                <a:ea typeface="MS PGothic" pitchFamily="34" charset="-128"/>
                <a:cs typeface="Titillium WebThin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Titillium WebThin"/>
                <a:ea typeface="MS PGothic" pitchFamily="34" charset="-128"/>
                <a:cs typeface="Titillium WebThin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Titillium WebThin"/>
                <a:ea typeface="MS PGothic" pitchFamily="34" charset="-128"/>
                <a:cs typeface="Titillium WebThin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Titillium WebThin"/>
                <a:ea typeface="MS PGothic" pitchFamily="34" charset="-128"/>
                <a:cs typeface="Titillium WebThin"/>
              </a:defRPr>
            </a:lvl5pPr>
            <a:lvl6pPr marL="2514289" indent="-228571" algn="l" defTabSz="45714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33" indent="-228571" algn="l" defTabSz="45714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76" indent="-228571" algn="l" defTabSz="45714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19" indent="-228571" algn="l" defTabSz="45714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FF0000"/>
              </a:buClr>
              <a:defRPr/>
            </a:pPr>
            <a:r>
              <a:rPr lang="it-IT" sz="1800" dirty="0" smtClean="0">
                <a:latin typeface="Kozuka Gothic Pro L" pitchFamily="34" charset="-128"/>
                <a:ea typeface="Kozuka Gothic Pro L" pitchFamily="34" charset="-128"/>
              </a:rPr>
              <a:t>E’ </a:t>
            </a:r>
            <a:r>
              <a:rPr lang="it-IT" sz="1800" dirty="0">
                <a:latin typeface="Kozuka Gothic Pro L" pitchFamily="34" charset="-128"/>
                <a:ea typeface="Kozuka Gothic Pro L" pitchFamily="34" charset="-128"/>
              </a:rPr>
              <a:t>una </a:t>
            </a:r>
            <a:r>
              <a:rPr lang="it-IT" sz="1800" dirty="0">
                <a:solidFill>
                  <a:srgbClr val="007F95"/>
                </a:solidFill>
                <a:latin typeface="Kozuka Gothic Pro M" pitchFamily="34" charset="-128"/>
                <a:ea typeface="Kozuka Gothic Pro M" pitchFamily="34" charset="-128"/>
              </a:rPr>
              <a:t>procedura informatica in grado di garantire nel tempo la validità legale di un documento informatico </a:t>
            </a:r>
            <a:r>
              <a:rPr lang="it-IT" sz="1800" dirty="0" smtClean="0">
                <a:latin typeface="Kozuka Gothic Pro L" pitchFamily="34" charset="-128"/>
                <a:ea typeface="Kozuka Gothic Pro L" pitchFamily="34" charset="-128"/>
              </a:rPr>
              <a:t>e avente lo scopo di assicurare le caratteristiche di </a:t>
            </a:r>
            <a:r>
              <a:rPr lang="it-IT" sz="1800" dirty="0">
                <a:latin typeface="Kozuka Gothic Pro L" pitchFamily="34" charset="-128"/>
                <a:ea typeface="Kozuka Gothic Pro L" pitchFamily="34" charset="-128"/>
              </a:rPr>
              <a:t>autenticità, integrità, affidabilità, leggibilità e reperibilità dei documenti informatici, come previsto dal Codice dell'Amministrazione Digitale (art.44)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endParaRPr lang="it-IT" sz="180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19468" name="Segnaposto contenuto 2"/>
          <p:cNvSpPr>
            <a:spLocks noGrp="1"/>
          </p:cNvSpPr>
          <p:nvPr>
            <p:ph idx="1"/>
          </p:nvPr>
        </p:nvSpPr>
        <p:spPr bwMode="auto">
          <a:xfrm>
            <a:off x="1657350" y="4827588"/>
            <a:ext cx="7967663" cy="19177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spcBef>
                <a:spcPct val="0"/>
              </a:spcBef>
            </a:pPr>
            <a:r>
              <a:rPr lang="it-IT" smtClean="0">
                <a:latin typeface="Kozuka Gothic Pro L"/>
                <a:ea typeface="Kozuka Gothic Pro L"/>
                <a:cs typeface="Titillium WebLight"/>
              </a:rPr>
              <a:t>Prevede che  registri, bollettari, schedari e tutta la documentazione rilevante ai fini fiscali vengano conservati ordinatamente per ciascun affare. </a:t>
            </a:r>
          </a:p>
          <a:p>
            <a:pPr marL="0" indent="0" algn="just">
              <a:spcBef>
                <a:spcPct val="0"/>
              </a:spcBef>
            </a:pPr>
            <a:r>
              <a:rPr lang="it-IT" smtClean="0">
                <a:solidFill>
                  <a:srgbClr val="007F95"/>
                </a:solidFill>
                <a:latin typeface="Kozuka Gothic Pro M"/>
                <a:ea typeface="Kozuka Gothic Pro M"/>
                <a:cs typeface="Titillium WebLight"/>
              </a:rPr>
              <a:t>I documenti in formato elettronico DEVONO essere conservati elettronicamente mentre quelli cartacei POSSONO essere conservati nella stessa modalità </a:t>
            </a:r>
          </a:p>
        </p:txBody>
      </p:sp>
      <p:pic>
        <p:nvPicPr>
          <p:cNvPr id="19469" name="Picture 4" descr="G:\FINCONS group\----AI utili\esempi\set sacc\cd-cartell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83713" y="1274763"/>
            <a:ext cx="5080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ttangolo 23"/>
          <p:cNvSpPr/>
          <p:nvPr/>
        </p:nvSpPr>
        <p:spPr>
          <a:xfrm>
            <a:off x="0" y="3733800"/>
            <a:ext cx="725488" cy="596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2447925" y="3702050"/>
            <a:ext cx="8240713" cy="596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2540000" y="3836988"/>
            <a:ext cx="5451475" cy="388937"/>
          </a:xfrm>
          <a:prstGeom prst="rect">
            <a:avLst/>
          </a:prstGeom>
        </p:spPr>
        <p:txBody>
          <a:bodyPr lIns="80165" tIns="40083" rIns="80165" bIns="40083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it-IT" sz="2000" dirty="0">
                <a:solidFill>
                  <a:schemeClr val="accent5">
                    <a:lumMod val="75000"/>
                  </a:schemeClr>
                </a:solidFill>
                <a:latin typeface="Kozuka Gothic Pro M" pitchFamily="34" charset="-128"/>
                <a:ea typeface="Kozuka Gothic Pro M" pitchFamily="34" charset="-128"/>
                <a:cs typeface="+mn-cs"/>
              </a:rPr>
              <a:t>Art. 39 comma 3 DPR N.633/1972 </a:t>
            </a:r>
            <a:endParaRPr lang="it-IT" sz="2000" dirty="0">
              <a:solidFill>
                <a:schemeClr val="accent5">
                  <a:lumMod val="75000"/>
                </a:schemeClr>
              </a:solidFill>
              <a:latin typeface="Kozuka Gothic Pro M" pitchFamily="34" charset="-128"/>
              <a:ea typeface="Kozuka Gothic Pro M" pitchFamily="34" charset="-128"/>
              <a:cs typeface="+mn-cs"/>
            </a:endParaRPr>
          </a:p>
        </p:txBody>
      </p:sp>
      <p:grpSp>
        <p:nvGrpSpPr>
          <p:cNvPr id="19473" name="Gruppo 26"/>
          <p:cNvGrpSpPr>
            <a:grpSpLocks/>
          </p:cNvGrpSpPr>
          <p:nvPr/>
        </p:nvGrpSpPr>
        <p:grpSpPr bwMode="auto">
          <a:xfrm>
            <a:off x="688975" y="3702050"/>
            <a:ext cx="1817688" cy="793750"/>
            <a:chOff x="4323522" y="1586769"/>
            <a:chExt cx="2123965" cy="874646"/>
          </a:xfrm>
        </p:grpSpPr>
        <p:sp>
          <p:nvSpPr>
            <p:cNvPr id="28" name="Parallelogramma 27"/>
            <p:cNvSpPr/>
            <p:nvPr/>
          </p:nvSpPr>
          <p:spPr>
            <a:xfrm rot="5400000" flipV="1">
              <a:off x="5478709" y="1492637"/>
              <a:ext cx="874646" cy="1062910"/>
            </a:xfrm>
            <a:prstGeom prst="parallelogram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29" name="Parallelogramma 28"/>
            <p:cNvSpPr/>
            <p:nvPr/>
          </p:nvSpPr>
          <p:spPr>
            <a:xfrm rot="5400000">
              <a:off x="4417654" y="1492637"/>
              <a:ext cx="874646" cy="1062910"/>
            </a:xfrm>
            <a:prstGeom prst="parallelogram">
              <a:avLst/>
            </a:prstGeom>
            <a:solidFill>
              <a:srgbClr val="E6E6E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34" name="Ovale 33"/>
          <p:cNvSpPr/>
          <p:nvPr/>
        </p:nvSpPr>
        <p:spPr>
          <a:xfrm>
            <a:off x="9267825" y="3619500"/>
            <a:ext cx="714375" cy="714375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9475" name="Picture 3" descr="G:\FINCONS group\----AI utili\esempi\set sacc\giustizia.png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9385300" y="3789363"/>
            <a:ext cx="4794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Segnaposto numero diapositiva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AF0B7082-1C9A-4416-AFC3-F9EBB43EF5F7}" type="slidenum">
              <a:rPr lang="it-IT">
                <a:latin typeface="+mn-lt"/>
              </a:rPr>
              <a:pPr>
                <a:defRPr/>
              </a:pPr>
              <a:t>7</a:t>
            </a:fld>
            <a:endParaRPr lang="it-IT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837C48FC-DCE9-4B87-A7C9-5E5999884E9A}" type="slidenum">
              <a:rPr>
                <a:latin typeface="+mn-lt"/>
              </a:rPr>
              <a:pPr>
                <a:defRPr/>
              </a:pPr>
              <a:t>8</a:t>
            </a:fld>
            <a:endParaRPr dirty="0">
              <a:latin typeface="+mn-lt"/>
            </a:endParaRPr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720725" y="66675"/>
            <a:ext cx="8316913" cy="430213"/>
          </a:xfrm>
        </p:spPr>
        <p:txBody>
          <a:bodyPr/>
          <a:lstStyle/>
          <a:p>
            <a:pPr>
              <a:defRPr/>
            </a:pPr>
            <a:r>
              <a:rPr lang="it-IT" sz="2800" dirty="0" smtClean="0">
                <a:latin typeface="+mj-lt"/>
              </a:rPr>
              <a:t>Giugno 2014 – </a:t>
            </a:r>
            <a:r>
              <a:rPr lang="it-IT" sz="2800" dirty="0">
                <a:latin typeface="+mj-lt"/>
              </a:rPr>
              <a:t>N</a:t>
            </a:r>
            <a:r>
              <a:rPr lang="it-IT" sz="2800" dirty="0" smtClean="0">
                <a:latin typeface="+mj-lt"/>
              </a:rPr>
              <a:t>asce il portale di supporto alle PMI</a:t>
            </a:r>
            <a:endParaRPr lang="it-IT" sz="2800" dirty="0">
              <a:latin typeface="+mj-lt"/>
            </a:endParaRPr>
          </a:p>
        </p:txBody>
      </p:sp>
      <p:sp>
        <p:nvSpPr>
          <p:cNvPr id="20483" name="AutoShape 2" descr="http://www.baldi.it/foto_prodotti_olivetti/olitouch2.jpg"/>
          <p:cNvSpPr>
            <a:spLocks noChangeAspect="1" noChangeArrowheads="1"/>
          </p:cNvSpPr>
          <p:nvPr/>
        </p:nvSpPr>
        <p:spPr bwMode="auto">
          <a:xfrm>
            <a:off x="155575" y="-1646238"/>
            <a:ext cx="3448050" cy="343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" name="Segnaposto piè di pagina 14"/>
          <p:cNvSpPr>
            <a:spLocks noGrp="1"/>
          </p:cNvSpPr>
          <p:nvPr>
            <p:ph type="ftr" sz="quarter" idx="18"/>
          </p:nvPr>
        </p:nvSpPr>
        <p:spPr>
          <a:xfrm>
            <a:off x="3871913" y="7227888"/>
            <a:ext cx="3654425" cy="161925"/>
          </a:xfrm>
        </p:spPr>
        <p:txBody>
          <a:bodyPr/>
          <a:lstStyle/>
          <a:p>
            <a:pPr>
              <a:defRPr/>
            </a:pP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www.infocamere.it</a:t>
            </a:r>
            <a:r>
              <a:rPr lang="it-IT" sz="1000">
                <a:latin typeface="Kozuka Gothic Pro L" pitchFamily="34" charset="-128"/>
                <a:ea typeface="Kozuka Gothic Pro L" pitchFamily="34" charset="-128"/>
              </a:rPr>
              <a:t>	</a:t>
            </a: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it-IT" sz="1000">
                <a:latin typeface="Kozuka Gothic Pro L" pitchFamily="34" charset="-128"/>
                <a:ea typeface="Kozuka Gothic Pro L" pitchFamily="34" charset="-128"/>
              </a:rPr>
              <a:t>                     </a:t>
            </a: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pl-PL" sz="1050">
                <a:latin typeface="Kozuka Gothic Pro L" pitchFamily="34" charset="-128"/>
                <a:ea typeface="Kozuka Gothic Pro L" pitchFamily="34" charset="-128"/>
              </a:rPr>
              <a:t>www.registroimprese.it</a:t>
            </a:r>
            <a:endParaRPr lang="it-IT" sz="1050">
              <a:latin typeface="Kozuka Gothic Pro L" pitchFamily="34" charset="-128"/>
              <a:ea typeface="Kozuka Gothic Pro L" pitchFamily="34" charset="-128"/>
            </a:endParaRPr>
          </a:p>
        </p:txBody>
      </p:sp>
      <p:pic>
        <p:nvPicPr>
          <p:cNvPr id="20485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6675" y="1577975"/>
            <a:ext cx="24384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86675" y="4100513"/>
            <a:ext cx="24860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0725" y="700088"/>
            <a:ext cx="6594475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10688638" cy="7010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Segnaposto numero diapositiva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CC1DD48-56DB-4725-9B62-BF780A2D90A3}" type="slidenum">
              <a:rPr lang="it-IT">
                <a:latin typeface="+mn-lt"/>
              </a:rPr>
              <a:pPr>
                <a:defRPr/>
              </a:pPr>
              <a:t>9</a:t>
            </a:fld>
            <a:endParaRPr lang="it-IT" dirty="0">
              <a:latin typeface="+mn-lt"/>
            </a:endParaRPr>
          </a:p>
        </p:txBody>
      </p:sp>
      <p:sp>
        <p:nvSpPr>
          <p:cNvPr id="8" name="Segnaposto piè di pagina 14"/>
          <p:cNvSpPr>
            <a:spLocks noGrp="1"/>
          </p:cNvSpPr>
          <p:nvPr>
            <p:ph type="ftr" sz="quarter" idx="16"/>
          </p:nvPr>
        </p:nvSpPr>
        <p:spPr>
          <a:xfrm>
            <a:off x="3871913" y="7227888"/>
            <a:ext cx="3654425" cy="161925"/>
          </a:xfrm>
        </p:spPr>
        <p:txBody>
          <a:bodyPr/>
          <a:lstStyle/>
          <a:p>
            <a:pPr>
              <a:defRPr/>
            </a:pP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www.infocamere.it</a:t>
            </a:r>
            <a:r>
              <a:rPr lang="it-IT" sz="1000">
                <a:latin typeface="Kozuka Gothic Pro L" pitchFamily="34" charset="-128"/>
                <a:ea typeface="Kozuka Gothic Pro L" pitchFamily="34" charset="-128"/>
              </a:rPr>
              <a:t>	</a:t>
            </a: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it-IT" sz="1000">
                <a:latin typeface="Kozuka Gothic Pro L" pitchFamily="34" charset="-128"/>
                <a:ea typeface="Kozuka Gothic Pro L" pitchFamily="34" charset="-128"/>
              </a:rPr>
              <a:t>                     </a:t>
            </a:r>
            <a:r>
              <a:rPr lang="pl-PL" sz="1000">
                <a:latin typeface="Kozuka Gothic Pro L" pitchFamily="34" charset="-128"/>
                <a:ea typeface="Kozuka Gothic Pro L" pitchFamily="34" charset="-128"/>
              </a:rPr>
              <a:t>      </a:t>
            </a:r>
            <a:r>
              <a:rPr lang="pl-PL" sz="1050">
                <a:latin typeface="Kozuka Gothic Pro L" pitchFamily="34" charset="-128"/>
                <a:ea typeface="Kozuka Gothic Pro L" pitchFamily="34" charset="-128"/>
              </a:rPr>
              <a:t>www.registroimprese.it</a:t>
            </a:r>
            <a:endParaRPr lang="it-IT" sz="1050">
              <a:latin typeface="Kozuka Gothic Pro L" pitchFamily="34" charset="-128"/>
              <a:ea typeface="Kozuka Gothic Pro L" pitchFamily="34" charset="-128"/>
            </a:endParaRPr>
          </a:p>
        </p:txBody>
      </p:sp>
      <p:pic>
        <p:nvPicPr>
          <p:cNvPr id="21508" name="Picture 2" descr="G:\FINCONS group\----AI utili\tratti-45_celest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98763"/>
            <a:ext cx="106902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>
            <a:off x="1633538" y="3557588"/>
            <a:ext cx="2238375" cy="415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b="1" kern="0" dirty="0">
                <a:solidFill>
                  <a:prstClr val="black"/>
                </a:solidFill>
                <a:latin typeface="+mj-lt"/>
                <a:ea typeface="Kozuka Gothic Pro M" pitchFamily="34" charset="-128"/>
                <a:cs typeface="+mn-cs"/>
              </a:rPr>
              <a:t>COME FUNZIONA</a:t>
            </a:r>
            <a:endParaRPr lang="it-IT" kern="0" dirty="0">
              <a:solidFill>
                <a:srgbClr val="007F95"/>
              </a:solidFill>
              <a:latin typeface="+mj-lt"/>
              <a:ea typeface="Kozuka Gothic Pro M" pitchFamily="34" charset="-128"/>
              <a:cs typeface="+mn-cs"/>
            </a:endParaRPr>
          </a:p>
        </p:txBody>
      </p:sp>
      <p:pic>
        <p:nvPicPr>
          <p:cNvPr id="21510" name="Picture 3" descr="C:\Users\yyi3877\Desktop\IC_logo_fatturazio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2450" y="3382963"/>
            <a:ext cx="378777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infocamere_P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plate_infocamere_P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template_infocamere_PC</Template>
  <TotalTime>4497</TotalTime>
  <Words>828</Words>
  <Application>Microsoft Office PowerPoint</Application>
  <PresentationFormat>Personalizzato</PresentationFormat>
  <Paragraphs>196</Paragraphs>
  <Slides>25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Modello struttura</vt:lpstr>
      </vt:variant>
      <vt:variant>
        <vt:i4>8</vt:i4>
      </vt:variant>
      <vt:variant>
        <vt:lpstr>Titoli diapositive</vt:lpstr>
      </vt:variant>
      <vt:variant>
        <vt:i4>25</vt:i4>
      </vt:variant>
    </vt:vector>
  </HeadingPairs>
  <TitlesOfParts>
    <vt:vector size="45" baseType="lpstr">
      <vt:lpstr>Calibri</vt:lpstr>
      <vt:lpstr>MS PGothic</vt:lpstr>
      <vt:lpstr>Arial</vt:lpstr>
      <vt:lpstr>Titillium WebSemiBold</vt:lpstr>
      <vt:lpstr>Titillium WebThin</vt:lpstr>
      <vt:lpstr>Titillium Web</vt:lpstr>
      <vt:lpstr>Titillium WebLight</vt:lpstr>
      <vt:lpstr>Kozuka Gothic Pro R</vt:lpstr>
      <vt:lpstr>Kozuka Gothic Pro M</vt:lpstr>
      <vt:lpstr>Kozuka Gothic Pro L</vt:lpstr>
      <vt:lpstr>Wingdings</vt:lpstr>
      <vt:lpstr>Titillium WebLight Italic</vt:lpstr>
      <vt:lpstr>template_infocamere_PC</vt:lpstr>
      <vt:lpstr>1_template_infocamere_PC</vt:lpstr>
      <vt:lpstr>template_infocamere_PC</vt:lpstr>
      <vt:lpstr>template_infocamere_PC</vt:lpstr>
      <vt:lpstr>template_infocamere_PC</vt:lpstr>
      <vt:lpstr>1_template_infocamere_PC</vt:lpstr>
      <vt:lpstr>1_template_infocamere_PC</vt:lpstr>
      <vt:lpstr>1_template_infocamere_PC</vt:lpstr>
      <vt:lpstr>Diapositiva 1</vt:lpstr>
      <vt:lpstr>Perché la fattura elettronica</vt:lpstr>
      <vt:lpstr>Fattura elettronica PA</vt:lpstr>
      <vt:lpstr>Diapositiva 4</vt:lpstr>
      <vt:lpstr>Il processo della fatturazione elettronica</vt:lpstr>
      <vt:lpstr>Per gli operatori economici</vt:lpstr>
      <vt:lpstr>Conservazione a norma delle fatture elettroniche</vt:lpstr>
      <vt:lpstr>Giugno 2014 – Nasce il portale di supporto alle PMI</vt:lpstr>
      <vt:lpstr>Diapositiva 9</vt:lpstr>
      <vt:lpstr>Diapositiva 10</vt:lpstr>
      <vt:lpstr>Ottobre 2014 - Il servizio a supporto delle PMI</vt:lpstr>
      <vt:lpstr>Diapositiva 12</vt:lpstr>
      <vt:lpstr>1. Accesso tramite CNS</vt:lpstr>
      <vt:lpstr>2. Riconoscimento tramite Registro delle imprese</vt:lpstr>
      <vt:lpstr>3. Compilazione nuova fattura</vt:lpstr>
      <vt:lpstr>4. Firma digitale</vt:lpstr>
      <vt:lpstr>5. Invio al Sistema di Interscambio</vt:lpstr>
      <vt:lpstr>6. Monitoraggio dello stato fattura</vt:lpstr>
      <vt:lpstr>7. Sintesi della fattura </vt:lpstr>
      <vt:lpstr>Diapositiva 20</vt:lpstr>
      <vt:lpstr>Diapositiva 21</vt:lpstr>
      <vt:lpstr>Diapositiva 22</vt:lpstr>
      <vt:lpstr>Registro Imprese – La visura </vt:lpstr>
      <vt:lpstr>Diapositiva 24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yyi3363</dc:creator>
  <cp:lastModifiedBy>patrizia.zini</cp:lastModifiedBy>
  <cp:revision>833</cp:revision>
  <dcterms:created xsi:type="dcterms:W3CDTF">2013-08-27T13:34:23Z</dcterms:created>
  <dcterms:modified xsi:type="dcterms:W3CDTF">2015-03-09T08:24:08Z</dcterms:modified>
</cp:coreProperties>
</file>