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3" r:id="rId4"/>
  </p:sldMasterIdLst>
  <p:notesMasterIdLst>
    <p:notesMasterId r:id="rId35"/>
  </p:notesMasterIdLst>
  <p:handoutMasterIdLst>
    <p:handoutMasterId r:id="rId36"/>
  </p:handoutMasterIdLst>
  <p:sldIdLst>
    <p:sldId id="284" r:id="rId5"/>
    <p:sldId id="303" r:id="rId6"/>
    <p:sldId id="329" r:id="rId7"/>
    <p:sldId id="344" r:id="rId8"/>
    <p:sldId id="331" r:id="rId9"/>
    <p:sldId id="309" r:id="rId10"/>
    <p:sldId id="310" r:id="rId11"/>
    <p:sldId id="332" r:id="rId12"/>
    <p:sldId id="312" r:id="rId13"/>
    <p:sldId id="336" r:id="rId14"/>
    <p:sldId id="337" r:id="rId15"/>
    <p:sldId id="338" r:id="rId16"/>
    <p:sldId id="339" r:id="rId17"/>
    <p:sldId id="333" r:id="rId18"/>
    <p:sldId id="334" r:id="rId19"/>
    <p:sldId id="335" r:id="rId20"/>
    <p:sldId id="345" r:id="rId21"/>
    <p:sldId id="346" r:id="rId22"/>
    <p:sldId id="347" r:id="rId23"/>
    <p:sldId id="348" r:id="rId24"/>
    <p:sldId id="349" r:id="rId25"/>
    <p:sldId id="353" r:id="rId26"/>
    <p:sldId id="354" r:id="rId27"/>
    <p:sldId id="355" r:id="rId28"/>
    <p:sldId id="356" r:id="rId29"/>
    <p:sldId id="357" r:id="rId30"/>
    <p:sldId id="358" r:id="rId31"/>
    <p:sldId id="359" r:id="rId32"/>
    <p:sldId id="360" r:id="rId33"/>
    <p:sldId id="278" r:id="rId34"/>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2596"/>
    <a:srgbClr val="2B4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50" autoAdjust="0"/>
  </p:normalViewPr>
  <p:slideViewPr>
    <p:cSldViewPr snapToGrid="0" showGuides="1">
      <p:cViewPr>
        <p:scale>
          <a:sx n="75" d="100"/>
          <a:sy n="75" d="100"/>
        </p:scale>
        <p:origin x="-1236" y="-72"/>
      </p:cViewPr>
      <p:guideLst>
        <p:guide orient="horz" pos="4218"/>
        <p:guide orient="horz" pos="916"/>
        <p:guide orient="horz" pos="1162"/>
        <p:guide orient="horz" pos="508"/>
        <p:guide orient="horz" pos="2113"/>
        <p:guide pos="689"/>
        <p:guide pos="3967"/>
        <p:guide pos="5616"/>
        <p:guide pos="550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3" d="100"/>
          <a:sy n="83" d="100"/>
        </p:scale>
        <p:origin x="-1992" y="-7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ptran\AppData\Local\Microsoft\Windows\Temporary%20Internet%20Files\Content.Outlook\SHU8B4DB\Report%20plant%203400%20built%20Achievement%20sincce%202011%20~2014%20_10Feb2015%20(2).xlsx"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Users\fmorber\Desktop\Documents\Documenti\Datalogic\DL%20Scanning\UNO\VDC\2014\Corporate%20Presentation\Market%20Share%20IA%202013.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C:\Users\fmorber\Desktop\Documents\Documenti\Datalogic\DL%20Scanning\UNO\VDC\2014\Corporate%20Presentation\Copia%20di%20ADC_2013.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C:\Users\fmorber\Desktop\Documents\Documenti\Datalogic\DL%20Scanning\UNO\VDC\2014\Corporate%20Presentation\Market%20Share%20IA%202013.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fmorber\Desktop\Documents\Documenti\Datalogic\DL%20Scanning\UNO\VDC\2014\Corporate%20Presentation\Market%20Share%20IA%202013.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 2</c:v>
                </c:pt>
              </c:strCache>
            </c:strRef>
          </c:tx>
          <c:dLbls>
            <c:dLbl>
              <c:idx val="0"/>
              <c:layout>
                <c:manualLayout>
                  <c:x val="0.11169732157872085"/>
                  <c:y val="0.10191042680174532"/>
                </c:manualLayout>
              </c:layout>
              <c:showLegendKey val="0"/>
              <c:showVal val="1"/>
              <c:showCatName val="0"/>
              <c:showSerName val="0"/>
              <c:showPercent val="0"/>
              <c:showBubbleSize val="0"/>
            </c:dLbl>
            <c:dLbl>
              <c:idx val="1"/>
              <c:layout>
                <c:manualLayout>
                  <c:x val="-0.12120849356520216"/>
                  <c:y val="5.0955414012739319E-3"/>
                </c:manualLayout>
              </c:layout>
              <c:showLegendKey val="0"/>
              <c:showVal val="1"/>
              <c:showCatName val="0"/>
              <c:showSerName val="0"/>
              <c:showPercent val="0"/>
              <c:showBubbleSize val="0"/>
            </c:dLbl>
            <c:dLbl>
              <c:idx val="2"/>
              <c:layout>
                <c:manualLayout>
                  <c:x val="-3.654154653325218E-2"/>
                  <c:y val="-0.1375796178343949"/>
                </c:manualLayout>
              </c:layout>
              <c:showLegendKey val="0"/>
              <c:showVal val="1"/>
              <c:showCatName val="0"/>
              <c:showSerName val="0"/>
              <c:showPercent val="0"/>
              <c:showBubbleSize val="0"/>
            </c:dLbl>
            <c:dLbl>
              <c:idx val="3"/>
              <c:layout>
                <c:manualLayout>
                  <c:x val="-8.7235321050639095E-2"/>
                  <c:y val="-7.6433121019108263E-2"/>
                </c:manualLayout>
              </c:layout>
              <c:showLegendKey val="0"/>
              <c:showVal val="1"/>
              <c:showCatName val="0"/>
              <c:showSerName val="0"/>
              <c:showPercent val="0"/>
              <c:showBubbleSize val="0"/>
            </c:dLbl>
            <c:dLbl>
              <c:idx val="4"/>
              <c:layout>
                <c:manualLayout>
                  <c:x val="-2.7829493339510698E-2"/>
                  <c:y val="-0.12738853503184713"/>
                </c:manualLayout>
              </c:layout>
              <c:showLegendKey val="0"/>
              <c:showVal val="1"/>
              <c:showCatName val="0"/>
              <c:showSerName val="0"/>
              <c:showPercent val="0"/>
              <c:showBubbleSize val="0"/>
            </c:dLbl>
            <c:txPr>
              <a:bodyPr/>
              <a:lstStyle/>
              <a:p>
                <a:pPr>
                  <a:defRPr sz="1000" b="1">
                    <a:solidFill>
                      <a:srgbClr val="595959"/>
                    </a:solidFill>
                    <a:latin typeface="Lucida Sans"/>
                  </a:defRPr>
                </a:pPr>
                <a:endParaRPr lang="it-IT"/>
              </a:p>
            </c:txPr>
            <c:showLegendKey val="0"/>
            <c:showVal val="1"/>
            <c:showCatName val="0"/>
            <c:showSerName val="0"/>
            <c:showPercent val="0"/>
            <c:showBubbleSize val="0"/>
            <c:showLeaderLines val="1"/>
          </c:dLbls>
          <c:cat>
            <c:strRef>
              <c:f>Foglio1!$A$2:$A$4</c:f>
              <c:strCache>
                <c:ptCount val="3"/>
                <c:pt idx="0">
                  <c:v>ADC</c:v>
                </c:pt>
                <c:pt idx="1">
                  <c:v>IA</c:v>
                </c:pt>
                <c:pt idx="2">
                  <c:v>Informatics</c:v>
                </c:pt>
              </c:strCache>
            </c:strRef>
          </c:cat>
          <c:val>
            <c:numRef>
              <c:f>Foglio1!$B$2:$B$4</c:f>
              <c:numCache>
                <c:formatCode>0%</c:formatCode>
                <c:ptCount val="3"/>
                <c:pt idx="0">
                  <c:v>0.66300000000000003</c:v>
                </c:pt>
                <c:pt idx="1">
                  <c:v>0.28000000000000003</c:v>
                </c:pt>
                <c:pt idx="2">
                  <c:v>5.7000000000000002E-2</c:v>
                </c:pt>
              </c:numCache>
            </c:numRef>
          </c:val>
        </c:ser>
        <c:dLbls>
          <c:showLegendKey val="0"/>
          <c:showVal val="1"/>
          <c:showCatName val="0"/>
          <c:showSerName val="0"/>
          <c:showPercent val="0"/>
          <c:showBubbleSize val="0"/>
          <c:showLeaderLines val="1"/>
        </c:dLbls>
        <c:firstSliceAng val="0"/>
        <c:holeSize val="50"/>
      </c:doughnutChart>
    </c:plotArea>
    <c:legend>
      <c:legendPos val="r"/>
      <c:layout/>
      <c:overlay val="0"/>
      <c:txPr>
        <a:bodyPr/>
        <a:lstStyle/>
        <a:p>
          <a:pPr>
            <a:defRPr sz="1000" b="1">
              <a:solidFill>
                <a:srgbClr val="595959"/>
              </a:solidFill>
              <a:latin typeface="Lucida Sans"/>
            </a:defRPr>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901507715123053"/>
          <c:y val="3.5471299974516368E-2"/>
          <c:w val="0.86840565690959381"/>
          <c:h val="0.85191245886598632"/>
        </c:manualLayout>
      </c:layout>
      <c:bar3DChart>
        <c:barDir val="col"/>
        <c:grouping val="clustered"/>
        <c:varyColors val="0"/>
        <c:ser>
          <c:idx val="0"/>
          <c:order val="0"/>
          <c:tx>
            <c:strRef>
              <c:f>'[Report plant 3400 built Achievement sincce 2011 ~2014 _10Feb2015 (2).xlsx]TREND of BASE SCANNER '!$A$5</c:f>
              <c:strCache>
                <c:ptCount val="1"/>
                <c:pt idx="0">
                  <c:v>FRS</c:v>
                </c:pt>
              </c:strCache>
            </c:strRef>
          </c:tx>
          <c:spPr>
            <a:solidFill>
              <a:srgbClr val="FFC000"/>
            </a:solidFill>
          </c:spPr>
          <c:invertIfNegative val="0"/>
          <c:dLbls>
            <c:dLbl>
              <c:idx val="0"/>
              <c:layout>
                <c:manualLayout>
                  <c:x val="-1.5254237288135609E-2"/>
                  <c:y val="0"/>
                </c:manualLayout>
              </c:layout>
              <c:showLegendKey val="0"/>
              <c:showVal val="1"/>
              <c:showCatName val="0"/>
              <c:showSerName val="0"/>
              <c:showPercent val="0"/>
              <c:showBubbleSize val="0"/>
            </c:dLbl>
            <c:dLbl>
              <c:idx val="1"/>
              <c:layout>
                <c:manualLayout>
                  <c:x val="-1.5254237288135594E-2"/>
                  <c:y val="0"/>
                </c:manualLayout>
              </c:layout>
              <c:showLegendKey val="0"/>
              <c:showVal val="1"/>
              <c:showCatName val="0"/>
              <c:showSerName val="0"/>
              <c:showPercent val="0"/>
              <c:showBubbleSize val="0"/>
            </c:dLbl>
            <c:dLbl>
              <c:idx val="2"/>
              <c:layout>
                <c:manualLayout>
                  <c:x val="-1.864406779661017E-2"/>
                  <c:y val="-2.521669980908774E-2"/>
                </c:manualLayout>
              </c:layout>
              <c:showLegendKey val="0"/>
              <c:showVal val="1"/>
              <c:showCatName val="0"/>
              <c:showSerName val="0"/>
              <c:showPercent val="0"/>
              <c:showBubbleSize val="0"/>
            </c:dLbl>
            <c:dLbl>
              <c:idx val="3"/>
              <c:layout>
                <c:manualLayout>
                  <c:x val="-1.1864406779661017E-2"/>
                  <c:y val="-6.304174952271935E-3"/>
                </c:manualLayout>
              </c:layout>
              <c:showLegendKey val="0"/>
              <c:showVal val="1"/>
              <c:showCatName val="0"/>
              <c:showSerName val="0"/>
              <c:showPercent val="0"/>
              <c:showBubbleSize val="0"/>
            </c:dLbl>
            <c:dLbl>
              <c:idx val="4"/>
              <c:layout>
                <c:manualLayout>
                  <c:x val="-1.3559322033898305E-2"/>
                  <c:y val="-2.52166998090877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'[Report plant 3400 built Achievement sincce 2011 ~2014 _10Feb2015 (2).xlsx]TREND of BASE SCANNER '!$B$4:$F$4</c:f>
              <c:strCache>
                <c:ptCount val="5"/>
                <c:pt idx="0">
                  <c:v>2011</c:v>
                </c:pt>
                <c:pt idx="1">
                  <c:v>2012</c:v>
                </c:pt>
                <c:pt idx="2">
                  <c:v>2013</c:v>
                </c:pt>
                <c:pt idx="3">
                  <c:v>2014</c:v>
                </c:pt>
                <c:pt idx="4">
                  <c:v>7m-2015</c:v>
                </c:pt>
              </c:strCache>
            </c:strRef>
          </c:cat>
          <c:val>
            <c:numRef>
              <c:f>'[Report plant 3400 built Achievement sincce 2011 ~2014 _10Feb2015 (2).xlsx]TREND of BASE SCANNER '!$B$5:$F$5</c:f>
              <c:numCache>
                <c:formatCode>_(* #,##0_);_(* \(#,##0\);_(* "-"??_);_(@_)</c:formatCode>
                <c:ptCount val="5"/>
                <c:pt idx="0">
                  <c:v>105460</c:v>
                </c:pt>
                <c:pt idx="1">
                  <c:v>111423</c:v>
                </c:pt>
                <c:pt idx="2">
                  <c:v>135728</c:v>
                </c:pt>
                <c:pt idx="3">
                  <c:v>175068</c:v>
                </c:pt>
                <c:pt idx="4">
                  <c:v>128973</c:v>
                </c:pt>
              </c:numCache>
            </c:numRef>
          </c:val>
        </c:ser>
        <c:ser>
          <c:idx val="1"/>
          <c:order val="1"/>
          <c:tx>
            <c:strRef>
              <c:f>'[Report plant 3400 built Achievement sincce 2011 ~2014 _10Feb2015 (2).xlsx]TREND of BASE SCANNER '!$A$6</c:f>
              <c:strCache>
                <c:ptCount val="1"/>
                <c:pt idx="0">
                  <c:v>HHS</c:v>
                </c:pt>
              </c:strCache>
            </c:strRef>
          </c:tx>
          <c:invertIfNegative val="0"/>
          <c:dLbls>
            <c:showLegendKey val="0"/>
            <c:showVal val="1"/>
            <c:showCatName val="0"/>
            <c:showSerName val="0"/>
            <c:showPercent val="0"/>
            <c:showBubbleSize val="0"/>
            <c:showLeaderLines val="0"/>
          </c:dLbls>
          <c:cat>
            <c:strRef>
              <c:f>'[Report plant 3400 built Achievement sincce 2011 ~2014 _10Feb2015 (2).xlsx]TREND of BASE SCANNER '!$B$4:$F$4</c:f>
              <c:strCache>
                <c:ptCount val="5"/>
                <c:pt idx="0">
                  <c:v>2011</c:v>
                </c:pt>
                <c:pt idx="1">
                  <c:v>2012</c:v>
                </c:pt>
                <c:pt idx="2">
                  <c:v>2013</c:v>
                </c:pt>
                <c:pt idx="3">
                  <c:v>2014</c:v>
                </c:pt>
                <c:pt idx="4">
                  <c:v>7m-2015</c:v>
                </c:pt>
              </c:strCache>
            </c:strRef>
          </c:cat>
          <c:val>
            <c:numRef>
              <c:f>'[Report plant 3400 built Achievement sincce 2011 ~2014 _10Feb2015 (2).xlsx]TREND of BASE SCANNER '!$B$6:$F$6</c:f>
              <c:numCache>
                <c:formatCode>_(* #,##0_);_(* \(#,##0\);_(* "-"??_);_(@_)</c:formatCode>
                <c:ptCount val="5"/>
                <c:pt idx="0">
                  <c:v>343570</c:v>
                </c:pt>
                <c:pt idx="1">
                  <c:v>627450</c:v>
                </c:pt>
                <c:pt idx="2">
                  <c:v>935183</c:v>
                </c:pt>
                <c:pt idx="3">
                  <c:v>1066486</c:v>
                </c:pt>
                <c:pt idx="4">
                  <c:v>675414</c:v>
                </c:pt>
              </c:numCache>
            </c:numRef>
          </c:val>
        </c:ser>
        <c:ser>
          <c:idx val="2"/>
          <c:order val="2"/>
          <c:tx>
            <c:strRef>
              <c:f>'[Report plant 3400 built Achievement sincce 2011 ~2014 _10Feb2015 (2).xlsx]TREND of BASE SCANNER '!$A$7</c:f>
              <c:strCache>
                <c:ptCount val="1"/>
                <c:pt idx="0">
                  <c:v>MOB</c:v>
                </c:pt>
              </c:strCache>
            </c:strRef>
          </c:tx>
          <c:invertIfNegative val="0"/>
          <c:dLbls>
            <c:dLbl>
              <c:idx val="0"/>
              <c:layout>
                <c:manualLayout>
                  <c:x val="1.5254237288135594E-2"/>
                  <c:y val="0"/>
                </c:manualLayout>
              </c:layout>
              <c:showLegendKey val="0"/>
              <c:showVal val="1"/>
              <c:showCatName val="0"/>
              <c:showSerName val="0"/>
              <c:showPercent val="0"/>
              <c:showBubbleSize val="0"/>
            </c:dLbl>
            <c:dLbl>
              <c:idx val="1"/>
              <c:layout>
                <c:manualLayout>
                  <c:x val="2.0338983050847456E-2"/>
                  <c:y val="0"/>
                </c:manualLayout>
              </c:layout>
              <c:showLegendKey val="0"/>
              <c:showVal val="1"/>
              <c:showCatName val="0"/>
              <c:showSerName val="0"/>
              <c:showPercent val="0"/>
              <c:showBubbleSize val="0"/>
            </c:dLbl>
            <c:dLbl>
              <c:idx val="2"/>
              <c:layout>
                <c:manualLayout>
                  <c:x val="2.0338983050847456E-2"/>
                  <c:y val="0"/>
                </c:manualLayout>
              </c:layout>
              <c:showLegendKey val="0"/>
              <c:showVal val="1"/>
              <c:showCatName val="0"/>
              <c:showSerName val="0"/>
              <c:showPercent val="0"/>
              <c:showBubbleSize val="0"/>
            </c:dLbl>
            <c:dLbl>
              <c:idx val="3"/>
              <c:layout>
                <c:manualLayout>
                  <c:x val="2.7118644067796609E-2"/>
                  <c:y val="6.304174952271935E-3"/>
                </c:manualLayout>
              </c:layout>
              <c:showLegendKey val="0"/>
              <c:showVal val="1"/>
              <c:showCatName val="0"/>
              <c:showSerName val="0"/>
              <c:showPercent val="0"/>
              <c:showBubbleSize val="0"/>
            </c:dLbl>
            <c:dLbl>
              <c:idx val="4"/>
              <c:layout>
                <c:manualLayout>
                  <c:x val="2.0338983050847456E-2"/>
                  <c:y val="-3.152087476135967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'[Report plant 3400 built Achievement sincce 2011 ~2014 _10Feb2015 (2).xlsx]TREND of BASE SCANNER '!$B$4:$F$4</c:f>
              <c:strCache>
                <c:ptCount val="5"/>
                <c:pt idx="0">
                  <c:v>2011</c:v>
                </c:pt>
                <c:pt idx="1">
                  <c:v>2012</c:v>
                </c:pt>
                <c:pt idx="2">
                  <c:v>2013</c:v>
                </c:pt>
                <c:pt idx="3">
                  <c:v>2014</c:v>
                </c:pt>
                <c:pt idx="4">
                  <c:v>7m-2015</c:v>
                </c:pt>
              </c:strCache>
            </c:strRef>
          </c:cat>
          <c:val>
            <c:numRef>
              <c:f>'[Report plant 3400 built Achievement sincce 2011 ~2014 _10Feb2015 (2).xlsx]TREND of BASE SCANNER '!$B$7:$F$7</c:f>
              <c:numCache>
                <c:formatCode>_(* #,##0_);_(* \(#,##0\);_(* "-"??_);_(@_)</c:formatCode>
                <c:ptCount val="5"/>
                <c:pt idx="0">
                  <c:v>14955</c:v>
                </c:pt>
                <c:pt idx="1">
                  <c:v>70000</c:v>
                </c:pt>
                <c:pt idx="2">
                  <c:v>79664</c:v>
                </c:pt>
                <c:pt idx="3">
                  <c:v>105619</c:v>
                </c:pt>
                <c:pt idx="4">
                  <c:v>87801</c:v>
                </c:pt>
              </c:numCache>
            </c:numRef>
          </c:val>
        </c:ser>
        <c:dLbls>
          <c:showLegendKey val="0"/>
          <c:showVal val="0"/>
          <c:showCatName val="0"/>
          <c:showSerName val="0"/>
          <c:showPercent val="0"/>
          <c:showBubbleSize val="0"/>
        </c:dLbls>
        <c:gapWidth val="150"/>
        <c:shape val="box"/>
        <c:axId val="81621760"/>
        <c:axId val="81623296"/>
        <c:axId val="0"/>
      </c:bar3DChart>
      <c:catAx>
        <c:axId val="81621760"/>
        <c:scaling>
          <c:orientation val="minMax"/>
        </c:scaling>
        <c:delete val="0"/>
        <c:axPos val="b"/>
        <c:majorTickMark val="out"/>
        <c:minorTickMark val="none"/>
        <c:tickLblPos val="nextTo"/>
        <c:crossAx val="81623296"/>
        <c:crosses val="autoZero"/>
        <c:auto val="1"/>
        <c:lblAlgn val="ctr"/>
        <c:lblOffset val="100"/>
        <c:noMultiLvlLbl val="0"/>
      </c:catAx>
      <c:valAx>
        <c:axId val="81623296"/>
        <c:scaling>
          <c:orientation val="minMax"/>
        </c:scaling>
        <c:delete val="0"/>
        <c:axPos val="l"/>
        <c:majorGridlines/>
        <c:numFmt formatCode="_(* #,##0_);_(* \(#,##0\);_(* &quot;-&quot;??_);_(@_)" sourceLinked="1"/>
        <c:majorTickMark val="out"/>
        <c:minorTickMark val="none"/>
        <c:tickLblPos val="nextTo"/>
        <c:crossAx val="81621760"/>
        <c:crosses val="autoZero"/>
        <c:crossBetween val="between"/>
      </c:valAx>
    </c:plotArea>
    <c:legend>
      <c:legendPos val="r"/>
      <c:layout>
        <c:manualLayout>
          <c:xMode val="edge"/>
          <c:yMode val="edge"/>
          <c:x val="0.18279015571484059"/>
          <c:y val="0.93730222200643454"/>
          <c:w val="0.64501253486811905"/>
          <c:h val="6.1497556917421731E-2"/>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7634992329956E-2"/>
          <c:y val="3.3424550244683202E-2"/>
          <c:w val="0.88818162095865039"/>
          <c:h val="0.87360262696255409"/>
        </c:manualLayout>
      </c:layout>
      <c:barChart>
        <c:barDir val="col"/>
        <c:grouping val="clustered"/>
        <c:varyColors val="0"/>
        <c:ser>
          <c:idx val="0"/>
          <c:order val="0"/>
          <c:tx>
            <c:strRef>
              <c:f>'TREND of BASE SCANNER '!$B$36</c:f>
              <c:strCache>
                <c:ptCount val="1"/>
                <c:pt idx="0">
                  <c:v>Daily Output</c:v>
                </c:pt>
              </c:strCache>
            </c:strRef>
          </c:tx>
          <c:invertIfNegative val="0"/>
          <c:cat>
            <c:strRef>
              <c:f>'TREND of BASE SCANNER '!$C$35:$G$35</c:f>
              <c:strCache>
                <c:ptCount val="5"/>
                <c:pt idx="0">
                  <c:v>2011</c:v>
                </c:pt>
                <c:pt idx="1">
                  <c:v>2012</c:v>
                </c:pt>
                <c:pt idx="2">
                  <c:v>2013</c:v>
                </c:pt>
                <c:pt idx="3">
                  <c:v>2014</c:v>
                </c:pt>
                <c:pt idx="4">
                  <c:v>7M - 2015</c:v>
                </c:pt>
              </c:strCache>
            </c:strRef>
          </c:cat>
          <c:val>
            <c:numRef>
              <c:f>'TREND of BASE SCANNER '!$C$36:$G$36</c:f>
              <c:numCache>
                <c:formatCode>General</c:formatCode>
                <c:ptCount val="5"/>
                <c:pt idx="0">
                  <c:v>1550</c:v>
                </c:pt>
                <c:pt idx="1">
                  <c:v>2700</c:v>
                </c:pt>
                <c:pt idx="2">
                  <c:v>3800</c:v>
                </c:pt>
                <c:pt idx="3">
                  <c:v>4500</c:v>
                </c:pt>
                <c:pt idx="4">
                  <c:v>5100</c:v>
                </c:pt>
              </c:numCache>
            </c:numRef>
          </c:val>
        </c:ser>
        <c:dLbls>
          <c:showLegendKey val="0"/>
          <c:showVal val="0"/>
          <c:showCatName val="0"/>
          <c:showSerName val="0"/>
          <c:showPercent val="0"/>
          <c:showBubbleSize val="0"/>
        </c:dLbls>
        <c:gapWidth val="150"/>
        <c:axId val="132186112"/>
        <c:axId val="132187648"/>
      </c:barChart>
      <c:lineChart>
        <c:grouping val="standard"/>
        <c:varyColors val="0"/>
        <c:ser>
          <c:idx val="1"/>
          <c:order val="1"/>
          <c:tx>
            <c:strRef>
              <c:f>'TREND of BASE SCANNER '!$B$37</c:f>
              <c:strCache>
                <c:ptCount val="1"/>
                <c:pt idx="0">
                  <c:v>Increasing rate</c:v>
                </c:pt>
              </c:strCache>
            </c:strRef>
          </c:tx>
          <c:marker>
            <c:symbol val="none"/>
          </c:marker>
          <c:cat>
            <c:strRef>
              <c:f>'TREND of BASE SCANNER '!$C$35:$G$35</c:f>
              <c:strCache>
                <c:ptCount val="5"/>
                <c:pt idx="0">
                  <c:v>2011</c:v>
                </c:pt>
                <c:pt idx="1">
                  <c:v>2012</c:v>
                </c:pt>
                <c:pt idx="2">
                  <c:v>2013</c:v>
                </c:pt>
                <c:pt idx="3">
                  <c:v>2014</c:v>
                </c:pt>
                <c:pt idx="4">
                  <c:v>7M - 2015</c:v>
                </c:pt>
              </c:strCache>
            </c:strRef>
          </c:cat>
          <c:val>
            <c:numRef>
              <c:f>'TREND of BASE SCANNER '!$C$37:$G$37</c:f>
              <c:numCache>
                <c:formatCode>#,#00%</c:formatCode>
                <c:ptCount val="5"/>
                <c:pt idx="1">
                  <c:v>0.74193548387096775</c:v>
                </c:pt>
                <c:pt idx="2">
                  <c:v>0.40740740740740738</c:v>
                </c:pt>
                <c:pt idx="3">
                  <c:v>0.18421052631578946</c:v>
                </c:pt>
                <c:pt idx="4">
                  <c:v>0.13333333333333333</c:v>
                </c:pt>
              </c:numCache>
            </c:numRef>
          </c:val>
          <c:smooth val="0"/>
        </c:ser>
        <c:dLbls>
          <c:showLegendKey val="0"/>
          <c:showVal val="0"/>
          <c:showCatName val="0"/>
          <c:showSerName val="0"/>
          <c:showPercent val="0"/>
          <c:showBubbleSize val="0"/>
        </c:dLbls>
        <c:marker val="1"/>
        <c:smooth val="0"/>
        <c:axId val="132189184"/>
        <c:axId val="132195072"/>
      </c:lineChart>
      <c:catAx>
        <c:axId val="132186112"/>
        <c:scaling>
          <c:orientation val="minMax"/>
        </c:scaling>
        <c:delete val="0"/>
        <c:axPos val="b"/>
        <c:numFmt formatCode="General" sourceLinked="1"/>
        <c:majorTickMark val="out"/>
        <c:minorTickMark val="none"/>
        <c:tickLblPos val="nextTo"/>
        <c:crossAx val="132187648"/>
        <c:crosses val="autoZero"/>
        <c:auto val="1"/>
        <c:lblAlgn val="ctr"/>
        <c:lblOffset val="100"/>
        <c:noMultiLvlLbl val="0"/>
      </c:catAx>
      <c:valAx>
        <c:axId val="132187648"/>
        <c:scaling>
          <c:orientation val="minMax"/>
        </c:scaling>
        <c:delete val="0"/>
        <c:axPos val="l"/>
        <c:majorGridlines/>
        <c:numFmt formatCode="General" sourceLinked="1"/>
        <c:majorTickMark val="out"/>
        <c:minorTickMark val="none"/>
        <c:tickLblPos val="nextTo"/>
        <c:crossAx val="132186112"/>
        <c:crosses val="autoZero"/>
        <c:crossBetween val="between"/>
      </c:valAx>
      <c:catAx>
        <c:axId val="132189184"/>
        <c:scaling>
          <c:orientation val="minMax"/>
        </c:scaling>
        <c:delete val="1"/>
        <c:axPos val="b"/>
        <c:majorTickMark val="out"/>
        <c:minorTickMark val="none"/>
        <c:tickLblPos val="nextTo"/>
        <c:crossAx val="132195072"/>
        <c:crosses val="autoZero"/>
        <c:auto val="1"/>
        <c:lblAlgn val="ctr"/>
        <c:lblOffset val="100"/>
        <c:noMultiLvlLbl val="0"/>
      </c:catAx>
      <c:valAx>
        <c:axId val="132195072"/>
        <c:scaling>
          <c:orientation val="minMax"/>
          <c:max val="0.8"/>
        </c:scaling>
        <c:delete val="0"/>
        <c:axPos val="r"/>
        <c:numFmt formatCode="#,#00%" sourceLinked="1"/>
        <c:majorTickMark val="out"/>
        <c:minorTickMark val="none"/>
        <c:tickLblPos val="nextTo"/>
        <c:crossAx val="132189184"/>
        <c:crosses val="max"/>
        <c:crossBetween val="between"/>
        <c:majorUnit val="0.1"/>
      </c:valAx>
      <c:spPr>
        <a:noFill/>
        <a:ln w="25388">
          <a:noFill/>
        </a:ln>
      </c:spPr>
    </c:plotArea>
    <c:legend>
      <c:legendPos val="r"/>
      <c:layout>
        <c:manualLayout>
          <c:xMode val="edge"/>
          <c:yMode val="edge"/>
          <c:x val="0.33797216699801197"/>
          <c:y val="0.9358752166377815"/>
          <c:w val="0.39065606361829031"/>
          <c:h val="5.8925476603119573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 2</c:v>
                </c:pt>
              </c:strCache>
            </c:strRef>
          </c:tx>
          <c:dLbls>
            <c:dLbl>
              <c:idx val="0"/>
              <c:layout>
                <c:manualLayout>
                  <c:x val="6.2335411715900312E-2"/>
                  <c:y val="-0.12738893625557954"/>
                </c:manualLayout>
              </c:layout>
              <c:showLegendKey val="0"/>
              <c:showVal val="1"/>
              <c:showCatName val="0"/>
              <c:showSerName val="0"/>
              <c:showPercent val="0"/>
              <c:showBubbleSize val="0"/>
            </c:dLbl>
            <c:dLbl>
              <c:idx val="1"/>
              <c:layout>
                <c:manualLayout>
                  <c:x val="9.2693115840353474E-2"/>
                  <c:y val="9.171974522292993E-2"/>
                </c:manualLayout>
              </c:layout>
              <c:showLegendKey val="0"/>
              <c:showVal val="1"/>
              <c:showCatName val="0"/>
              <c:showSerName val="0"/>
              <c:showPercent val="0"/>
              <c:showBubbleSize val="0"/>
            </c:dLbl>
            <c:dLbl>
              <c:idx val="2"/>
              <c:layout>
                <c:manualLayout>
                  <c:x val="-9.9066632359491522E-2"/>
                  <c:y val="6.6242038216560606E-2"/>
                </c:manualLayout>
              </c:layout>
              <c:showLegendKey val="0"/>
              <c:showVal val="1"/>
              <c:showCatName val="0"/>
              <c:showSerName val="0"/>
              <c:showPercent val="0"/>
              <c:showBubbleSize val="0"/>
            </c:dLbl>
            <c:dLbl>
              <c:idx val="3"/>
              <c:layout>
                <c:manualLayout>
                  <c:x val="-8.3944527059784418E-2"/>
                  <c:y val="-9.6815286624203828E-2"/>
                </c:manualLayout>
              </c:layout>
              <c:showLegendKey val="0"/>
              <c:showVal val="1"/>
              <c:showCatName val="0"/>
              <c:showSerName val="0"/>
              <c:showPercent val="0"/>
              <c:showBubbleSize val="0"/>
            </c:dLbl>
            <c:dLbl>
              <c:idx val="4"/>
              <c:layout>
                <c:manualLayout>
                  <c:x val="-2.7829493339510698E-2"/>
                  <c:y val="-0.12738853503184713"/>
                </c:manualLayout>
              </c:layout>
              <c:showLegendKey val="0"/>
              <c:showVal val="1"/>
              <c:showCatName val="0"/>
              <c:showSerName val="0"/>
              <c:showPercent val="0"/>
              <c:showBubbleSize val="0"/>
            </c:dLbl>
            <c:txPr>
              <a:bodyPr/>
              <a:lstStyle/>
              <a:p>
                <a:pPr>
                  <a:defRPr sz="1000" b="1">
                    <a:solidFill>
                      <a:srgbClr val="595959"/>
                    </a:solidFill>
                    <a:latin typeface="Lucida Sans"/>
                  </a:defRPr>
                </a:pPr>
                <a:endParaRPr lang="it-IT"/>
              </a:p>
            </c:txPr>
            <c:showLegendKey val="0"/>
            <c:showVal val="1"/>
            <c:showCatName val="0"/>
            <c:showSerName val="0"/>
            <c:showPercent val="0"/>
            <c:showBubbleSize val="0"/>
            <c:showLeaderLines val="1"/>
          </c:dLbls>
          <c:cat>
            <c:strRef>
              <c:f>Foglio1!$A$2:$A$6</c:f>
              <c:strCache>
                <c:ptCount val="5"/>
                <c:pt idx="0">
                  <c:v>Italy</c:v>
                </c:pt>
                <c:pt idx="1">
                  <c:v>Europe</c:v>
                </c:pt>
                <c:pt idx="2">
                  <c:v>North America</c:v>
                </c:pt>
                <c:pt idx="3">
                  <c:v>APAC</c:v>
                </c:pt>
                <c:pt idx="4">
                  <c:v>ROW</c:v>
                </c:pt>
              </c:strCache>
            </c:strRef>
          </c:cat>
          <c:val>
            <c:numRef>
              <c:f>Foglio1!$B$2:$B$6</c:f>
              <c:numCache>
                <c:formatCode>0%</c:formatCode>
                <c:ptCount val="5"/>
                <c:pt idx="0">
                  <c:v>0.1</c:v>
                </c:pt>
                <c:pt idx="1">
                  <c:v>0.43</c:v>
                </c:pt>
                <c:pt idx="2">
                  <c:v>0.3</c:v>
                </c:pt>
                <c:pt idx="3">
                  <c:v>0.12</c:v>
                </c:pt>
                <c:pt idx="4">
                  <c:v>0.06</c:v>
                </c:pt>
              </c:numCache>
            </c:numRef>
          </c:val>
        </c:ser>
        <c:dLbls>
          <c:showLegendKey val="0"/>
          <c:showVal val="1"/>
          <c:showCatName val="0"/>
          <c:showSerName val="0"/>
          <c:showPercent val="0"/>
          <c:showBubbleSize val="0"/>
          <c:showLeaderLines val="1"/>
        </c:dLbls>
        <c:firstSliceAng val="0"/>
        <c:holeSize val="50"/>
      </c:doughnutChart>
    </c:plotArea>
    <c:legend>
      <c:legendPos val="r"/>
      <c:layout/>
      <c:overlay val="0"/>
      <c:txPr>
        <a:bodyPr/>
        <a:lstStyle/>
        <a:p>
          <a:pPr>
            <a:defRPr sz="1000" b="1">
              <a:solidFill>
                <a:srgbClr val="595959"/>
              </a:solidFill>
              <a:latin typeface="Lucida Sans"/>
            </a:defRPr>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0"/>
    <c:plotArea>
      <c:layout>
        <c:manualLayout>
          <c:layoutTarget val="inner"/>
          <c:xMode val="edge"/>
          <c:yMode val="edge"/>
          <c:x val="3.199250317405937E-2"/>
          <c:y val="4.4375276471948888E-2"/>
          <c:w val="0.93601499365188123"/>
          <c:h val="0.70670492956909858"/>
        </c:manualLayout>
      </c:layout>
      <c:barChart>
        <c:barDir val="col"/>
        <c:grouping val="clustered"/>
        <c:varyColors val="0"/>
        <c:ser>
          <c:idx val="0"/>
          <c:order val="0"/>
          <c:tx>
            <c:strRef>
              <c:f>Foglio1!$B$1</c:f>
              <c:strCache>
                <c:ptCount val="1"/>
                <c:pt idx="0">
                  <c:v>PRODUCT UPDATE</c:v>
                </c:pt>
              </c:strCache>
            </c:strRef>
          </c:tx>
          <c:spPr>
            <a:solidFill>
              <a:schemeClr val="accent5">
                <a:lumMod val="75000"/>
              </a:schemeClr>
            </a:solidFill>
          </c:spPr>
          <c:invertIfNegative val="0"/>
          <c:dLbls>
            <c:dLbl>
              <c:idx val="1"/>
              <c:layout>
                <c:manualLayout>
                  <c:x val="-2.251330766934440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759315368541076E-2"/>
                  <c:y val="1.30816322799235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513307669344392E-2"/>
                  <c:y val="3.270472449359824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9084093794599429E-3"/>
                  <c:y val="-2.6625165883169332E-2"/>
                </c:manualLayout>
              </c:layout>
              <c:dLblPos val="outEnd"/>
              <c:showLegendKey val="0"/>
              <c:showVal val="1"/>
              <c:showCatName val="0"/>
              <c:showSerName val="0"/>
              <c:showPercent val="0"/>
              <c:showBubbleSize val="0"/>
            </c:dLbl>
            <c:spPr>
              <a:noFill/>
              <a:ln>
                <a:noFill/>
              </a:ln>
              <a:effectLst/>
            </c:spPr>
            <c:txPr>
              <a:bodyPr/>
              <a:lstStyle/>
              <a:p>
                <a:pPr>
                  <a:defRPr sz="800">
                    <a:solidFill>
                      <a:schemeClr val="bg2">
                        <a:lumMod val="25000"/>
                      </a:schemeClr>
                    </a:solidFill>
                    <a:latin typeface="Lucida San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Foglio1!$B$2:$B$15</c:f>
              <c:numCache>
                <c:formatCode>General</c:formatCode>
                <c:ptCount val="14"/>
                <c:pt idx="0">
                  <c:v>9</c:v>
                </c:pt>
                <c:pt idx="1">
                  <c:v>20</c:v>
                </c:pt>
                <c:pt idx="2">
                  <c:v>12</c:v>
                </c:pt>
                <c:pt idx="3">
                  <c:v>6</c:v>
                </c:pt>
                <c:pt idx="4">
                  <c:v>9</c:v>
                </c:pt>
                <c:pt idx="5">
                  <c:v>8</c:v>
                </c:pt>
                <c:pt idx="6">
                  <c:v>32</c:v>
                </c:pt>
                <c:pt idx="7">
                  <c:v>17</c:v>
                </c:pt>
                <c:pt idx="8">
                  <c:v>23</c:v>
                </c:pt>
                <c:pt idx="9">
                  <c:v>23</c:v>
                </c:pt>
                <c:pt idx="10">
                  <c:v>25</c:v>
                </c:pt>
                <c:pt idx="11">
                  <c:v>14</c:v>
                </c:pt>
                <c:pt idx="12">
                  <c:v>12</c:v>
                </c:pt>
                <c:pt idx="13">
                  <c:v>13</c:v>
                </c:pt>
              </c:numCache>
            </c:numRef>
          </c:val>
        </c:ser>
        <c:ser>
          <c:idx val="1"/>
          <c:order val="1"/>
          <c:tx>
            <c:strRef>
              <c:f>Foglio1!$C$1</c:f>
              <c:strCache>
                <c:ptCount val="1"/>
                <c:pt idx="0">
                  <c:v>NEW LINE OF PRODUCTS</c:v>
                </c:pt>
              </c:strCache>
            </c:strRef>
          </c:tx>
          <c:spPr>
            <a:solidFill>
              <a:schemeClr val="accent2">
                <a:lumMod val="75000"/>
              </a:schemeClr>
            </a:solidFill>
          </c:spPr>
          <c:invertIfNegative val="0"/>
          <c:dLbls>
            <c:dLbl>
              <c:idx val="0"/>
              <c:layout>
                <c:manualLayout>
                  <c:x val="4.5026615338688786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7252281383798282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8.7252281383799341E-3"/>
                  <c:y val="4.4375276471948881E-3"/>
                </c:manualLayout>
              </c:layout>
              <c:showLegendKey val="0"/>
              <c:showVal val="1"/>
              <c:showCatName val="0"/>
              <c:showSerName val="0"/>
              <c:showPercent val="0"/>
              <c:showBubbleSize val="0"/>
            </c:dLbl>
            <c:spPr>
              <a:noFill/>
              <a:ln>
                <a:noFill/>
              </a:ln>
              <a:effectLst/>
            </c:spPr>
            <c:txPr>
              <a:bodyPr/>
              <a:lstStyle/>
              <a:p>
                <a:pPr>
                  <a:defRPr sz="800">
                    <a:solidFill>
                      <a:schemeClr val="bg2">
                        <a:lumMod val="25000"/>
                      </a:schemeClr>
                    </a:solidFill>
                    <a:latin typeface="Lucida San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Foglio1!$C$2:$C$15</c:f>
              <c:numCache>
                <c:formatCode>General</c:formatCode>
                <c:ptCount val="14"/>
                <c:pt idx="0">
                  <c:v>6</c:v>
                </c:pt>
                <c:pt idx="1">
                  <c:v>2</c:v>
                </c:pt>
                <c:pt idx="2">
                  <c:v>1</c:v>
                </c:pt>
                <c:pt idx="3">
                  <c:v>4</c:v>
                </c:pt>
                <c:pt idx="4">
                  <c:v>5</c:v>
                </c:pt>
                <c:pt idx="5">
                  <c:v>11</c:v>
                </c:pt>
                <c:pt idx="6">
                  <c:v>3</c:v>
                </c:pt>
                <c:pt idx="7">
                  <c:v>6</c:v>
                </c:pt>
                <c:pt idx="8">
                  <c:v>10</c:v>
                </c:pt>
                <c:pt idx="9">
                  <c:v>8</c:v>
                </c:pt>
                <c:pt idx="10">
                  <c:v>7</c:v>
                </c:pt>
                <c:pt idx="11">
                  <c:v>4</c:v>
                </c:pt>
                <c:pt idx="12">
                  <c:v>10</c:v>
                </c:pt>
                <c:pt idx="13">
                  <c:v>12</c:v>
                </c:pt>
              </c:numCache>
            </c:numRef>
          </c:val>
        </c:ser>
        <c:ser>
          <c:idx val="2"/>
          <c:order val="2"/>
          <c:tx>
            <c:strRef>
              <c:f>Foglio1!$D$1</c:f>
              <c:strCache>
                <c:ptCount val="1"/>
                <c:pt idx="0">
                  <c:v>BREAKTHROUGH INNOVATION</c:v>
                </c:pt>
              </c:strCache>
            </c:strRef>
          </c:tx>
          <c:spPr>
            <a:solidFill>
              <a:schemeClr val="bg2">
                <a:lumMod val="25000"/>
              </a:schemeClr>
            </a:solidFill>
          </c:spPr>
          <c:invertIfNegative val="0"/>
          <c:dLbls>
            <c:spPr>
              <a:noFill/>
              <a:ln>
                <a:noFill/>
              </a:ln>
              <a:effectLst/>
            </c:spPr>
            <c:txPr>
              <a:bodyPr/>
              <a:lstStyle/>
              <a:p>
                <a:pPr>
                  <a:defRPr sz="800">
                    <a:solidFill>
                      <a:schemeClr val="bg2">
                        <a:lumMod val="25000"/>
                      </a:schemeClr>
                    </a:solidFill>
                    <a:latin typeface="Lucida San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Foglio1!$D$2:$D$15</c:f>
              <c:numCache>
                <c:formatCode>General</c:formatCode>
                <c:ptCount val="14"/>
                <c:pt idx="0">
                  <c:v>1</c:v>
                </c:pt>
                <c:pt idx="1">
                  <c:v>0</c:v>
                </c:pt>
                <c:pt idx="2">
                  <c:v>1</c:v>
                </c:pt>
                <c:pt idx="3">
                  <c:v>3</c:v>
                </c:pt>
                <c:pt idx="4">
                  <c:v>2</c:v>
                </c:pt>
                <c:pt idx="5">
                  <c:v>4</c:v>
                </c:pt>
                <c:pt idx="6">
                  <c:v>0</c:v>
                </c:pt>
                <c:pt idx="7">
                  <c:v>4</c:v>
                </c:pt>
                <c:pt idx="8">
                  <c:v>0</c:v>
                </c:pt>
                <c:pt idx="9">
                  <c:v>3</c:v>
                </c:pt>
                <c:pt idx="10">
                  <c:v>0</c:v>
                </c:pt>
                <c:pt idx="11">
                  <c:v>4</c:v>
                </c:pt>
                <c:pt idx="12">
                  <c:v>1</c:v>
                </c:pt>
                <c:pt idx="13">
                  <c:v>0</c:v>
                </c:pt>
              </c:numCache>
            </c:numRef>
          </c:val>
        </c:ser>
        <c:dLbls>
          <c:showLegendKey val="0"/>
          <c:showVal val="1"/>
          <c:showCatName val="0"/>
          <c:showSerName val="0"/>
          <c:showPercent val="0"/>
          <c:showBubbleSize val="0"/>
        </c:dLbls>
        <c:gapWidth val="150"/>
        <c:axId val="22745088"/>
        <c:axId val="22747776"/>
      </c:barChart>
      <c:lineChart>
        <c:grouping val="standard"/>
        <c:varyColors val="0"/>
        <c:ser>
          <c:idx val="3"/>
          <c:order val="3"/>
          <c:tx>
            <c:strRef>
              <c:f>Foglio1!$E$1</c:f>
              <c:strCache>
                <c:ptCount val="1"/>
                <c:pt idx="0">
                  <c:v>TOTAL DEVELOPMENTS</c:v>
                </c:pt>
              </c:strCache>
            </c:strRef>
          </c:tx>
          <c:spPr>
            <a:ln w="25400">
              <a:solidFill>
                <a:schemeClr val="accent3">
                  <a:lumMod val="75000"/>
                </a:schemeClr>
              </a:solidFill>
            </a:ln>
            <a:effectLst/>
          </c:spPr>
          <c:marker>
            <c:symbol val="triangle"/>
            <c:size val="7"/>
            <c:spPr>
              <a:solidFill>
                <a:schemeClr val="accent3">
                  <a:lumMod val="75000"/>
                </a:schemeClr>
              </a:solidFill>
              <a:ln>
                <a:solidFill>
                  <a:schemeClr val="accent5">
                    <a:lumMod val="60000"/>
                    <a:lumOff val="40000"/>
                  </a:schemeClr>
                </a:solidFill>
                <a:round/>
              </a:ln>
              <a:effectLst/>
            </c:spPr>
          </c:marker>
          <c:dLbls>
            <c:dLbl>
              <c:idx val="5"/>
              <c:layout>
                <c:manualLayout>
                  <c:x val="-5.8519028783634498E-2"/>
                  <c:y val="-4.11998236170113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0213445187246604E-2"/>
                  <c:y val="-2.92765012994618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solidFill>
                      <a:schemeClr val="bg2">
                        <a:lumMod val="25000"/>
                      </a:schemeClr>
                    </a:solidFill>
                    <a:latin typeface="Lucida San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Foglio1!$E$2:$E$15</c:f>
              <c:numCache>
                <c:formatCode>General</c:formatCode>
                <c:ptCount val="14"/>
                <c:pt idx="0">
                  <c:v>16</c:v>
                </c:pt>
                <c:pt idx="1">
                  <c:v>22</c:v>
                </c:pt>
                <c:pt idx="2">
                  <c:v>14</c:v>
                </c:pt>
                <c:pt idx="3">
                  <c:v>13</c:v>
                </c:pt>
                <c:pt idx="4">
                  <c:v>16</c:v>
                </c:pt>
                <c:pt idx="5">
                  <c:v>23</c:v>
                </c:pt>
                <c:pt idx="6">
                  <c:v>35</c:v>
                </c:pt>
                <c:pt idx="7">
                  <c:v>27</c:v>
                </c:pt>
                <c:pt idx="8">
                  <c:v>33</c:v>
                </c:pt>
                <c:pt idx="9">
                  <c:v>34</c:v>
                </c:pt>
                <c:pt idx="10">
                  <c:v>32</c:v>
                </c:pt>
                <c:pt idx="11">
                  <c:v>22</c:v>
                </c:pt>
                <c:pt idx="12">
                  <c:v>23</c:v>
                </c:pt>
                <c:pt idx="13">
                  <c:v>25</c:v>
                </c:pt>
              </c:numCache>
            </c:numRef>
          </c:val>
          <c:smooth val="0"/>
        </c:ser>
        <c:dLbls>
          <c:showLegendKey val="0"/>
          <c:showVal val="1"/>
          <c:showCatName val="0"/>
          <c:showSerName val="0"/>
          <c:showPercent val="0"/>
          <c:showBubbleSize val="0"/>
        </c:dLbls>
        <c:marker val="1"/>
        <c:smooth val="0"/>
        <c:axId val="22745088"/>
        <c:axId val="22747776"/>
      </c:lineChart>
      <c:catAx>
        <c:axId val="22745088"/>
        <c:scaling>
          <c:orientation val="minMax"/>
        </c:scaling>
        <c:delete val="0"/>
        <c:axPos val="b"/>
        <c:numFmt formatCode="General" sourceLinked="1"/>
        <c:majorTickMark val="out"/>
        <c:minorTickMark val="none"/>
        <c:tickLblPos val="nextTo"/>
        <c:txPr>
          <a:bodyPr/>
          <a:lstStyle/>
          <a:p>
            <a:pPr>
              <a:defRPr sz="800">
                <a:solidFill>
                  <a:schemeClr val="bg2">
                    <a:lumMod val="25000"/>
                  </a:schemeClr>
                </a:solidFill>
                <a:latin typeface="Lucida Sans"/>
              </a:defRPr>
            </a:pPr>
            <a:endParaRPr lang="it-IT"/>
          </a:p>
        </c:txPr>
        <c:crossAx val="22747776"/>
        <c:crosses val="autoZero"/>
        <c:auto val="1"/>
        <c:lblAlgn val="ctr"/>
        <c:lblOffset val="100"/>
        <c:noMultiLvlLbl val="0"/>
      </c:catAx>
      <c:valAx>
        <c:axId val="22747776"/>
        <c:scaling>
          <c:orientation val="minMax"/>
        </c:scaling>
        <c:delete val="1"/>
        <c:axPos val="l"/>
        <c:numFmt formatCode="General" sourceLinked="1"/>
        <c:majorTickMark val="out"/>
        <c:minorTickMark val="none"/>
        <c:tickLblPos val="nextTo"/>
        <c:crossAx val="22745088"/>
        <c:crosses val="autoZero"/>
        <c:crossBetween val="between"/>
      </c:valAx>
    </c:plotArea>
    <c:legend>
      <c:legendPos val="b"/>
      <c:layout>
        <c:manualLayout>
          <c:xMode val="edge"/>
          <c:yMode val="edge"/>
          <c:x val="8.6222658661746956E-2"/>
          <c:y val="0.83376147904543541"/>
          <c:w val="0.86871209630143642"/>
          <c:h val="0.104079507499288"/>
        </c:manualLayout>
      </c:layout>
      <c:overlay val="0"/>
      <c:txPr>
        <a:bodyPr/>
        <a:lstStyle/>
        <a:p>
          <a:pPr>
            <a:defRPr sz="800">
              <a:solidFill>
                <a:schemeClr val="bg2">
                  <a:lumMod val="25000"/>
                </a:schemeClr>
              </a:solidFill>
              <a:latin typeface="Lucida Sans"/>
            </a:defRPr>
          </a:pPr>
          <a:endParaRPr lang="it-IT"/>
        </a:p>
      </c:txPr>
    </c:legend>
    <c:plotVisOnly val="1"/>
    <c:dispBlanksAs val="gap"/>
    <c:showDLblsOverMax val="0"/>
  </c:chart>
  <c:txPr>
    <a:bodyPr/>
    <a:lstStyle/>
    <a:p>
      <a:pPr>
        <a:defRPr sz="11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spPr>
            <a:solidFill>
              <a:srgbClr val="3E649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'Slide 21'!$P$2:$P$15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'Slide 21'!$Q$2:$Q$15</c:f>
              <c:numCache>
                <c:formatCode>General</c:formatCode>
                <c:ptCount val="14"/>
                <c:pt idx="0">
                  <c:v>264</c:v>
                </c:pt>
                <c:pt idx="1">
                  <c:v>283</c:v>
                </c:pt>
                <c:pt idx="2">
                  <c:v>328</c:v>
                </c:pt>
                <c:pt idx="3">
                  <c:v>342</c:v>
                </c:pt>
                <c:pt idx="4">
                  <c:v>682</c:v>
                </c:pt>
                <c:pt idx="5">
                  <c:v>761</c:v>
                </c:pt>
                <c:pt idx="6">
                  <c:v>789</c:v>
                </c:pt>
                <c:pt idx="7">
                  <c:v>867</c:v>
                </c:pt>
                <c:pt idx="8">
                  <c:v>885</c:v>
                </c:pt>
                <c:pt idx="9">
                  <c:v>898</c:v>
                </c:pt>
                <c:pt idx="10" formatCode="_-* #,##0_-;\-* #,##0_-;_-* &quot;-&quot;??_-;_-@_-">
                  <c:v>1003</c:v>
                </c:pt>
                <c:pt idx="11" formatCode="_-* #,##0_-;\-* #,##0_-;_-* &quot;-&quot;??_-;_-@_-">
                  <c:v>1023</c:v>
                </c:pt>
                <c:pt idx="12" formatCode="_-* #,##0_-;\-* #,##0_-;_-* &quot;-&quot;??_-;_-@_-">
                  <c:v>1090</c:v>
                </c:pt>
                <c:pt idx="13" formatCode="_-* #,##0_-;\-* #,##0_-;_-* &quot;-&quot;??_-;_-@_-">
                  <c:v>1166</c:v>
                </c:pt>
              </c:numCache>
            </c:numRef>
          </c:val>
        </c:ser>
        <c:dLbls>
          <c:showLegendKey val="0"/>
          <c:showVal val="1"/>
          <c:showCatName val="0"/>
          <c:showSerName val="0"/>
          <c:showPercent val="0"/>
          <c:showBubbleSize val="0"/>
        </c:dLbls>
        <c:gapWidth val="202"/>
        <c:axId val="22800256"/>
        <c:axId val="22803200"/>
      </c:barChart>
      <c:catAx>
        <c:axId val="22800256"/>
        <c:scaling>
          <c:orientation val="minMax"/>
        </c:scaling>
        <c:delete val="0"/>
        <c:axPos val="b"/>
        <c:numFmt formatCode="General" sourceLinked="1"/>
        <c:majorTickMark val="none"/>
        <c:minorTickMark val="none"/>
        <c:tickLblPos val="nextTo"/>
        <c:txPr>
          <a:bodyPr/>
          <a:lstStyle/>
          <a:p>
            <a:pPr>
              <a:defRPr lang="en-US"/>
            </a:pPr>
            <a:endParaRPr lang="it-IT"/>
          </a:p>
        </c:txPr>
        <c:crossAx val="22803200"/>
        <c:crosses val="autoZero"/>
        <c:auto val="1"/>
        <c:lblAlgn val="ctr"/>
        <c:lblOffset val="100"/>
        <c:noMultiLvlLbl val="0"/>
      </c:catAx>
      <c:valAx>
        <c:axId val="22803200"/>
        <c:scaling>
          <c:orientation val="minMax"/>
        </c:scaling>
        <c:delete val="1"/>
        <c:axPos val="l"/>
        <c:numFmt formatCode="General" sourceLinked="1"/>
        <c:majorTickMark val="out"/>
        <c:minorTickMark val="none"/>
        <c:tickLblPos val="none"/>
        <c:crossAx val="22800256"/>
        <c:crosses val="autoZero"/>
        <c:crossBetween val="between"/>
      </c:valAx>
      <c:spPr>
        <a:noFill/>
      </c:spPr>
    </c:plotArea>
    <c:plotVisOnly val="1"/>
    <c:dispBlanksAs val="gap"/>
    <c:showDLblsOverMax val="0"/>
  </c:chart>
  <c:spPr>
    <a:noFill/>
    <a:ln>
      <a:noFill/>
    </a:ln>
  </c:spPr>
  <c:txPr>
    <a:bodyPr/>
    <a:lstStyle/>
    <a:p>
      <a:pPr>
        <a:defRPr sz="800"/>
      </a:pPr>
      <a:endParaRPr lang="it-I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1416746538430844E-2"/>
          <c:y val="2.7217650215794895E-2"/>
          <c:w val="0.59431956535626751"/>
          <c:h val="0.8833587617846097"/>
        </c:manualLayout>
      </c:layout>
      <c:barChart>
        <c:barDir val="col"/>
        <c:grouping val="stacked"/>
        <c:varyColors val="0"/>
        <c:ser>
          <c:idx val="0"/>
          <c:order val="0"/>
          <c:tx>
            <c:strRef>
              <c:f>'Grafici mkt growth'!$N$32</c:f>
              <c:strCache>
                <c:ptCount val="1"/>
                <c:pt idx="0">
                  <c:v>IDENTIFICATION </c:v>
                </c:pt>
              </c:strCache>
            </c:strRef>
          </c:tx>
          <c:spPr>
            <a:solidFill>
              <a:schemeClr val="tx2">
                <a:lumMod val="75000"/>
              </a:schemeClr>
            </a:solidFill>
            <a:ln>
              <a:solidFill>
                <a:schemeClr val="bg1"/>
              </a:solidFill>
            </a:ln>
          </c:spPr>
          <c:invertIfNegative val="0"/>
          <c:dLbls>
            <c:dLbl>
              <c:idx val="0"/>
              <c:layout/>
              <c:tx>
                <c:rich>
                  <a:bodyPr/>
                  <a:lstStyle/>
                  <a:p>
                    <a:r>
                      <a:rPr lang="en-US" sz="1200" b="1" dirty="0">
                        <a:solidFill>
                          <a:schemeClr val="bg1"/>
                        </a:solidFill>
                      </a:rPr>
                      <a:t> </a:t>
                    </a:r>
                    <a:r>
                      <a:rPr lang="en-US" sz="1000" b="1" dirty="0">
                        <a:solidFill>
                          <a:schemeClr val="bg1"/>
                        </a:solidFill>
                        <a:latin typeface="Lucida Sans" pitchFamily="34" charset="0"/>
                      </a:rPr>
                      <a:t>10%</a:t>
                    </a:r>
                    <a:endParaRPr lang="en-US" sz="1000" dirty="0">
                      <a:latin typeface="Lucida Sans" pitchFamily="34" charset="0"/>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200" b="1" dirty="0">
                        <a:solidFill>
                          <a:schemeClr val="bg1"/>
                        </a:solidFill>
                      </a:rPr>
                      <a:t> </a:t>
                    </a:r>
                    <a:r>
                      <a:rPr lang="en-US" sz="1000" b="1" dirty="0">
                        <a:solidFill>
                          <a:schemeClr val="bg1"/>
                        </a:solidFill>
                        <a:latin typeface="Lucida Sans" pitchFamily="34" charset="0"/>
                      </a:rPr>
                      <a:t>10%</a:t>
                    </a:r>
                    <a:endParaRPr lang="en-US" sz="1000" dirty="0">
                      <a:latin typeface="Lucida Sans" pitchFamily="34" charset="0"/>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bg1"/>
                    </a:solidFill>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'Grafici mkt growth'!$O$31:$P$31</c:f>
              <c:strCache>
                <c:ptCount val="2"/>
                <c:pt idx="0">
                  <c:v>2013</c:v>
                </c:pt>
                <c:pt idx="1">
                  <c:v>2016E</c:v>
                </c:pt>
              </c:strCache>
            </c:strRef>
          </c:cat>
          <c:val>
            <c:numRef>
              <c:f>'Grafici mkt growth'!$O$32:$P$32</c:f>
              <c:numCache>
                <c:formatCode>_(* #,##0_);_(* \(#,##0\);_(* "-"??_);_(@_)</c:formatCode>
                <c:ptCount val="2"/>
                <c:pt idx="0">
                  <c:v>382.03</c:v>
                </c:pt>
                <c:pt idx="1">
                  <c:v>435.27499999999969</c:v>
                </c:pt>
              </c:numCache>
            </c:numRef>
          </c:val>
        </c:ser>
        <c:ser>
          <c:idx val="1"/>
          <c:order val="1"/>
          <c:tx>
            <c:strRef>
              <c:f>'Grafici mkt growth'!$N$33</c:f>
              <c:strCache>
                <c:ptCount val="1"/>
                <c:pt idx="0">
                  <c:v>SYSTEMS</c:v>
                </c:pt>
              </c:strCache>
            </c:strRef>
          </c:tx>
          <c:spPr>
            <a:solidFill>
              <a:srgbClr val="0070C0"/>
            </a:solidFill>
            <a:ln>
              <a:solidFill>
                <a:schemeClr val="bg1"/>
              </a:solidFill>
            </a:ln>
          </c:spPr>
          <c:invertIfNegative val="0"/>
          <c:dLbls>
            <c:dLbl>
              <c:idx val="0"/>
              <c:layout/>
              <c:tx>
                <c:rich>
                  <a:bodyPr/>
                  <a:lstStyle/>
                  <a:p>
                    <a:r>
                      <a:rPr lang="en-US" sz="1000" b="1" dirty="0">
                        <a:solidFill>
                          <a:schemeClr val="bg1"/>
                        </a:solidFill>
                        <a:latin typeface="Lucida Sans" pitchFamily="34" charset="0"/>
                      </a:rPr>
                      <a:t> </a:t>
                    </a:r>
                    <a:r>
                      <a:rPr lang="en-US" sz="1000" b="1" dirty="0">
                        <a:solidFill>
                          <a:schemeClr val="bg1"/>
                        </a:solidFill>
                      </a:rPr>
                      <a:t>13%</a:t>
                    </a:r>
                    <a:endParaRPr lang="en-US" sz="100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1" dirty="0">
                        <a:solidFill>
                          <a:schemeClr val="bg1"/>
                        </a:solidFill>
                        <a:latin typeface="Lucida Sans" pitchFamily="34" charset="0"/>
                      </a:rPr>
                      <a:t> </a:t>
                    </a:r>
                    <a:r>
                      <a:rPr lang="en-US" sz="1000" b="1" dirty="0">
                        <a:solidFill>
                          <a:schemeClr val="bg1"/>
                        </a:solidFill>
                      </a:rPr>
                      <a:t>13%</a:t>
                    </a:r>
                    <a:endParaRPr lang="en-US" sz="100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chemeClr val="bg1"/>
                    </a:solidFill>
                    <a:latin typeface="Lucida Sans"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'Grafici mkt growth'!$O$31:$P$31</c:f>
              <c:strCache>
                <c:ptCount val="2"/>
                <c:pt idx="0">
                  <c:v>2013</c:v>
                </c:pt>
                <c:pt idx="1">
                  <c:v>2016E</c:v>
                </c:pt>
              </c:strCache>
            </c:strRef>
          </c:cat>
          <c:val>
            <c:numRef>
              <c:f>'Grafici mkt growth'!$O$33:$P$33</c:f>
              <c:numCache>
                <c:formatCode>_(* #,##0_);_(* \(#,##0\);_(* "-"??_);_(@_)</c:formatCode>
                <c:ptCount val="2"/>
                <c:pt idx="0">
                  <c:v>500.09304433739106</c:v>
                </c:pt>
                <c:pt idx="1">
                  <c:v>576.96003805586679</c:v>
                </c:pt>
              </c:numCache>
            </c:numRef>
          </c:val>
        </c:ser>
        <c:ser>
          <c:idx val="2"/>
          <c:order val="2"/>
          <c:tx>
            <c:strRef>
              <c:f>'Grafici mkt growth'!$N$34</c:f>
              <c:strCache>
                <c:ptCount val="1"/>
                <c:pt idx="0">
                  <c:v>VISION </c:v>
                </c:pt>
              </c:strCache>
            </c:strRef>
          </c:tx>
          <c:spPr>
            <a:solidFill>
              <a:schemeClr val="accent1">
                <a:lumMod val="60000"/>
                <a:lumOff val="40000"/>
              </a:schemeClr>
            </a:solidFill>
            <a:ln>
              <a:solidFill>
                <a:schemeClr val="bg1"/>
              </a:solidFill>
            </a:ln>
          </c:spPr>
          <c:invertIfNegative val="0"/>
          <c:dLbls>
            <c:dLbl>
              <c:idx val="0"/>
              <c:layout/>
              <c:tx>
                <c:rich>
                  <a:bodyPr/>
                  <a:lstStyle/>
                  <a:p>
                    <a:r>
                      <a:rPr lang="en-US" sz="1000" b="1" dirty="0">
                        <a:solidFill>
                          <a:schemeClr val="tx1"/>
                        </a:solidFill>
                        <a:latin typeface="Lucida Sans" pitchFamily="34" charset="0"/>
                      </a:rPr>
                      <a:t> </a:t>
                    </a:r>
                    <a:r>
                      <a:rPr lang="en-US" sz="1000" b="1" dirty="0"/>
                      <a:t>14% </a:t>
                    </a:r>
                    <a:endParaRPr lang="en-US" sz="100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1" dirty="0">
                        <a:solidFill>
                          <a:schemeClr val="tx1"/>
                        </a:solidFill>
                        <a:latin typeface="Lucida Sans" pitchFamily="34" charset="0"/>
                      </a:rPr>
                      <a:t> </a:t>
                    </a:r>
                    <a:r>
                      <a:rPr lang="en-US" sz="1000" b="1" dirty="0"/>
                      <a:t>15%</a:t>
                    </a:r>
                    <a:endParaRPr lang="en-US" sz="100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chemeClr val="tx1"/>
                    </a:solidFill>
                    <a:latin typeface="Lucida Sans"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'Grafici mkt growth'!$O$31:$P$31</c:f>
              <c:strCache>
                <c:ptCount val="2"/>
                <c:pt idx="0">
                  <c:v>2013</c:v>
                </c:pt>
                <c:pt idx="1">
                  <c:v>2016E</c:v>
                </c:pt>
              </c:strCache>
            </c:strRef>
          </c:cat>
          <c:val>
            <c:numRef>
              <c:f>'Grafici mkt growth'!$O$34:$P$34</c:f>
              <c:numCache>
                <c:formatCode>_(* #,##0_);_(* \(#,##0\);_(* "-"??_);_(@_)</c:formatCode>
                <c:ptCount val="2"/>
                <c:pt idx="0">
                  <c:v>540</c:v>
                </c:pt>
                <c:pt idx="1">
                  <c:v>700.19127426036403</c:v>
                </c:pt>
              </c:numCache>
            </c:numRef>
          </c:val>
        </c:ser>
        <c:ser>
          <c:idx val="3"/>
          <c:order val="3"/>
          <c:tx>
            <c:strRef>
              <c:f>'Grafici mkt growth'!$N$35</c:f>
              <c:strCache>
                <c:ptCount val="1"/>
                <c:pt idx="0">
                  <c:v>LASERMARKING </c:v>
                </c:pt>
              </c:strCache>
            </c:strRef>
          </c:tx>
          <c:spPr>
            <a:solidFill>
              <a:schemeClr val="bg1">
                <a:lumMod val="50000"/>
              </a:schemeClr>
            </a:solidFill>
            <a:ln>
              <a:solidFill>
                <a:schemeClr val="bg1"/>
              </a:solidFill>
            </a:ln>
          </c:spPr>
          <c:invertIfNegative val="0"/>
          <c:dLbls>
            <c:dLbl>
              <c:idx val="0"/>
              <c:layout/>
              <c:tx>
                <c:rich>
                  <a:bodyPr/>
                  <a:lstStyle/>
                  <a:p>
                    <a:r>
                      <a:rPr lang="en-US" sz="1000" b="1" dirty="0">
                        <a:solidFill>
                          <a:schemeClr val="tx1"/>
                        </a:solidFill>
                        <a:latin typeface="Lucida Sans" pitchFamily="34" charset="0"/>
                      </a:rPr>
                      <a:t>1</a:t>
                    </a:r>
                    <a:r>
                      <a:rPr lang="en-US" sz="1000" b="1" dirty="0"/>
                      <a:t>4%</a:t>
                    </a:r>
                    <a:endParaRPr lang="en-US" sz="100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1" dirty="0">
                        <a:solidFill>
                          <a:schemeClr val="tx1"/>
                        </a:solidFill>
                        <a:latin typeface="Lucida Sans" pitchFamily="34" charset="0"/>
                      </a:rPr>
                      <a:t>1</a:t>
                    </a:r>
                    <a:r>
                      <a:rPr lang="en-US" sz="1000" b="1" dirty="0"/>
                      <a:t>5%</a:t>
                    </a:r>
                    <a:endParaRPr lang="en-US" sz="100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chemeClr val="tx1"/>
                    </a:solidFill>
                    <a:latin typeface="Lucida Sans"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'Grafici mkt growth'!$O$31:$P$31</c:f>
              <c:strCache>
                <c:ptCount val="2"/>
                <c:pt idx="0">
                  <c:v>2013</c:v>
                </c:pt>
                <c:pt idx="1">
                  <c:v>2016E</c:v>
                </c:pt>
              </c:strCache>
            </c:strRef>
          </c:cat>
          <c:val>
            <c:numRef>
              <c:f>'Grafici mkt growth'!$O$35:$P$35</c:f>
              <c:numCache>
                <c:formatCode>_(* #,##0_);_(* \(#,##0\);_(* "-"??_);_(@_)</c:formatCode>
                <c:ptCount val="2"/>
                <c:pt idx="0">
                  <c:v>566</c:v>
                </c:pt>
                <c:pt idx="1">
                  <c:v>676.70312183626322</c:v>
                </c:pt>
              </c:numCache>
            </c:numRef>
          </c:val>
        </c:ser>
        <c:ser>
          <c:idx val="4"/>
          <c:order val="4"/>
          <c:tx>
            <c:strRef>
              <c:f>'Grafici mkt growth'!$N$36</c:f>
              <c:strCache>
                <c:ptCount val="1"/>
                <c:pt idx="0">
                  <c:v>SENSOR &amp; SAFETY</c:v>
                </c:pt>
              </c:strCache>
            </c:strRef>
          </c:tx>
          <c:spPr>
            <a:ln>
              <a:solidFill>
                <a:schemeClr val="bg1"/>
              </a:solidFill>
            </a:ln>
          </c:spPr>
          <c:invertIfNegative val="0"/>
          <c:dLbls>
            <c:dLbl>
              <c:idx val="0"/>
              <c:layout/>
              <c:tx>
                <c:rich>
                  <a:bodyPr/>
                  <a:lstStyle/>
                  <a:p>
                    <a:r>
                      <a:rPr lang="en-US" sz="1000" b="1" dirty="0">
                        <a:solidFill>
                          <a:schemeClr val="tx1"/>
                        </a:solidFill>
                        <a:latin typeface="Lucida Sans" pitchFamily="34" charset="0"/>
                      </a:rPr>
                      <a:t>4</a:t>
                    </a:r>
                    <a:r>
                      <a:rPr lang="en-US" sz="1000" b="1" dirty="0"/>
                      <a:t>9%</a:t>
                    </a:r>
                    <a:endParaRPr lang="en-US" sz="100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1" dirty="0">
                        <a:solidFill>
                          <a:schemeClr val="tx1"/>
                        </a:solidFill>
                        <a:latin typeface="Lucida Sans" pitchFamily="34" charset="0"/>
                      </a:rPr>
                      <a:t>4</a:t>
                    </a:r>
                    <a:r>
                      <a:rPr lang="en-US" sz="1000" b="1" dirty="0"/>
                      <a:t>8%</a:t>
                    </a:r>
                    <a:endParaRPr lang="en-US" sz="1000"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chemeClr val="tx1"/>
                    </a:solidFill>
                    <a:latin typeface="Lucida Sans"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'Grafici mkt growth'!$O$31:$P$31</c:f>
              <c:strCache>
                <c:ptCount val="2"/>
                <c:pt idx="0">
                  <c:v>2013</c:v>
                </c:pt>
                <c:pt idx="1">
                  <c:v>2016E</c:v>
                </c:pt>
              </c:strCache>
            </c:strRef>
          </c:cat>
          <c:val>
            <c:numRef>
              <c:f>'Grafici mkt growth'!$O$36:$P$36</c:f>
              <c:numCache>
                <c:formatCode>_(* #,##0_);_(* \(#,##0\);_(* "-"??_);_(@_)</c:formatCode>
                <c:ptCount val="2"/>
                <c:pt idx="0">
                  <c:v>1940</c:v>
                </c:pt>
                <c:pt idx="1">
                  <c:v>2170.4174727930672</c:v>
                </c:pt>
              </c:numCache>
            </c:numRef>
          </c:val>
        </c:ser>
        <c:dLbls>
          <c:showLegendKey val="0"/>
          <c:showVal val="1"/>
          <c:showCatName val="0"/>
          <c:showSerName val="0"/>
          <c:showPercent val="0"/>
          <c:showBubbleSize val="0"/>
        </c:dLbls>
        <c:gapWidth val="150"/>
        <c:overlap val="100"/>
        <c:axId val="88550784"/>
        <c:axId val="88593536"/>
      </c:barChart>
      <c:catAx>
        <c:axId val="88550784"/>
        <c:scaling>
          <c:orientation val="minMax"/>
        </c:scaling>
        <c:delete val="0"/>
        <c:axPos val="b"/>
        <c:numFmt formatCode="General" sourceLinked="0"/>
        <c:majorTickMark val="out"/>
        <c:minorTickMark val="none"/>
        <c:tickLblPos val="nextTo"/>
        <c:txPr>
          <a:bodyPr/>
          <a:lstStyle/>
          <a:p>
            <a:pPr>
              <a:defRPr sz="1000" b="0">
                <a:solidFill>
                  <a:srgbClr val="595959"/>
                </a:solidFill>
                <a:latin typeface="Lucida Sans" pitchFamily="34" charset="0"/>
              </a:defRPr>
            </a:pPr>
            <a:endParaRPr lang="it-IT"/>
          </a:p>
        </c:txPr>
        <c:crossAx val="88593536"/>
        <c:crosses val="autoZero"/>
        <c:auto val="1"/>
        <c:lblAlgn val="ctr"/>
        <c:lblOffset val="100"/>
        <c:noMultiLvlLbl val="0"/>
      </c:catAx>
      <c:valAx>
        <c:axId val="88593536"/>
        <c:scaling>
          <c:orientation val="minMax"/>
        </c:scaling>
        <c:delete val="1"/>
        <c:axPos val="l"/>
        <c:numFmt formatCode="_(* #,##0_);_(* \(#,##0\);_(* &quot;-&quot;??_);_(@_)" sourceLinked="1"/>
        <c:majorTickMark val="out"/>
        <c:minorTickMark val="none"/>
        <c:tickLblPos val="none"/>
        <c:crossAx val="88550784"/>
        <c:crosses val="autoZero"/>
        <c:crossBetween val="between"/>
      </c:valAx>
    </c:plotArea>
    <c:legend>
      <c:legendPos val="r"/>
      <c:legendEntry>
        <c:idx val="0"/>
        <c:txPr>
          <a:bodyPr/>
          <a:lstStyle/>
          <a:p>
            <a:pPr>
              <a:defRPr sz="900" b="1" i="0" baseline="0">
                <a:solidFill>
                  <a:srgbClr val="595959"/>
                </a:solidFill>
                <a:latin typeface="Lucida Sans" pitchFamily="34" charset="0"/>
              </a:defRPr>
            </a:pPr>
            <a:endParaRPr lang="it-IT"/>
          </a:p>
        </c:txPr>
      </c:legendEntry>
      <c:layout>
        <c:manualLayout>
          <c:xMode val="edge"/>
          <c:yMode val="edge"/>
          <c:x val="0.51364838023903625"/>
          <c:y val="0.23650705009105186"/>
          <c:w val="0.31602884299428158"/>
          <c:h val="0.46418582755660576"/>
        </c:manualLayout>
      </c:layout>
      <c:overlay val="0"/>
      <c:txPr>
        <a:bodyPr/>
        <a:lstStyle/>
        <a:p>
          <a:pPr>
            <a:defRPr sz="900" b="1">
              <a:solidFill>
                <a:srgbClr val="595959"/>
              </a:solidFill>
              <a:latin typeface="Lucida Sans" pitchFamily="34" charset="0"/>
            </a:defRPr>
          </a:pPr>
          <a:endParaRPr lang="it-IT"/>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526798056029948E-2"/>
          <c:y val="3.9715511751507261E-2"/>
          <c:w val="0.7188884697565906"/>
          <c:h val="0.83411406907469898"/>
        </c:manualLayout>
      </c:layout>
      <c:barChart>
        <c:barDir val="col"/>
        <c:grouping val="stacked"/>
        <c:varyColors val="0"/>
        <c:ser>
          <c:idx val="0"/>
          <c:order val="0"/>
          <c:tx>
            <c:strRef>
              <c:f>'Grafici mkt growth'!$A$100</c:f>
              <c:strCache>
                <c:ptCount val="1"/>
                <c:pt idx="0">
                  <c:v>Self Checkout Solutions</c:v>
                </c:pt>
              </c:strCache>
            </c:strRef>
          </c:tx>
          <c:spPr>
            <a:solidFill>
              <a:schemeClr val="tx2"/>
            </a:solidFill>
            <a:ln>
              <a:solidFill>
                <a:schemeClr val="bg1"/>
              </a:solidFill>
            </a:ln>
          </c:spPr>
          <c:invertIfNegative val="0"/>
          <c:dLbls>
            <c:dLbl>
              <c:idx val="0"/>
              <c:layout>
                <c:manualLayout>
                  <c:x val="-1.5180312389247181E-3"/>
                  <c:y val="0"/>
                </c:manualLayout>
              </c:layout>
              <c:tx>
                <c:rich>
                  <a:bodyPr/>
                  <a:lstStyle/>
                  <a:p>
                    <a:r>
                      <a:rPr lang="en-US" sz="1000" b="1">
                        <a:solidFill>
                          <a:schemeClr val="bg1"/>
                        </a:solidFill>
                        <a:latin typeface="Lucida Sans" pitchFamily="34" charset="0"/>
                      </a:rPr>
                      <a:t> 17</a:t>
                    </a:r>
                    <a:r>
                      <a:rPr lang="en-US" sz="1000" b="1">
                        <a:latin typeface="Lucida Sans" pitchFamily="34" charset="0"/>
                      </a:rPr>
                      <a:t>% </a:t>
                    </a:r>
                    <a:endParaRPr lang="en-US" sz="1000">
                      <a:latin typeface="Lucida Sans" pitchFamily="34" charset="0"/>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1">
                        <a:solidFill>
                          <a:schemeClr val="bg1"/>
                        </a:solidFill>
                        <a:latin typeface="Lucida Sans" pitchFamily="34" charset="0"/>
                      </a:rPr>
                      <a:t>21</a:t>
                    </a:r>
                    <a:r>
                      <a:rPr lang="en-US" sz="1000" b="1">
                        <a:latin typeface="Lucida Sans" pitchFamily="34" charset="0"/>
                      </a:rPr>
                      <a:t>% </a:t>
                    </a:r>
                    <a:endParaRPr lang="en-US" sz="1000">
                      <a:latin typeface="Lucida Sans" pitchFamily="34" charset="0"/>
                    </a:endParaRP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sz="1000" b="1">
                        <a:solidFill>
                          <a:schemeClr val="bg1"/>
                        </a:solidFill>
                        <a:latin typeface="Lucida Sans" pitchFamily="34" charset="0"/>
                      </a:rPr>
                      <a:t>8</a:t>
                    </a:r>
                    <a:r>
                      <a:rPr lang="en-US" sz="1200" b="1">
                        <a:latin typeface="+mn-lt"/>
                      </a:rPr>
                      <a:t>% </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solidFill>
                      <a:schemeClr val="bg1"/>
                    </a:solidFill>
                    <a:latin typeface="Lucida Sans"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'Grafici mkt growth'!$C$98:$D$98</c:f>
              <c:strCache>
                <c:ptCount val="2"/>
                <c:pt idx="0">
                  <c:v>2013</c:v>
                </c:pt>
                <c:pt idx="1">
                  <c:v>2016E</c:v>
                </c:pt>
              </c:strCache>
            </c:strRef>
          </c:cat>
          <c:val>
            <c:numRef>
              <c:f>('Grafici mkt growth'!$C$100,'Grafici mkt growth'!$D$100)</c:f>
              <c:numCache>
                <c:formatCode>_(* #,##0.00_);_(* \(#,##0.00\);_(* "-"??_);_(@_)</c:formatCode>
                <c:ptCount val="2"/>
                <c:pt idx="0">
                  <c:v>0.74811667008242344</c:v>
                </c:pt>
                <c:pt idx="1">
                  <c:v>1.0879149959946817</c:v>
                </c:pt>
              </c:numCache>
            </c:numRef>
          </c:val>
        </c:ser>
        <c:ser>
          <c:idx val="1"/>
          <c:order val="1"/>
          <c:tx>
            <c:strRef>
              <c:f>'Grafici mkt growth'!$A$101</c:f>
              <c:strCache>
                <c:ptCount val="1"/>
                <c:pt idx="0">
                  <c:v>POS Retail Scanners </c:v>
                </c:pt>
              </c:strCache>
            </c:strRef>
          </c:tx>
          <c:spPr>
            <a:solidFill>
              <a:srgbClr val="0070C0"/>
            </a:solidFill>
            <a:ln>
              <a:solidFill>
                <a:schemeClr val="bg1"/>
              </a:solidFill>
            </a:ln>
          </c:spPr>
          <c:invertIfNegative val="0"/>
          <c:dLbls>
            <c:dLbl>
              <c:idx val="0"/>
              <c:layout/>
              <c:tx>
                <c:rich>
                  <a:bodyPr/>
                  <a:lstStyle/>
                  <a:p>
                    <a:pPr>
                      <a:defRPr sz="1000" b="1">
                        <a:solidFill>
                          <a:schemeClr val="bg1"/>
                        </a:solidFill>
                        <a:latin typeface="Lucida Sans" pitchFamily="34" charset="0"/>
                      </a:defRPr>
                    </a:pPr>
                    <a:r>
                      <a:rPr lang="en-US" sz="1000" b="1">
                        <a:solidFill>
                          <a:schemeClr val="bg1"/>
                        </a:solidFill>
                        <a:latin typeface="Lucida Sans" pitchFamily="34" charset="0"/>
                      </a:rPr>
                      <a:t> </a:t>
                    </a:r>
                    <a:r>
                      <a:rPr lang="en-US" sz="1000" b="1">
                        <a:solidFill>
                          <a:schemeClr val="bg1"/>
                        </a:solidFill>
                      </a:rPr>
                      <a:t>7% </a:t>
                    </a:r>
                    <a:endParaRPr lang="en-US" sz="1000"/>
                  </a:p>
                </c:rich>
              </c:tx>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defRPr sz="1000" b="1">
                        <a:solidFill>
                          <a:schemeClr val="bg1"/>
                        </a:solidFill>
                        <a:latin typeface="Lucida Sans" pitchFamily="34" charset="0"/>
                      </a:defRPr>
                    </a:pPr>
                    <a:r>
                      <a:rPr lang="en-US" sz="1000" b="1">
                        <a:solidFill>
                          <a:schemeClr val="bg1"/>
                        </a:solidFill>
                        <a:latin typeface="Lucida Sans" pitchFamily="34" charset="0"/>
                      </a:rPr>
                      <a:t> </a:t>
                    </a:r>
                    <a:r>
                      <a:rPr lang="en-US" sz="1000" b="1">
                        <a:solidFill>
                          <a:schemeClr val="bg1"/>
                        </a:solidFill>
                      </a:rPr>
                      <a:t>7% </a:t>
                    </a:r>
                    <a:endParaRPr lang="en-US" sz="1000"/>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bg1"/>
                    </a:solidFill>
                    <a:latin typeface="Lucida Sans"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'Grafici mkt growth'!$C$98:$D$98</c:f>
              <c:strCache>
                <c:ptCount val="2"/>
                <c:pt idx="0">
                  <c:v>2013</c:v>
                </c:pt>
                <c:pt idx="1">
                  <c:v>2016E</c:v>
                </c:pt>
              </c:strCache>
            </c:strRef>
          </c:cat>
          <c:val>
            <c:numRef>
              <c:f>('Grafici mkt growth'!$C$101,'Grafici mkt growth'!$D$101)</c:f>
              <c:numCache>
                <c:formatCode>_(* #,##0.00_);_(* \(#,##0.00\);_(* "-"??_);_(@_)</c:formatCode>
                <c:ptCount val="2"/>
                <c:pt idx="0">
                  <c:v>0.31015232174051538</c:v>
                </c:pt>
                <c:pt idx="1">
                  <c:v>0.34141741536663239</c:v>
                </c:pt>
              </c:numCache>
            </c:numRef>
          </c:val>
        </c:ser>
        <c:ser>
          <c:idx val="2"/>
          <c:order val="2"/>
          <c:tx>
            <c:strRef>
              <c:f>'Grafici mkt growth'!$A$102</c:f>
              <c:strCache>
                <c:ptCount val="1"/>
                <c:pt idx="0">
                  <c:v>Hand Held Scanners </c:v>
                </c:pt>
              </c:strCache>
            </c:strRef>
          </c:tx>
          <c:spPr>
            <a:solidFill>
              <a:schemeClr val="tx2">
                <a:lumMod val="40000"/>
                <a:lumOff val="60000"/>
              </a:schemeClr>
            </a:solidFill>
            <a:ln>
              <a:solidFill>
                <a:schemeClr val="bg1"/>
              </a:solidFill>
            </a:ln>
          </c:spPr>
          <c:invertIfNegative val="0"/>
          <c:dLbls>
            <c:dLbl>
              <c:idx val="0"/>
              <c:layout/>
              <c:tx>
                <c:rich>
                  <a:bodyPr/>
                  <a:lstStyle/>
                  <a:p>
                    <a:pPr>
                      <a:defRPr sz="1000" b="1">
                        <a:solidFill>
                          <a:schemeClr val="tx1"/>
                        </a:solidFill>
                        <a:latin typeface="Lucida Sans" pitchFamily="34" charset="0"/>
                      </a:defRPr>
                    </a:pPr>
                    <a:r>
                      <a:rPr lang="en-US" sz="1000" b="1">
                        <a:solidFill>
                          <a:schemeClr val="tx1"/>
                        </a:solidFill>
                        <a:latin typeface="Lucida Sans" pitchFamily="34" charset="0"/>
                      </a:rPr>
                      <a:t> </a:t>
                    </a:r>
                    <a:r>
                      <a:rPr lang="en-US" sz="1000" b="1">
                        <a:solidFill>
                          <a:schemeClr val="tx1"/>
                        </a:solidFill>
                      </a:rPr>
                      <a:t>21%</a:t>
                    </a:r>
                    <a:endParaRPr lang="en-US" sz="1000">
                      <a:solidFill>
                        <a:schemeClr val="tx1"/>
                      </a:solidFill>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defRPr sz="1000" b="1">
                        <a:solidFill>
                          <a:schemeClr val="tx1"/>
                        </a:solidFill>
                        <a:latin typeface="Lucida Sans" pitchFamily="34" charset="0"/>
                      </a:defRPr>
                    </a:pPr>
                    <a:r>
                      <a:rPr lang="en-US" sz="1000" b="1">
                        <a:solidFill>
                          <a:schemeClr val="tx1"/>
                        </a:solidFill>
                        <a:latin typeface="Lucida Sans" pitchFamily="34" charset="0"/>
                      </a:rPr>
                      <a:t> </a:t>
                    </a:r>
                    <a:r>
                      <a:rPr lang="en-US" sz="1000" b="1">
                        <a:solidFill>
                          <a:schemeClr val="tx1"/>
                        </a:solidFill>
                      </a:rPr>
                      <a:t>20% </a:t>
                    </a:r>
                    <a:endParaRPr lang="en-US" sz="1000">
                      <a:solidFill>
                        <a:schemeClr val="tx1"/>
                      </a:solidFill>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rgbClr val="595959"/>
                    </a:solidFill>
                    <a:latin typeface="Lucida Sans"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'Grafici mkt growth'!$C$98:$D$98</c:f>
              <c:strCache>
                <c:ptCount val="2"/>
                <c:pt idx="0">
                  <c:v>2013</c:v>
                </c:pt>
                <c:pt idx="1">
                  <c:v>2016E</c:v>
                </c:pt>
              </c:strCache>
            </c:strRef>
          </c:cat>
          <c:val>
            <c:numRef>
              <c:f>('Grafici mkt growth'!$C$102,'Grafici mkt growth'!$D$102)</c:f>
              <c:numCache>
                <c:formatCode>_(* #,##0.00_);_(* \(#,##0.00\);_(* "-"??_);_(@_)</c:formatCode>
                <c:ptCount val="2"/>
                <c:pt idx="0">
                  <c:v>0.94290000000000063</c:v>
                </c:pt>
                <c:pt idx="1">
                  <c:v>1.0459356442206558</c:v>
                </c:pt>
              </c:numCache>
            </c:numRef>
          </c:val>
        </c:ser>
        <c:ser>
          <c:idx val="3"/>
          <c:order val="3"/>
          <c:tx>
            <c:strRef>
              <c:f>'Grafici mkt growth'!$A$103</c:f>
              <c:strCache>
                <c:ptCount val="1"/>
                <c:pt idx="0">
                  <c:v>Mobile Computers</c:v>
                </c:pt>
              </c:strCache>
            </c:strRef>
          </c:tx>
          <c:spPr>
            <a:solidFill>
              <a:schemeClr val="accent5"/>
            </a:solidFill>
            <a:ln>
              <a:solidFill>
                <a:schemeClr val="bg1"/>
              </a:solidFill>
            </a:ln>
          </c:spPr>
          <c:invertIfNegative val="0"/>
          <c:dLbls>
            <c:dLbl>
              <c:idx val="0"/>
              <c:layout/>
              <c:tx>
                <c:rich>
                  <a:bodyPr/>
                  <a:lstStyle/>
                  <a:p>
                    <a:r>
                      <a:rPr lang="en-US" sz="1000" b="1">
                        <a:solidFill>
                          <a:srgbClr val="595959"/>
                        </a:solidFill>
                        <a:latin typeface="Lucida Sans" pitchFamily="34" charset="0"/>
                      </a:rPr>
                      <a:t> </a:t>
                    </a:r>
                    <a:r>
                      <a:rPr lang="en-US" sz="1000" b="1">
                        <a:solidFill>
                          <a:sysClr val="windowText" lastClr="000000"/>
                        </a:solidFill>
                      </a:rPr>
                      <a:t>56% </a:t>
                    </a:r>
                    <a:endParaRPr lang="en-US" sz="100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1">
                        <a:solidFill>
                          <a:srgbClr val="595959"/>
                        </a:solidFill>
                        <a:latin typeface="Lucida Sans" pitchFamily="34" charset="0"/>
                      </a:rPr>
                      <a:t> </a:t>
                    </a:r>
                    <a:r>
                      <a:rPr lang="en-US" sz="1000" b="1">
                        <a:solidFill>
                          <a:sysClr val="windowText" lastClr="000000"/>
                        </a:solidFill>
                      </a:rPr>
                      <a:t>53% </a:t>
                    </a:r>
                    <a:endParaRPr lang="en-US" sz="100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rgbClr val="595959"/>
                    </a:solidFill>
                    <a:latin typeface="Lucida Sans"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'Grafici mkt growth'!$C$98:$D$98</c:f>
              <c:strCache>
                <c:ptCount val="2"/>
                <c:pt idx="0">
                  <c:v>2013</c:v>
                </c:pt>
                <c:pt idx="1">
                  <c:v>2016E</c:v>
                </c:pt>
              </c:strCache>
            </c:strRef>
          </c:cat>
          <c:val>
            <c:numRef>
              <c:f>('Grafici mkt growth'!$C$103,'Grafici mkt growth'!$D$103)</c:f>
              <c:numCache>
                <c:formatCode>_(* #,##0.00_);_(* \(#,##0.00\);_(* "-"??_);_(@_)</c:formatCode>
                <c:ptCount val="2"/>
                <c:pt idx="0">
                  <c:v>2.5124741912399977</c:v>
                </c:pt>
                <c:pt idx="1">
                  <c:v>2.7433326966873683</c:v>
                </c:pt>
              </c:numCache>
            </c:numRef>
          </c:val>
        </c:ser>
        <c:dLbls>
          <c:showLegendKey val="0"/>
          <c:showVal val="1"/>
          <c:showCatName val="0"/>
          <c:showSerName val="0"/>
          <c:showPercent val="0"/>
          <c:showBubbleSize val="0"/>
        </c:dLbls>
        <c:gapWidth val="150"/>
        <c:overlap val="100"/>
        <c:axId val="88992384"/>
        <c:axId val="96088448"/>
      </c:barChart>
      <c:catAx>
        <c:axId val="88992384"/>
        <c:scaling>
          <c:orientation val="minMax"/>
        </c:scaling>
        <c:delete val="0"/>
        <c:axPos val="b"/>
        <c:numFmt formatCode="General" sourceLinked="1"/>
        <c:majorTickMark val="out"/>
        <c:minorTickMark val="none"/>
        <c:tickLblPos val="nextTo"/>
        <c:txPr>
          <a:bodyPr/>
          <a:lstStyle/>
          <a:p>
            <a:pPr>
              <a:defRPr>
                <a:solidFill>
                  <a:srgbClr val="595959"/>
                </a:solidFill>
                <a:latin typeface="Lucida Sans" pitchFamily="34" charset="0"/>
                <a:cs typeface="Arial" pitchFamily="34" charset="0"/>
              </a:defRPr>
            </a:pPr>
            <a:endParaRPr lang="it-IT"/>
          </a:p>
        </c:txPr>
        <c:crossAx val="96088448"/>
        <c:crosses val="autoZero"/>
        <c:auto val="1"/>
        <c:lblAlgn val="ctr"/>
        <c:lblOffset val="100"/>
        <c:noMultiLvlLbl val="0"/>
      </c:catAx>
      <c:valAx>
        <c:axId val="96088448"/>
        <c:scaling>
          <c:orientation val="minMax"/>
        </c:scaling>
        <c:delete val="1"/>
        <c:axPos val="l"/>
        <c:numFmt formatCode="_(* #,##0.00_);_(* \(#,##0.00\);_(* &quot;-&quot;??_);_(@_)" sourceLinked="1"/>
        <c:majorTickMark val="out"/>
        <c:minorTickMark val="none"/>
        <c:tickLblPos val="none"/>
        <c:crossAx val="88992384"/>
        <c:crosses val="autoZero"/>
        <c:crossBetween val="between"/>
      </c:valAx>
      <c:spPr>
        <a:noFill/>
        <a:ln w="25400">
          <a:noFill/>
        </a:ln>
      </c:spPr>
    </c:plotArea>
    <c:legend>
      <c:legendPos val="r"/>
      <c:layout>
        <c:manualLayout>
          <c:xMode val="edge"/>
          <c:yMode val="edge"/>
          <c:x val="0.66445932597333957"/>
          <c:y val="0.30996660757719419"/>
          <c:w val="0.32617103990611818"/>
          <c:h val="0.3432944442154155"/>
        </c:manualLayout>
      </c:layout>
      <c:overlay val="0"/>
      <c:txPr>
        <a:bodyPr/>
        <a:lstStyle/>
        <a:p>
          <a:pPr>
            <a:defRPr sz="900" b="1">
              <a:solidFill>
                <a:srgbClr val="595959"/>
              </a:solidFill>
              <a:latin typeface="Lucida Sans" pitchFamily="34" charset="0"/>
              <a:cs typeface="Arial" pitchFamily="34" charset="0"/>
            </a:defRPr>
          </a:pPr>
          <a:endParaRPr lang="it-IT"/>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523463247031473E-2"/>
          <c:y val="0.11362931454059354"/>
          <c:w val="0.8795137826210695"/>
          <c:h val="0.71140832205458004"/>
        </c:manualLayout>
      </c:layout>
      <c:bubbleChart>
        <c:varyColors val="0"/>
        <c:ser>
          <c:idx val="1"/>
          <c:order val="0"/>
          <c:spPr>
            <a:solidFill>
              <a:srgbClr val="D6DDE9"/>
            </a:solidFill>
            <a:ln w="25400">
              <a:noFill/>
            </a:ln>
          </c:spPr>
          <c:invertIfNegative val="0"/>
          <c:dPt>
            <c:idx val="3"/>
            <c:invertIfNegative val="0"/>
            <c:bubble3D val="1"/>
            <c:spPr>
              <a:solidFill>
                <a:sysClr val="window" lastClr="FFFFFF">
                  <a:lumMod val="85000"/>
                </a:sysClr>
              </a:solidFill>
              <a:ln w="25400">
                <a:noFill/>
              </a:ln>
            </c:spPr>
          </c:dPt>
          <c:dPt>
            <c:idx val="4"/>
            <c:invertIfNegative val="0"/>
            <c:bubble3D val="1"/>
            <c:spPr>
              <a:solidFill>
                <a:sysClr val="window" lastClr="FFFFFF">
                  <a:lumMod val="85000"/>
                </a:sysClr>
              </a:solidFill>
              <a:ln w="25400">
                <a:noFill/>
              </a:ln>
            </c:spPr>
          </c:dPt>
          <c:dPt>
            <c:idx val="5"/>
            <c:invertIfNegative val="0"/>
            <c:bubble3D val="1"/>
            <c:spPr>
              <a:solidFill>
                <a:srgbClr val="1F497D"/>
              </a:solidFill>
              <a:ln w="25400">
                <a:noFill/>
              </a:ln>
            </c:spPr>
          </c:dPt>
          <c:xVal>
            <c:numRef>
              <c:f>'IA Pos'!$C$3:$C$12</c:f>
              <c:numCache>
                <c:formatCode>0.00</c:formatCode>
                <c:ptCount val="10"/>
                <c:pt idx="0">
                  <c:v>445.2</c:v>
                </c:pt>
                <c:pt idx="1">
                  <c:v>425.01920000000001</c:v>
                </c:pt>
                <c:pt idx="2">
                  <c:v>257.82049999999964</c:v>
                </c:pt>
                <c:pt idx="3">
                  <c:v>255.8</c:v>
                </c:pt>
                <c:pt idx="4">
                  <c:v>155.1</c:v>
                </c:pt>
                <c:pt idx="5">
                  <c:v>156.29999999999998</c:v>
                </c:pt>
                <c:pt idx="6">
                  <c:v>107.5</c:v>
                </c:pt>
                <c:pt idx="7">
                  <c:v>99.066400000000002</c:v>
                </c:pt>
                <c:pt idx="8">
                  <c:v>95</c:v>
                </c:pt>
                <c:pt idx="9">
                  <c:v>88.470799999999983</c:v>
                </c:pt>
              </c:numCache>
            </c:numRef>
          </c:xVal>
          <c:yVal>
            <c:numRef>
              <c:f>'IA Pos'!$D$3:$D$12</c:f>
              <c:numCache>
                <c:formatCode>0.0%</c:formatCode>
                <c:ptCount val="10"/>
                <c:pt idx="0">
                  <c:v>0.13121518465029974</c:v>
                </c:pt>
                <c:pt idx="1">
                  <c:v>0.12526723451914332</c:v>
                </c:pt>
                <c:pt idx="2">
                  <c:v>7.5988240148545494E-2</c:v>
                </c:pt>
                <c:pt idx="3">
                  <c:v>7.5392731881281844E-2</c:v>
                </c:pt>
                <c:pt idx="4">
                  <c:v>4.5713106781809072E-2</c:v>
                </c:pt>
                <c:pt idx="5">
                  <c:v>4.6066786524801916E-2</c:v>
                </c:pt>
                <c:pt idx="6">
                  <c:v>3.1683810309764651E-2</c:v>
                </c:pt>
                <c:pt idx="7">
                  <c:v>2.9198149076011676E-2</c:v>
                </c:pt>
                <c:pt idx="8">
                  <c:v>2.7999646320257011E-2</c:v>
                </c:pt>
                <c:pt idx="9">
                  <c:v>2.6075274838633686E-2</c:v>
                </c:pt>
              </c:numCache>
            </c:numRef>
          </c:yVal>
          <c:bubbleSize>
            <c:numRef>
              <c:f>'IA Pos'!$D$3:$D$12</c:f>
              <c:numCache>
                <c:formatCode>0.0%</c:formatCode>
                <c:ptCount val="10"/>
                <c:pt idx="0">
                  <c:v>0.13121518465029974</c:v>
                </c:pt>
                <c:pt idx="1">
                  <c:v>0.12526723451914332</c:v>
                </c:pt>
                <c:pt idx="2">
                  <c:v>7.5988240148545494E-2</c:v>
                </c:pt>
                <c:pt idx="3">
                  <c:v>7.5392731881281844E-2</c:v>
                </c:pt>
                <c:pt idx="4">
                  <c:v>4.5713106781809072E-2</c:v>
                </c:pt>
                <c:pt idx="5">
                  <c:v>4.6066786524801916E-2</c:v>
                </c:pt>
                <c:pt idx="6">
                  <c:v>3.1683810309764651E-2</c:v>
                </c:pt>
                <c:pt idx="7">
                  <c:v>2.9198149076011676E-2</c:v>
                </c:pt>
                <c:pt idx="8">
                  <c:v>2.7999646320257011E-2</c:v>
                </c:pt>
                <c:pt idx="9">
                  <c:v>2.6075274838633686E-2</c:v>
                </c:pt>
              </c:numCache>
            </c:numRef>
          </c:bubbleSize>
          <c:bubble3D val="1"/>
        </c:ser>
        <c:dLbls>
          <c:showLegendKey val="0"/>
          <c:showVal val="0"/>
          <c:showCatName val="0"/>
          <c:showSerName val="0"/>
          <c:showPercent val="0"/>
          <c:showBubbleSize val="0"/>
        </c:dLbls>
        <c:bubbleScale val="100"/>
        <c:showNegBubbles val="0"/>
        <c:axId val="82424192"/>
        <c:axId val="82426112"/>
      </c:bubbleChart>
      <c:valAx>
        <c:axId val="82424192"/>
        <c:scaling>
          <c:orientation val="minMax"/>
          <c:max val="500"/>
          <c:min val="50"/>
        </c:scaling>
        <c:delete val="1"/>
        <c:axPos val="b"/>
        <c:numFmt formatCode="0.00" sourceLinked="1"/>
        <c:majorTickMark val="out"/>
        <c:minorTickMark val="none"/>
        <c:tickLblPos val="none"/>
        <c:crossAx val="82426112"/>
        <c:crosses val="autoZero"/>
        <c:crossBetween val="midCat"/>
        <c:dispUnits>
          <c:builtInUnit val="millions"/>
        </c:dispUnits>
      </c:valAx>
      <c:valAx>
        <c:axId val="82426112"/>
        <c:scaling>
          <c:orientation val="minMax"/>
          <c:min val="0"/>
        </c:scaling>
        <c:delete val="0"/>
        <c:axPos val="l"/>
        <c:majorGridlines/>
        <c:numFmt formatCode="0.0%" sourceLinked="1"/>
        <c:majorTickMark val="out"/>
        <c:minorTickMark val="none"/>
        <c:tickLblPos val="none"/>
        <c:crossAx val="82424192"/>
        <c:crosses val="autoZero"/>
        <c:crossBetween val="midCat"/>
      </c:valAx>
      <c:spPr>
        <a:noFill/>
        <a:ln w="25400">
          <a:noFill/>
        </a:ln>
      </c:spPr>
    </c:plotArea>
    <c:plotVisOnly val="1"/>
    <c:dispBlanksAs val="gap"/>
    <c:showDLblsOverMax val="0"/>
  </c:chart>
  <c:spPr>
    <a:noFill/>
    <a:ln w="9525">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237512594272475E-2"/>
          <c:y val="0.11024229656536257"/>
          <c:w val="0.8795137826210695"/>
          <c:h val="0.71140832205458004"/>
        </c:manualLayout>
      </c:layout>
      <c:bubbleChart>
        <c:varyColors val="0"/>
        <c:dLbls>
          <c:showLegendKey val="0"/>
          <c:showVal val="0"/>
          <c:showCatName val="0"/>
          <c:showSerName val="0"/>
          <c:showPercent val="0"/>
          <c:showBubbleSize val="0"/>
        </c:dLbls>
        <c:bubbleScale val="100"/>
        <c:showNegBubbles val="0"/>
        <c:axId val="81732736"/>
        <c:axId val="81734656"/>
      </c:bubbleChart>
      <c:valAx>
        <c:axId val="81732736"/>
        <c:scaling>
          <c:orientation val="minMax"/>
          <c:max val="600"/>
          <c:min val="0"/>
        </c:scaling>
        <c:delete val="0"/>
        <c:axPos val="b"/>
        <c:numFmt formatCode="0.00" sourceLinked="1"/>
        <c:majorTickMark val="none"/>
        <c:minorTickMark val="none"/>
        <c:tickLblPos val="none"/>
        <c:crossAx val="81734656"/>
        <c:crosses val="autoZero"/>
        <c:crossBetween val="midCat"/>
        <c:dispUnits>
          <c:builtInUnit val="millions"/>
        </c:dispUnits>
      </c:valAx>
      <c:valAx>
        <c:axId val="81734656"/>
        <c:scaling>
          <c:orientation val="minMax"/>
          <c:min val="0"/>
        </c:scaling>
        <c:delete val="0"/>
        <c:axPos val="l"/>
        <c:numFmt formatCode="0.0%" sourceLinked="1"/>
        <c:majorTickMark val="out"/>
        <c:minorTickMark val="none"/>
        <c:tickLblPos val="none"/>
        <c:crossAx val="81732736"/>
        <c:crosses val="autoZero"/>
        <c:crossBetween val="midCat"/>
      </c:valAx>
      <c:spPr>
        <a:noFill/>
        <a:ln w="25400">
          <a:noFill/>
        </a:ln>
      </c:spPr>
    </c:plotArea>
    <c:plotVisOnly val="1"/>
    <c:dispBlanksAs val="gap"/>
    <c:showDLblsOverMax val="0"/>
  </c:chart>
  <c:spPr>
    <a:noFill/>
    <a:ln w="9525">
      <a:noFill/>
    </a:ln>
  </c:spPr>
  <c:txPr>
    <a:bodyPr/>
    <a:lstStyle/>
    <a:p>
      <a:pPr>
        <a:defRPr>
          <a:solidFill>
            <a:schemeClr val="bg1">
              <a:lumMod val="50000"/>
            </a:schemeClr>
          </a:solidFill>
        </a:defRPr>
      </a:pPr>
      <a:endParaRPr lang="it-IT"/>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Regular headcount status</a:t>
            </a:r>
          </a:p>
          <a:p>
            <a:pPr>
              <a:defRPr/>
            </a:pPr>
            <a:r>
              <a:rPr lang="it-IT"/>
              <a:t>(excluded expat, temp, intern)</a:t>
            </a:r>
          </a:p>
        </c:rich>
      </c:tx>
      <c:layout>
        <c:manualLayout>
          <c:xMode val="edge"/>
          <c:yMode val="edge"/>
          <c:x val="0.27668031242777402"/>
          <c:y val="2.2013598971269532E-2"/>
        </c:manualLayout>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Headcount!$A$4</c:f>
              <c:strCache>
                <c:ptCount val="1"/>
                <c:pt idx="0">
                  <c:v>Emp. 40h</c:v>
                </c:pt>
              </c:strCache>
            </c:strRef>
          </c:tx>
          <c:invertIfNegative val="0"/>
          <c:cat>
            <c:numRef>
              <c:f>Headcount!$B$3:$F$3</c:f>
              <c:numCache>
                <c:formatCode>General</c:formatCode>
                <c:ptCount val="5"/>
                <c:pt idx="0">
                  <c:v>2011</c:v>
                </c:pt>
                <c:pt idx="1">
                  <c:v>2012</c:v>
                </c:pt>
                <c:pt idx="2">
                  <c:v>2013</c:v>
                </c:pt>
                <c:pt idx="3">
                  <c:v>2014</c:v>
                </c:pt>
                <c:pt idx="4" formatCode="mmm\-\a\a">
                  <c:v>42186</c:v>
                </c:pt>
              </c:numCache>
            </c:numRef>
          </c:cat>
          <c:val>
            <c:numRef>
              <c:f>Headcount!$B$4:$F$4</c:f>
              <c:numCache>
                <c:formatCode>General</c:formatCode>
                <c:ptCount val="5"/>
                <c:pt idx="0">
                  <c:v>132</c:v>
                </c:pt>
                <c:pt idx="1">
                  <c:v>139</c:v>
                </c:pt>
                <c:pt idx="2">
                  <c:v>148</c:v>
                </c:pt>
                <c:pt idx="3">
                  <c:v>157</c:v>
                </c:pt>
                <c:pt idx="4">
                  <c:v>157</c:v>
                </c:pt>
              </c:numCache>
            </c:numRef>
          </c:val>
        </c:ser>
        <c:ser>
          <c:idx val="1"/>
          <c:order val="1"/>
          <c:tx>
            <c:strRef>
              <c:f>Headcount!$A$5</c:f>
              <c:strCache>
                <c:ptCount val="1"/>
                <c:pt idx="0">
                  <c:v>Emp. 48h</c:v>
                </c:pt>
              </c:strCache>
            </c:strRef>
          </c:tx>
          <c:invertIfNegative val="0"/>
          <c:cat>
            <c:numRef>
              <c:f>Headcount!$B$3:$F$3</c:f>
              <c:numCache>
                <c:formatCode>General</c:formatCode>
                <c:ptCount val="5"/>
                <c:pt idx="0">
                  <c:v>2011</c:v>
                </c:pt>
                <c:pt idx="1">
                  <c:v>2012</c:v>
                </c:pt>
                <c:pt idx="2">
                  <c:v>2013</c:v>
                </c:pt>
                <c:pt idx="3">
                  <c:v>2014</c:v>
                </c:pt>
                <c:pt idx="4" formatCode="mmm\-\a\a">
                  <c:v>42186</c:v>
                </c:pt>
              </c:numCache>
            </c:numRef>
          </c:cat>
          <c:val>
            <c:numRef>
              <c:f>Headcount!$B$5:$F$5</c:f>
              <c:numCache>
                <c:formatCode>General</c:formatCode>
                <c:ptCount val="5"/>
                <c:pt idx="0">
                  <c:v>416</c:v>
                </c:pt>
                <c:pt idx="1">
                  <c:v>350</c:v>
                </c:pt>
                <c:pt idx="2">
                  <c:v>352</c:v>
                </c:pt>
                <c:pt idx="3">
                  <c:v>361</c:v>
                </c:pt>
                <c:pt idx="4">
                  <c:v>357</c:v>
                </c:pt>
              </c:numCache>
            </c:numRef>
          </c:val>
        </c:ser>
        <c:dLbls>
          <c:showLegendKey val="0"/>
          <c:showVal val="0"/>
          <c:showCatName val="0"/>
          <c:showSerName val="0"/>
          <c:showPercent val="0"/>
          <c:showBubbleSize val="0"/>
        </c:dLbls>
        <c:gapWidth val="150"/>
        <c:shape val="box"/>
        <c:axId val="132040576"/>
        <c:axId val="132042112"/>
        <c:axId val="0"/>
      </c:bar3DChart>
      <c:catAx>
        <c:axId val="132040576"/>
        <c:scaling>
          <c:orientation val="minMax"/>
        </c:scaling>
        <c:delete val="0"/>
        <c:axPos val="b"/>
        <c:numFmt formatCode="General" sourceLinked="1"/>
        <c:majorTickMark val="out"/>
        <c:minorTickMark val="none"/>
        <c:tickLblPos val="nextTo"/>
        <c:crossAx val="132042112"/>
        <c:crosses val="autoZero"/>
        <c:auto val="1"/>
        <c:lblAlgn val="ctr"/>
        <c:lblOffset val="100"/>
        <c:noMultiLvlLbl val="0"/>
      </c:catAx>
      <c:valAx>
        <c:axId val="132042112"/>
        <c:scaling>
          <c:orientation val="minMax"/>
        </c:scaling>
        <c:delete val="0"/>
        <c:axPos val="l"/>
        <c:majorGridlines/>
        <c:numFmt formatCode="General" sourceLinked="1"/>
        <c:majorTickMark val="out"/>
        <c:minorTickMark val="none"/>
        <c:tickLblPos val="nextTo"/>
        <c:crossAx val="132040576"/>
        <c:crosses val="autoZero"/>
        <c:crossBetween val="between"/>
      </c:valAx>
      <c:dTable>
        <c:showHorzBorder val="1"/>
        <c:showVertBorder val="1"/>
        <c:showOutline val="1"/>
        <c:showKeys val="1"/>
      </c:dTable>
      <c:spPr>
        <a:noFill/>
        <a:ln w="25386">
          <a:noFill/>
        </a:ln>
      </c:spPr>
    </c:plotArea>
    <c:plotVisOnly val="1"/>
    <c:dispBlanksAs val="gap"/>
    <c:showDLblsOverMax val="0"/>
  </c:chart>
  <c:spPr>
    <a:ln>
      <a:solidFill>
        <a:schemeClr val="accent5">
          <a:lumMod val="75000"/>
        </a:schemeClr>
      </a:solidFill>
    </a:ln>
  </c:spPr>
  <c:txPr>
    <a:bodyPr/>
    <a:lstStyle/>
    <a:p>
      <a:pPr>
        <a:defRPr b="1"/>
      </a:pPr>
      <a:endParaRPr lang="it-IT"/>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0.7274</cdr:x>
      <cdr:y>0.81777</cdr:y>
    </cdr:from>
    <cdr:to>
      <cdr:x>0.86989</cdr:x>
      <cdr:y>0.88497</cdr:y>
    </cdr:to>
    <cdr:sp macro="" textlink="">
      <cdr:nvSpPr>
        <cdr:cNvPr id="2" name="CasellaDiTesto 28"/>
        <cdr:cNvSpPr txBox="1">
          <a:spLocks xmlns:a="http://schemas.openxmlformats.org/drawingml/2006/main" noChangeArrowheads="1"/>
        </cdr:cNvSpPr>
      </cdr:nvSpPr>
      <cdr:spPr bwMode="auto">
        <a:xfrm xmlns:a="http://schemas.openxmlformats.org/drawingml/2006/main">
          <a:off x="4408843" y="3066359"/>
          <a:ext cx="863642" cy="252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nchor="b">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it-IT" sz="1000" b="1" dirty="0" smtClean="0">
              <a:solidFill>
                <a:srgbClr val="595959"/>
              </a:solidFill>
              <a:latin typeface="Lucida Sans"/>
            </a:rPr>
            <a:t>$400 </a:t>
          </a:r>
          <a:r>
            <a:rPr lang="it-IT" sz="1000" b="1" dirty="0">
              <a:solidFill>
                <a:srgbClr val="595959"/>
              </a:solidFill>
              <a:latin typeface="Lucida Sans"/>
            </a:rPr>
            <a:t>M</a:t>
          </a:r>
          <a:endParaRPr lang="en-US" sz="1000" b="1" dirty="0">
            <a:solidFill>
              <a:srgbClr val="595959"/>
            </a:solidFill>
            <a:latin typeface="Lucida San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2379" y="0"/>
            <a:ext cx="2728783" cy="497126"/>
          </a:xfrm>
          <a:prstGeom prst="rect">
            <a:avLst/>
          </a:prstGeom>
        </p:spPr>
        <p:txBody>
          <a:bodyPr vert="horz" lIns="91440" tIns="45720" rIns="91440" bIns="45720" rtlCol="0" anchor="ctr" anchorCtr="0"/>
          <a:lstStyle>
            <a:lvl1pPr algn="l">
              <a:defRPr sz="1200"/>
            </a:lvl1pPr>
          </a:lstStyle>
          <a:p>
            <a:r>
              <a:rPr lang="en-US" dirty="0" smtClean="0"/>
              <a:t>Datalogic </a:t>
            </a:r>
            <a:r>
              <a:rPr lang="en-US" dirty="0" err="1" smtClean="0"/>
              <a:t>SpA</a:t>
            </a:r>
            <a:endParaRPr lang="en-US" dirty="0"/>
          </a:p>
        </p:txBody>
      </p:sp>
      <p:sp>
        <p:nvSpPr>
          <p:cNvPr id="3" name="Date Placeholder 2"/>
          <p:cNvSpPr>
            <a:spLocks noGrp="1"/>
          </p:cNvSpPr>
          <p:nvPr>
            <p:ph type="dt" sz="quarter" idx="1"/>
          </p:nvPr>
        </p:nvSpPr>
        <p:spPr>
          <a:xfrm>
            <a:off x="3857636" y="0"/>
            <a:ext cx="2730359" cy="497126"/>
          </a:xfrm>
          <a:prstGeom prst="rect">
            <a:avLst/>
          </a:prstGeom>
        </p:spPr>
        <p:txBody>
          <a:bodyPr vert="horz" lIns="91440" tIns="45720" rIns="91440" bIns="45720" rtlCol="0" anchor="ctr" anchorCtr="0"/>
          <a:lstStyle>
            <a:lvl1pPr algn="r">
              <a:defRPr sz="1200"/>
            </a:lvl1pPr>
          </a:lstStyle>
          <a:p>
            <a:fld id="{243C4086-E6B8-4FAC-8B49-86792EFC9406}" type="datetimeFigureOut">
              <a:rPr lang="en-US" smtClean="0"/>
              <a:t>10/15/2015</a:t>
            </a:fld>
            <a:endParaRPr lang="en-US"/>
          </a:p>
        </p:txBody>
      </p:sp>
      <p:sp>
        <p:nvSpPr>
          <p:cNvPr id="4" name="Footer Placeholder 3"/>
          <p:cNvSpPr>
            <a:spLocks noGrp="1"/>
          </p:cNvSpPr>
          <p:nvPr>
            <p:ph type="ftr" sz="quarter" idx="2"/>
          </p:nvPr>
        </p:nvSpPr>
        <p:spPr>
          <a:xfrm>
            <a:off x="240912" y="9443662"/>
            <a:ext cx="4966477" cy="497126"/>
          </a:xfrm>
          <a:prstGeom prst="rect">
            <a:avLst/>
          </a:prstGeom>
        </p:spPr>
        <p:txBody>
          <a:bodyPr vert="horz" lIns="91440" tIns="45720" rIns="91440" bIns="45720" rtlCol="0" anchor="ctr" anchorCtr="0"/>
          <a:lstStyle>
            <a:lvl1pPr algn="l">
              <a:defRPr sz="1200"/>
            </a:lvl1pPr>
          </a:lstStyle>
          <a:p>
            <a:r>
              <a:rPr lang="en-US" dirty="0" smtClean="0"/>
              <a:t>© 2014 Datalogic </a:t>
            </a:r>
            <a:r>
              <a:rPr lang="en-US" dirty="0" err="1" smtClean="0"/>
              <a:t>SpA</a:t>
            </a:r>
            <a:r>
              <a:rPr lang="en-US" dirty="0" smtClean="0"/>
              <a:t> • Confidential Proprietary Information</a:t>
            </a:r>
            <a:endParaRPr lang="en-US" dirty="0"/>
          </a:p>
        </p:txBody>
      </p:sp>
      <p:sp>
        <p:nvSpPr>
          <p:cNvPr id="5" name="Slide Number Placeholder 4"/>
          <p:cNvSpPr>
            <a:spLocks noGrp="1"/>
          </p:cNvSpPr>
          <p:nvPr>
            <p:ph type="sldNum" sz="quarter" idx="3"/>
          </p:nvPr>
        </p:nvSpPr>
        <p:spPr>
          <a:xfrm>
            <a:off x="5679946" y="9443662"/>
            <a:ext cx="908050" cy="497126"/>
          </a:xfrm>
          <a:prstGeom prst="rect">
            <a:avLst/>
          </a:prstGeom>
        </p:spPr>
        <p:txBody>
          <a:bodyPr vert="horz" lIns="91440" tIns="45720" rIns="91440" bIns="45720" rtlCol="0" anchor="ctr" anchorCtr="0"/>
          <a:lstStyle>
            <a:lvl1pPr algn="r">
              <a:defRPr sz="1200"/>
            </a:lvl1pPr>
          </a:lstStyle>
          <a:p>
            <a:fld id="{6B5BD616-3E75-48FD-9DBD-810B11F47F92}" type="slidenum">
              <a:rPr lang="en-US" smtClean="0"/>
              <a:t>‹N›</a:t>
            </a:fld>
            <a:endParaRPr lang="en-US"/>
          </a:p>
        </p:txBody>
      </p:sp>
    </p:spTree>
    <p:extLst>
      <p:ext uri="{BB962C8B-B14F-4D97-AF65-F5344CB8AC3E}">
        <p14:creationId xmlns:p14="http://schemas.microsoft.com/office/powerpoint/2010/main" val="8314749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1645" y="0"/>
            <a:ext cx="2719517" cy="497126"/>
          </a:xfrm>
          <a:prstGeom prst="rect">
            <a:avLst/>
          </a:prstGeom>
        </p:spPr>
        <p:txBody>
          <a:bodyPr vert="horz" lIns="91440" tIns="45720" rIns="91440" bIns="45720" rtlCol="0" anchor="ctr" anchorCtr="0"/>
          <a:lstStyle>
            <a:lvl1pPr algn="l">
              <a:defRPr sz="1200"/>
            </a:lvl1pPr>
          </a:lstStyle>
          <a:p>
            <a:r>
              <a:rPr lang="en-US" smtClean="0"/>
              <a:t>Datalogic ADC</a:t>
            </a:r>
            <a:endParaRPr lang="en-US"/>
          </a:p>
        </p:txBody>
      </p:sp>
      <p:sp>
        <p:nvSpPr>
          <p:cNvPr id="3" name="Date Placeholder 2"/>
          <p:cNvSpPr>
            <a:spLocks noGrp="1"/>
          </p:cNvSpPr>
          <p:nvPr>
            <p:ph type="dt" idx="1"/>
          </p:nvPr>
        </p:nvSpPr>
        <p:spPr>
          <a:xfrm>
            <a:off x="3857636" y="0"/>
            <a:ext cx="2730359" cy="497126"/>
          </a:xfrm>
          <a:prstGeom prst="rect">
            <a:avLst/>
          </a:prstGeom>
        </p:spPr>
        <p:txBody>
          <a:bodyPr vert="horz" lIns="91440" tIns="45720" rIns="91440" bIns="45720" rtlCol="0" anchor="ctr" anchorCtr="0"/>
          <a:lstStyle>
            <a:lvl1pPr algn="r">
              <a:defRPr sz="1200"/>
            </a:lvl1pPr>
          </a:lstStyle>
          <a:p>
            <a:fld id="{33B1F6E5-7779-485E-85CA-11118D14BC74}" type="datetimeFigureOut">
              <a:rPr lang="en-US" smtClean="0"/>
              <a:t>10/15/2015</a:t>
            </a:fld>
            <a:endParaRPr lang="en-US"/>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5207389" cy="497126"/>
          </a:xfrm>
          <a:prstGeom prst="rect">
            <a:avLst/>
          </a:prstGeom>
        </p:spPr>
        <p:txBody>
          <a:bodyPr vert="horz" lIns="91440" tIns="45720" rIns="91440" bIns="45720" rtlCol="0" anchor="ctr" anchorCtr="0"/>
          <a:lstStyle>
            <a:lvl1pPr algn="l">
              <a:defRPr sz="1200"/>
            </a:lvl1pPr>
          </a:lstStyle>
          <a:p>
            <a:r>
              <a:rPr lang="en-US" smtClean="0"/>
              <a:t>© 2012 Datalogic ADC, Inc. • Confidential Proprietary Information</a:t>
            </a:r>
            <a:endParaRPr lang="en-US"/>
          </a:p>
        </p:txBody>
      </p:sp>
      <p:sp>
        <p:nvSpPr>
          <p:cNvPr id="7" name="Slide Number Placeholder 6"/>
          <p:cNvSpPr>
            <a:spLocks noGrp="1"/>
          </p:cNvSpPr>
          <p:nvPr>
            <p:ph type="sldNum" sz="quarter" idx="5"/>
          </p:nvPr>
        </p:nvSpPr>
        <p:spPr>
          <a:xfrm>
            <a:off x="5679945" y="9443662"/>
            <a:ext cx="908050" cy="497126"/>
          </a:xfrm>
          <a:prstGeom prst="rect">
            <a:avLst/>
          </a:prstGeom>
        </p:spPr>
        <p:txBody>
          <a:bodyPr vert="horz" lIns="91440" tIns="45720" rIns="91440" bIns="45720" rtlCol="0" anchor="ctr" anchorCtr="0"/>
          <a:lstStyle>
            <a:lvl1pPr algn="r">
              <a:defRPr sz="1200"/>
            </a:lvl1pPr>
          </a:lstStyle>
          <a:p>
            <a:fld id="{D2E23686-9DA1-4420-BB3B-7F364B2BB630}" type="slidenum">
              <a:rPr lang="en-US" smtClean="0"/>
              <a:t>‹N›</a:t>
            </a:fld>
            <a:endParaRPr lang="en-US"/>
          </a:p>
        </p:txBody>
      </p:sp>
    </p:spTree>
    <p:extLst>
      <p:ext uri="{BB962C8B-B14F-4D97-AF65-F5344CB8AC3E}">
        <p14:creationId xmlns:p14="http://schemas.microsoft.com/office/powerpoint/2010/main" val="427212189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55291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pPr>
              <a:defRPr/>
            </a:pPr>
            <a:r>
              <a:rPr lang="en-US" smtClean="0"/>
              <a:t>Datalogic ADC</a:t>
            </a:r>
            <a:endParaRPr lang="en-US" dirty="0"/>
          </a:p>
        </p:txBody>
      </p:sp>
      <p:sp>
        <p:nvSpPr>
          <p:cNvPr id="5" name="Segnaposto piè di pagina 4"/>
          <p:cNvSpPr>
            <a:spLocks noGrp="1"/>
          </p:cNvSpPr>
          <p:nvPr>
            <p:ph type="ftr" sz="quarter" idx="11"/>
          </p:nvPr>
        </p:nvSpPr>
        <p:spPr/>
        <p:txBody>
          <a:bodyPr/>
          <a:lstStyle/>
          <a:p>
            <a:pPr>
              <a:defRPr/>
            </a:pPr>
            <a:r>
              <a:rPr lang="en-US" smtClean="0"/>
              <a:t>© 2012 Datalogic ADC, Inc. • Confidential Proprietary Information</a:t>
            </a:r>
            <a:endParaRPr lang="en-US" dirty="0"/>
          </a:p>
        </p:txBody>
      </p:sp>
      <p:sp>
        <p:nvSpPr>
          <p:cNvPr id="6" name="Segnaposto numero diapositiva 5"/>
          <p:cNvSpPr>
            <a:spLocks noGrp="1"/>
          </p:cNvSpPr>
          <p:nvPr>
            <p:ph type="sldNum" sz="quarter" idx="12"/>
          </p:nvPr>
        </p:nvSpPr>
        <p:spPr/>
        <p:txBody>
          <a:bodyPr/>
          <a:lstStyle/>
          <a:p>
            <a:pPr>
              <a:defRPr/>
            </a:pPr>
            <a:fld id="{280C730F-D3A5-43C3-BDFB-A49289E50D36}" type="slidenum">
              <a:rPr lang="en-US" smtClean="0"/>
              <a:pPr>
                <a:defRPr/>
              </a:pPr>
              <a:t>4</a:t>
            </a:fld>
            <a:endParaRPr lang="en-US" dirty="0"/>
          </a:p>
        </p:txBody>
      </p:sp>
    </p:spTree>
    <p:extLst>
      <p:ext uri="{BB962C8B-B14F-4D97-AF65-F5344CB8AC3E}">
        <p14:creationId xmlns:p14="http://schemas.microsoft.com/office/powerpoint/2010/main" val="231034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71597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25121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r>
              <a:rPr lang="en-US" dirty="0" smtClean="0"/>
              <a:t>Datalogic ADC</a:t>
            </a:r>
            <a:endParaRPr lang="en-US" dirty="0"/>
          </a:p>
        </p:txBody>
      </p:sp>
      <p:sp>
        <p:nvSpPr>
          <p:cNvPr id="5" name="Footer Placeholder 4"/>
          <p:cNvSpPr>
            <a:spLocks noGrp="1"/>
          </p:cNvSpPr>
          <p:nvPr>
            <p:ph type="ftr" sz="quarter" idx="11"/>
          </p:nvPr>
        </p:nvSpPr>
        <p:spPr/>
        <p:txBody>
          <a:bodyPr/>
          <a:lstStyle/>
          <a:p>
            <a:r>
              <a:rPr lang="en-US" dirty="0" smtClean="0"/>
              <a:t>© 2012 Datalogic ADC, Inc. • Confidential Proprietary Information</a:t>
            </a:r>
            <a:endParaRPr lang="en-US" dirty="0"/>
          </a:p>
        </p:txBody>
      </p:sp>
      <p:sp>
        <p:nvSpPr>
          <p:cNvPr id="6" name="Slide Number Placeholder 5"/>
          <p:cNvSpPr>
            <a:spLocks noGrp="1"/>
          </p:cNvSpPr>
          <p:nvPr>
            <p:ph type="sldNum" sz="quarter" idx="12"/>
          </p:nvPr>
        </p:nvSpPr>
        <p:spPr/>
        <p:txBody>
          <a:bodyPr/>
          <a:lstStyle/>
          <a:p>
            <a:fld id="{D2E23686-9DA1-4420-BB3B-7F364B2BB630}" type="slidenum">
              <a:rPr lang="en-US" smtClean="0"/>
              <a:t>17</a:t>
            </a:fld>
            <a:endParaRPr lang="en-US" dirty="0"/>
          </a:p>
        </p:txBody>
      </p:sp>
    </p:spTree>
    <p:extLst>
      <p:ext uri="{BB962C8B-B14F-4D97-AF65-F5344CB8AC3E}">
        <p14:creationId xmlns:p14="http://schemas.microsoft.com/office/powerpoint/2010/main" val="244273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dirty="0"/>
          </a:p>
        </p:txBody>
      </p:sp>
      <p:sp>
        <p:nvSpPr>
          <p:cNvPr id="4" name="Header Placeholder 3"/>
          <p:cNvSpPr>
            <a:spLocks noGrp="1"/>
          </p:cNvSpPr>
          <p:nvPr>
            <p:ph type="hdr" sz="quarter"/>
          </p:nvPr>
        </p:nvSpPr>
        <p:spPr/>
        <p:txBody>
          <a:bodyPr/>
          <a:lstStyle/>
          <a:p>
            <a:pPr>
              <a:defRPr/>
            </a:pPr>
            <a:r>
              <a:rPr lang="en-US" smtClean="0"/>
              <a:t>Datalogic ADC</a:t>
            </a:r>
            <a:endParaRPr lang="en-US"/>
          </a:p>
        </p:txBody>
      </p:sp>
      <p:sp>
        <p:nvSpPr>
          <p:cNvPr id="5" name="Footer Placeholder 4"/>
          <p:cNvSpPr>
            <a:spLocks noGrp="1"/>
          </p:cNvSpPr>
          <p:nvPr>
            <p:ph type="ftr" sz="quarter" idx="4"/>
          </p:nvPr>
        </p:nvSpPr>
        <p:spPr/>
        <p:txBody>
          <a:bodyPr/>
          <a:lstStyle/>
          <a:p>
            <a:pPr>
              <a:defRPr/>
            </a:pPr>
            <a:r>
              <a:rPr lang="en-US" smtClean="0"/>
              <a:t>© 2012 Datalogic ADC, Inc. • Confidential Proprietary Information</a:t>
            </a:r>
            <a:endParaRPr lang="en-US"/>
          </a:p>
        </p:txBody>
      </p:sp>
      <p:sp>
        <p:nvSpPr>
          <p:cNvPr id="6" name="Slide Number Placeholder 5"/>
          <p:cNvSpPr>
            <a:spLocks noGrp="1"/>
          </p:cNvSpPr>
          <p:nvPr>
            <p:ph type="sldNum" sz="quarter" idx="5"/>
          </p:nvPr>
        </p:nvSpPr>
        <p:spPr/>
        <p:txBody>
          <a:bodyPr/>
          <a:lstStyle/>
          <a:p>
            <a:pPr>
              <a:defRPr/>
            </a:pPr>
            <a:fld id="{489AF604-0FBA-489F-A4A9-5ADE3D676178}" type="slidenum">
              <a:rPr lang="en-US" smtClean="0"/>
              <a:pPr>
                <a:defRPr/>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Datalogic ADC</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 2012 Datalogic ADC, Inc. • Confidential Proprietary Information</a:t>
            </a:r>
            <a:endParaRPr lang="en-US">
              <a:solidFill>
                <a:prstClr val="black"/>
              </a:solidFill>
            </a:endParaRPr>
          </a:p>
        </p:txBody>
      </p:sp>
      <p:sp>
        <p:nvSpPr>
          <p:cNvPr id="6" name="Slide Number Placeholder 5"/>
          <p:cNvSpPr>
            <a:spLocks noGrp="1"/>
          </p:cNvSpPr>
          <p:nvPr>
            <p:ph type="sldNum" sz="quarter" idx="12"/>
          </p:nvPr>
        </p:nvSpPr>
        <p:spPr/>
        <p:txBody>
          <a:bodyPr/>
          <a:lstStyle/>
          <a:p>
            <a:fld id="{D2E23686-9DA1-4420-BB3B-7F364B2BB63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7380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3925" eaLnBrk="0" hangingPunct="0">
              <a:defRPr sz="2400">
                <a:solidFill>
                  <a:schemeClr val="tx1"/>
                </a:solidFill>
                <a:latin typeface="Arial" charset="0"/>
              </a:defRPr>
            </a:lvl1pPr>
            <a:lvl2pPr marL="742950" indent="-285750" defTabSz="923925" eaLnBrk="0" hangingPunct="0">
              <a:defRPr sz="2400">
                <a:solidFill>
                  <a:schemeClr val="tx1"/>
                </a:solidFill>
                <a:latin typeface="Arial" charset="0"/>
              </a:defRPr>
            </a:lvl2pPr>
            <a:lvl3pPr marL="1143000" indent="-228600" defTabSz="923925" eaLnBrk="0" hangingPunct="0">
              <a:defRPr sz="2400">
                <a:solidFill>
                  <a:schemeClr val="tx1"/>
                </a:solidFill>
                <a:latin typeface="Arial" charset="0"/>
              </a:defRPr>
            </a:lvl3pPr>
            <a:lvl4pPr marL="1600200" indent="-228600" defTabSz="923925" eaLnBrk="0" hangingPunct="0">
              <a:defRPr sz="2400">
                <a:solidFill>
                  <a:schemeClr val="tx1"/>
                </a:solidFill>
                <a:latin typeface="Arial" charset="0"/>
              </a:defRPr>
            </a:lvl4pPr>
            <a:lvl5pPr marL="2057400" indent="-228600" defTabSz="923925" eaLnBrk="0" hangingPunct="0">
              <a:defRPr sz="2400">
                <a:solidFill>
                  <a:schemeClr val="tx1"/>
                </a:solidFill>
                <a:latin typeface="Arial" charset="0"/>
              </a:defRPr>
            </a:lvl5pPr>
            <a:lvl6pPr marL="2514600" indent="-228600" defTabSz="923925" eaLnBrk="0" fontAlgn="base" hangingPunct="0">
              <a:spcBef>
                <a:spcPct val="0"/>
              </a:spcBef>
              <a:spcAft>
                <a:spcPct val="0"/>
              </a:spcAft>
              <a:defRPr sz="2400">
                <a:solidFill>
                  <a:schemeClr val="tx1"/>
                </a:solidFill>
                <a:latin typeface="Arial" charset="0"/>
              </a:defRPr>
            </a:lvl6pPr>
            <a:lvl7pPr marL="2971800" indent="-228600" defTabSz="923925" eaLnBrk="0" fontAlgn="base" hangingPunct="0">
              <a:spcBef>
                <a:spcPct val="0"/>
              </a:spcBef>
              <a:spcAft>
                <a:spcPct val="0"/>
              </a:spcAft>
              <a:defRPr sz="2400">
                <a:solidFill>
                  <a:schemeClr val="tx1"/>
                </a:solidFill>
                <a:latin typeface="Arial" charset="0"/>
              </a:defRPr>
            </a:lvl7pPr>
            <a:lvl8pPr marL="3429000" indent="-228600" defTabSz="923925" eaLnBrk="0" fontAlgn="base" hangingPunct="0">
              <a:spcBef>
                <a:spcPct val="0"/>
              </a:spcBef>
              <a:spcAft>
                <a:spcPct val="0"/>
              </a:spcAft>
              <a:defRPr sz="2400">
                <a:solidFill>
                  <a:schemeClr val="tx1"/>
                </a:solidFill>
                <a:latin typeface="Arial" charset="0"/>
              </a:defRPr>
            </a:lvl8pPr>
            <a:lvl9pPr marL="3886200" indent="-228600" defTabSz="923925" eaLnBrk="0" fontAlgn="base" hangingPunct="0">
              <a:spcBef>
                <a:spcPct val="0"/>
              </a:spcBef>
              <a:spcAft>
                <a:spcPct val="0"/>
              </a:spcAft>
              <a:defRPr sz="2400">
                <a:solidFill>
                  <a:schemeClr val="tx1"/>
                </a:solidFill>
                <a:latin typeface="Arial" charset="0"/>
              </a:defRPr>
            </a:lvl9pPr>
          </a:lstStyle>
          <a:p>
            <a:pPr eaLnBrk="1" hangingPunct="1"/>
            <a:fld id="{F003FA24-4CE1-4FDB-952C-E68229F1AEDC}" type="slidenum">
              <a:rPr lang="it-IT" sz="1200">
                <a:solidFill>
                  <a:prstClr val="black"/>
                </a:solidFill>
              </a:rPr>
              <a:pPr eaLnBrk="1" hangingPunct="1"/>
              <a:t>26</a:t>
            </a:fld>
            <a:endParaRPr lang="it-IT" sz="120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Datalogic ADC</a:t>
            </a:r>
            <a:endParaRPr lang="en-US"/>
          </a:p>
        </p:txBody>
      </p:sp>
      <p:sp>
        <p:nvSpPr>
          <p:cNvPr id="5" name="Footer Placeholder 4"/>
          <p:cNvSpPr>
            <a:spLocks noGrp="1"/>
          </p:cNvSpPr>
          <p:nvPr>
            <p:ph type="ftr" sz="quarter" idx="11"/>
          </p:nvPr>
        </p:nvSpPr>
        <p:spPr/>
        <p:txBody>
          <a:bodyPr/>
          <a:lstStyle/>
          <a:p>
            <a:r>
              <a:rPr lang="en-US" smtClean="0"/>
              <a:t>© 2012 Datalogic ADC, Inc. • Confidential Proprietary Information</a:t>
            </a:r>
            <a:endParaRPr lang="en-US"/>
          </a:p>
        </p:txBody>
      </p:sp>
      <p:sp>
        <p:nvSpPr>
          <p:cNvPr id="6" name="Slide Number Placeholder 5"/>
          <p:cNvSpPr>
            <a:spLocks noGrp="1"/>
          </p:cNvSpPr>
          <p:nvPr>
            <p:ph type="sldNum" sz="quarter" idx="12"/>
          </p:nvPr>
        </p:nvSpPr>
        <p:spPr/>
        <p:txBody>
          <a:bodyPr/>
          <a:lstStyle/>
          <a:p>
            <a:fld id="{D2E23686-9DA1-4420-BB3B-7F364B2BB630}" type="slidenum">
              <a:rPr lang="en-US" smtClean="0"/>
              <a:t>27</a:t>
            </a:fld>
            <a:endParaRPr lang="en-US"/>
          </a:p>
        </p:txBody>
      </p:sp>
    </p:spTree>
    <p:extLst>
      <p:ext uri="{BB962C8B-B14F-4D97-AF65-F5344CB8AC3E}">
        <p14:creationId xmlns:p14="http://schemas.microsoft.com/office/powerpoint/2010/main" val="4288118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corporate@datalogic.com" TargetMode="External"/><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corporate@datalogic.com"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7161" y="2444362"/>
            <a:ext cx="7190913" cy="537471"/>
          </a:xfrm>
        </p:spPr>
        <p:txBody>
          <a:bodyPr/>
          <a:lstStyle>
            <a:lvl1pPr algn="ctr">
              <a:defRPr sz="4000" baseline="0">
                <a:solidFill>
                  <a:schemeClr val="bg1"/>
                </a:solidFill>
                <a:latin typeface="Lucida Sans"/>
                <a:cs typeface="Lucida Sans"/>
              </a:defRPr>
            </a:lvl1pPr>
          </a:lstStyle>
          <a:p>
            <a:r>
              <a:rPr lang="en-US" dirty="0" smtClean="0"/>
              <a:t>Click to insert title</a:t>
            </a:r>
            <a:endParaRPr lang="en-US" dirty="0"/>
          </a:p>
        </p:txBody>
      </p:sp>
      <p:sp>
        <p:nvSpPr>
          <p:cNvPr id="11" name="Text Placeholder 10"/>
          <p:cNvSpPr>
            <a:spLocks noGrp="1"/>
          </p:cNvSpPr>
          <p:nvPr>
            <p:ph type="body" sz="quarter" idx="14" hasCustomPrompt="1"/>
          </p:nvPr>
        </p:nvSpPr>
        <p:spPr>
          <a:xfrm>
            <a:off x="2469351" y="6023124"/>
            <a:ext cx="4811713" cy="356109"/>
          </a:xfrm>
        </p:spPr>
        <p:txBody>
          <a:bodyPr>
            <a:normAutofit/>
          </a:bodyPr>
          <a:lstStyle>
            <a:lvl1pPr marL="0" indent="0" algn="ctr">
              <a:buNone/>
              <a:defRPr sz="1600">
                <a:solidFill>
                  <a:schemeClr val="bg1"/>
                </a:solidFill>
              </a:defRPr>
            </a:lvl1pPr>
          </a:lstStyle>
          <a:p>
            <a:pPr lvl="0"/>
            <a:r>
              <a:rPr lang="en-US" dirty="0" smtClean="0"/>
              <a:t>Place, Month 2015</a:t>
            </a:r>
            <a:endParaRPr lang="en-US" dirty="0"/>
          </a:p>
        </p:txBody>
      </p:sp>
      <p:pic>
        <p:nvPicPr>
          <p:cNvPr id="6" name="Immagin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2600" y="807543"/>
            <a:ext cx="3633835" cy="644424"/>
          </a:xfrm>
          <a:prstGeom prst="rect">
            <a:avLst/>
          </a:prstGeom>
        </p:spPr>
      </p:pic>
      <p:pic>
        <p:nvPicPr>
          <p:cNvPr id="5" name="Immagin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2600" y="807543"/>
            <a:ext cx="3633835" cy="644424"/>
          </a:xfrm>
          <a:prstGeom prst="rect">
            <a:avLst/>
          </a:prstGeom>
        </p:spPr>
      </p:pic>
    </p:spTree>
    <p:extLst>
      <p:ext uri="{BB962C8B-B14F-4D97-AF65-F5344CB8AC3E}">
        <p14:creationId xmlns:p14="http://schemas.microsoft.com/office/powerpoint/2010/main" val="29910816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092062" y="1589197"/>
            <a:ext cx="7426024" cy="894289"/>
          </a:xfrm>
        </p:spPr>
        <p:txBody>
          <a:bodyPr/>
          <a:lstStyle>
            <a:lvl1pPr algn="ctr">
              <a:defRPr sz="4400"/>
            </a:lvl1pPr>
          </a:lstStyle>
          <a:p>
            <a:r>
              <a:rPr lang="it-IT" dirty="0" err="1" smtClean="0"/>
              <a:t>Thank</a:t>
            </a:r>
            <a:r>
              <a:rPr lang="it-IT" dirty="0" smtClean="0"/>
              <a:t> </a:t>
            </a:r>
            <a:r>
              <a:rPr lang="it-IT" dirty="0" err="1" smtClean="0"/>
              <a:t>You</a:t>
            </a:r>
            <a:r>
              <a:rPr lang="it-IT" dirty="0" smtClean="0"/>
              <a:t>!</a:t>
            </a:r>
            <a:endParaRPr lang="it-IT" dirty="0"/>
          </a:p>
        </p:txBody>
      </p:sp>
      <p:sp>
        <p:nvSpPr>
          <p:cNvPr id="3" name="Segnaposto numero diapositiva 2"/>
          <p:cNvSpPr>
            <a:spLocks noGrp="1"/>
          </p:cNvSpPr>
          <p:nvPr>
            <p:ph type="sldNum" sz="quarter" idx="10"/>
          </p:nvPr>
        </p:nvSpPr>
        <p:spPr/>
        <p:txBody>
          <a:bodyPr/>
          <a:lstStyle/>
          <a:p>
            <a:fld id="{72C2BF82-A7EA-419E-A6D8-59190EA55268}" type="slidenum">
              <a:rPr lang="en-US" smtClean="0"/>
              <a:pPr/>
              <a:t>‹N›</a:t>
            </a:fld>
            <a:endParaRPr lang="en-US" dirty="0"/>
          </a:p>
        </p:txBody>
      </p:sp>
      <p:sp>
        <p:nvSpPr>
          <p:cNvPr id="8" name="Text Box 3"/>
          <p:cNvSpPr txBox="1">
            <a:spLocks noChangeArrowheads="1"/>
          </p:cNvSpPr>
          <p:nvPr userDrawn="1"/>
        </p:nvSpPr>
        <p:spPr bwMode="auto">
          <a:xfrm>
            <a:off x="1090706" y="3211287"/>
            <a:ext cx="7470588" cy="1569660"/>
          </a:xfrm>
          <a:prstGeom prst="rect">
            <a:avLst/>
          </a:prstGeom>
          <a:noFill/>
          <a:ln w="9525">
            <a:noFill/>
            <a:miter lim="800000"/>
            <a:headEnd/>
            <a:tailEnd/>
          </a:ln>
        </p:spPr>
        <p:txBody>
          <a:bodyPr wrap="square">
            <a:spAutoFit/>
          </a:bodyPr>
          <a:lstStyle/>
          <a:p>
            <a:pPr algn="just">
              <a:lnSpc>
                <a:spcPct val="150000"/>
              </a:lnSpc>
              <a:buClr>
                <a:schemeClr val="bg1"/>
              </a:buClr>
              <a:tabLst>
                <a:tab pos="0" algn="l"/>
              </a:tabLst>
            </a:pPr>
            <a:r>
              <a:rPr lang="en-US" sz="800" dirty="0">
                <a:solidFill>
                  <a:schemeClr val="tx1">
                    <a:lumMod val="65000"/>
                    <a:lumOff val="35000"/>
                  </a:schemeClr>
                </a:solidFill>
                <a:latin typeface="Lucida Sans"/>
                <a:ea typeface="Arial Unicode MS" pitchFamily="34" charset="-128"/>
                <a:cs typeface="Arial Unicode MS" pitchFamily="34" charset="-128"/>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a:lnSpc>
                <a:spcPct val="150000"/>
              </a:lnSpc>
              <a:buClr>
                <a:schemeClr val="bg1"/>
              </a:buClr>
              <a:buFont typeface="Wingdings" pitchFamily="2" charset="2"/>
              <a:buNone/>
              <a:tabLst>
                <a:tab pos="0" algn="l"/>
              </a:tabLst>
            </a:pPr>
            <a:endParaRPr lang="en-US" sz="800" dirty="0">
              <a:solidFill>
                <a:schemeClr val="tx1">
                  <a:lumMod val="65000"/>
                  <a:lumOff val="35000"/>
                </a:schemeClr>
              </a:solidFill>
              <a:latin typeface="Lucida Sans"/>
              <a:ea typeface="Arial Unicode MS" pitchFamily="34" charset="-128"/>
              <a:cs typeface="Arial Unicode MS" pitchFamily="34" charset="-128"/>
            </a:endParaRPr>
          </a:p>
          <a:p>
            <a:pPr algn="just">
              <a:lnSpc>
                <a:spcPct val="150000"/>
              </a:lnSpc>
              <a:buClr>
                <a:schemeClr val="bg1"/>
              </a:buClr>
              <a:buFont typeface="Wingdings" pitchFamily="2" charset="2"/>
              <a:buNone/>
              <a:tabLst>
                <a:tab pos="0" algn="l"/>
              </a:tabLst>
            </a:pPr>
            <a:r>
              <a:rPr lang="en-US" sz="800" dirty="0">
                <a:solidFill>
                  <a:schemeClr val="tx1">
                    <a:lumMod val="65000"/>
                    <a:lumOff val="35000"/>
                  </a:schemeClr>
                </a:solidFill>
                <a:latin typeface="Lucida Sans"/>
                <a:ea typeface="Arial Unicode MS" pitchFamily="34" charset="-128"/>
                <a:cs typeface="Arial Unicode MS" pitchFamily="34" charset="-128"/>
              </a:rPr>
              <a:t>© </a:t>
            </a:r>
            <a:r>
              <a:rPr lang="en-US" sz="800" dirty="0" smtClean="0">
                <a:solidFill>
                  <a:schemeClr val="tx1">
                    <a:lumMod val="65000"/>
                    <a:lumOff val="35000"/>
                  </a:schemeClr>
                </a:solidFill>
                <a:latin typeface="Lucida Sans"/>
                <a:ea typeface="Arial Unicode MS" pitchFamily="34" charset="-128"/>
                <a:cs typeface="Arial Unicode MS" pitchFamily="34" charset="-128"/>
              </a:rPr>
              <a:t>2014 </a:t>
            </a:r>
            <a:r>
              <a:rPr lang="en-US" sz="800" dirty="0">
                <a:solidFill>
                  <a:schemeClr val="tx1">
                    <a:lumMod val="65000"/>
                    <a:lumOff val="35000"/>
                  </a:schemeClr>
                </a:solidFill>
                <a:latin typeface="Lucida Sans"/>
                <a:ea typeface="Arial Unicode MS" pitchFamily="34" charset="-128"/>
                <a:cs typeface="Arial Unicode MS" pitchFamily="34" charset="-128"/>
              </a:rPr>
              <a:t>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 All rights reserved. • Protected to the fullest extent under U.S. and international laws. • Copying, or altering of this document is prohibited without express written consent from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Datalogic and the Datalogic logo are registered trademarks of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in many countries, including the U.S.A. and the E.U. All other brand and product names may be trademarks of their respective owners. </a:t>
            </a:r>
            <a:endParaRPr lang="en-GB" sz="800" dirty="0">
              <a:solidFill>
                <a:schemeClr val="tx1">
                  <a:lumMod val="65000"/>
                  <a:lumOff val="35000"/>
                </a:schemeClr>
              </a:solidFill>
              <a:latin typeface="Lucida Sans"/>
              <a:ea typeface="Arial Unicode MS" pitchFamily="34" charset="-128"/>
              <a:cs typeface="Arial Unicode MS" pitchFamily="34" charset="-128"/>
            </a:endParaRPr>
          </a:p>
        </p:txBody>
      </p:sp>
      <p:sp>
        <p:nvSpPr>
          <p:cNvPr id="13" name="Segnaposto testo 12"/>
          <p:cNvSpPr>
            <a:spLocks noGrp="1"/>
          </p:cNvSpPr>
          <p:nvPr>
            <p:ph type="body" sz="quarter" idx="12" hasCustomPrompt="1"/>
          </p:nvPr>
        </p:nvSpPr>
        <p:spPr>
          <a:xfrm>
            <a:off x="5819681" y="4959246"/>
            <a:ext cx="2741613" cy="1175224"/>
          </a:xfrm>
        </p:spPr>
        <p:txBody>
          <a:bodyPr wrap="square"/>
          <a:lstStyle>
            <a:lvl1pPr marL="0" indent="0" algn="l" defTabSz="457200" rtl="0" eaLnBrk="1" latinLnBrk="0" hangingPunct="1">
              <a:lnSpc>
                <a:spcPct val="80000"/>
              </a:lnSpc>
              <a:buNone/>
              <a:defRPr sz="1600">
                <a:solidFill>
                  <a:schemeClr val="tx2"/>
                </a:solidFill>
              </a:defRPr>
            </a:lvl1pPr>
          </a:lstStyle>
          <a:p>
            <a:r>
              <a:rPr lang="it-IT" sz="1000" b="1" dirty="0" smtClean="0">
                <a:solidFill>
                  <a:schemeClr val="tx1">
                    <a:lumMod val="65000"/>
                    <a:lumOff val="35000"/>
                  </a:schemeClr>
                </a:solidFill>
                <a:latin typeface="Lucida Sans"/>
                <a:ea typeface="Arial Unicode MS" pitchFamily="34" charset="-128"/>
                <a:cs typeface="Arial Unicode MS" pitchFamily="34" charset="-128"/>
              </a:rPr>
              <a:t>Datalogic S.p.A.</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Via </a:t>
            </a:r>
            <a:r>
              <a:rPr lang="it-IT" sz="1000" dirty="0" err="1" smtClean="0">
                <a:solidFill>
                  <a:schemeClr val="tx1">
                    <a:lumMod val="65000"/>
                    <a:lumOff val="35000"/>
                  </a:schemeClr>
                </a:solidFill>
                <a:latin typeface="Lucida Sans"/>
                <a:ea typeface="Arial Unicode MS" pitchFamily="34" charset="-128"/>
                <a:cs typeface="Arial Unicode MS" pitchFamily="34" charset="-128"/>
              </a:rPr>
              <a:t>Candini</a:t>
            </a:r>
            <a:r>
              <a:rPr lang="it-IT" sz="1000" dirty="0" smtClean="0">
                <a:solidFill>
                  <a:schemeClr val="tx1">
                    <a:lumMod val="65000"/>
                    <a:lumOff val="35000"/>
                  </a:schemeClr>
                </a:solidFill>
                <a:latin typeface="Lucida Sans"/>
                <a:ea typeface="Arial Unicode MS" pitchFamily="34" charset="-128"/>
                <a:cs typeface="Arial Unicode MS" pitchFamily="34" charset="-128"/>
              </a:rPr>
              <a:t>, 2</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40012 Lippo di Calderara di Reno</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Bologna – </a:t>
            </a:r>
            <a:r>
              <a:rPr lang="it-IT" sz="1000" dirty="0" err="1" smtClean="0">
                <a:solidFill>
                  <a:schemeClr val="tx1">
                    <a:lumMod val="65000"/>
                    <a:lumOff val="35000"/>
                  </a:schemeClr>
                </a:solidFill>
                <a:latin typeface="Lucida Sans"/>
                <a:ea typeface="Arial Unicode MS" pitchFamily="34" charset="-128"/>
                <a:cs typeface="Arial Unicode MS" pitchFamily="34" charset="-128"/>
              </a:rPr>
              <a:t>Italy</a:t>
            </a:r>
            <a:endParaRPr lang="it-IT" sz="1000" dirty="0" smtClean="0">
              <a:solidFill>
                <a:schemeClr val="tx1">
                  <a:lumMod val="65000"/>
                  <a:lumOff val="35000"/>
                </a:schemeClr>
              </a:solidFill>
              <a:latin typeface="Lucida Sans"/>
              <a:ea typeface="Arial Unicode MS" pitchFamily="34" charset="-128"/>
              <a:cs typeface="Arial Unicode MS" pitchFamily="34" charset="-128"/>
            </a:endParaRPr>
          </a:p>
          <a:p>
            <a:r>
              <a:rPr lang="it-IT" sz="1000" dirty="0" smtClean="0">
                <a:solidFill>
                  <a:schemeClr val="tx1">
                    <a:lumMod val="65000"/>
                    <a:lumOff val="35000"/>
                  </a:schemeClr>
                </a:solidFill>
                <a:latin typeface="Lucida Sans"/>
                <a:ea typeface="Arial Unicode MS" pitchFamily="34" charset="-128"/>
                <a:cs typeface="Arial Unicode MS" pitchFamily="34" charset="-128"/>
              </a:rPr>
              <a:t>Tel. +39 051 3147011</a:t>
            </a:r>
          </a:p>
          <a:p>
            <a:pPr marL="0" algn="l" defTabSz="457200" rtl="0" eaLnBrk="1" latinLnBrk="0" hangingPunct="1"/>
            <a:r>
              <a:rPr lang="it-IT" sz="1000" kern="1200" dirty="0" smtClean="0">
                <a:solidFill>
                  <a:schemeClr val="tx1">
                    <a:lumMod val="65000"/>
                    <a:lumOff val="35000"/>
                  </a:schemeClr>
                </a:solidFill>
                <a:latin typeface="Lucida Sans"/>
                <a:ea typeface="Arial Unicode MS" pitchFamily="34" charset="-128"/>
                <a:cs typeface="Arial Unicode MS" pitchFamily="34" charset="-128"/>
              </a:rPr>
              <a:t>Fax +39 051 3147205</a:t>
            </a:r>
          </a:p>
          <a:p>
            <a:pPr marL="0" algn="l" defTabSz="457200" rtl="0" eaLnBrk="1" latinLnBrk="0" hangingPunct="1"/>
            <a:r>
              <a:rPr lang="it-IT" sz="1000" kern="1200" dirty="0" smtClean="0">
                <a:solidFill>
                  <a:schemeClr val="tx1">
                    <a:lumMod val="65000"/>
                    <a:lumOff val="35000"/>
                  </a:schemeClr>
                </a:solidFill>
                <a:latin typeface="Lucida Sans"/>
                <a:ea typeface="Arial Unicode MS" pitchFamily="34" charset="-128"/>
                <a:cs typeface="Arial Unicode MS" pitchFamily="34" charset="-128"/>
              </a:rPr>
              <a:t>E-mail </a:t>
            </a:r>
            <a:r>
              <a:rPr lang="en-US" sz="1000" kern="1200" dirty="0" smtClean="0">
                <a:solidFill>
                  <a:schemeClr val="tx1">
                    <a:lumMod val="65000"/>
                    <a:lumOff val="35000"/>
                  </a:schemeClr>
                </a:solidFill>
                <a:latin typeface="Lucida Sans"/>
                <a:ea typeface="Arial Unicode MS" pitchFamily="34" charset="-128"/>
                <a:cs typeface="Arial Unicode MS" pitchFamily="34" charset="-128"/>
                <a:hlinkClick r:id="rId3"/>
              </a:rPr>
              <a:t>corporate@datalogic.com</a:t>
            </a:r>
            <a:endParaRPr lang="en-US" sz="1000" kern="1200" dirty="0">
              <a:solidFill>
                <a:schemeClr val="tx1">
                  <a:lumMod val="65000"/>
                  <a:lumOff val="35000"/>
                </a:schemeClr>
              </a:solidFill>
              <a:latin typeface="Lucida Sans"/>
              <a:ea typeface="Arial Unicode MS" pitchFamily="34" charset="-128"/>
              <a:cs typeface="Arial Unicode MS" pitchFamily="34" charset="-128"/>
            </a:endParaRPr>
          </a:p>
        </p:txBody>
      </p:sp>
      <p:pic>
        <p:nvPicPr>
          <p:cNvPr id="10" name="Immagin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7165" y="5079249"/>
            <a:ext cx="3403099" cy="603505"/>
          </a:xfrm>
          <a:prstGeom prst="rect">
            <a:avLst/>
          </a:prstGeom>
        </p:spPr>
      </p:pic>
    </p:spTree>
    <p:extLst>
      <p:ext uri="{BB962C8B-B14F-4D97-AF65-F5344CB8AC3E}">
        <p14:creationId xmlns:p14="http://schemas.microsoft.com/office/powerpoint/2010/main" val="30316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hasCustomPrompt="1"/>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C2BF82-A7EA-419E-A6D8-59190EA55268}" type="slidenum">
              <a:rPr lang="en-US" smtClean="0"/>
              <a:t>‹N›</a:t>
            </a:fld>
            <a:endParaRPr lang="en-US"/>
          </a:p>
        </p:txBody>
      </p:sp>
      <p:sp>
        <p:nvSpPr>
          <p:cNvPr id="8" name="Segnaposto immagine 2"/>
          <p:cNvSpPr>
            <a:spLocks noGrp="1"/>
          </p:cNvSpPr>
          <p:nvPr>
            <p:ph type="pic" idx="13" hasCustomPrompt="1"/>
          </p:nvPr>
        </p:nvSpPr>
        <p:spPr>
          <a:xfrm>
            <a:off x="1075764" y="1600200"/>
            <a:ext cx="3136195" cy="4546848"/>
          </a:xfrm>
          <a:prstGeom prst="rect">
            <a:avLst/>
          </a:prstGeo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368332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9915" y="2889608"/>
            <a:ext cx="7821121" cy="1362075"/>
          </a:xfrm>
        </p:spPr>
        <p:txBody>
          <a:bodyPr/>
          <a:lstStyle>
            <a:lvl1pPr algn="l">
              <a:defRPr sz="3200" b="0" cap="none" baseline="0">
                <a:solidFill>
                  <a:srgbClr val="002596"/>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EC8E7E88-660E-4B08-8162-439395CF40D5}" type="slidenum">
              <a:rPr lang="en-US"/>
              <a:pPr>
                <a:defRPr/>
              </a:pPr>
              <a:t>‹N›</a:t>
            </a:fld>
            <a:endParaRPr lang="en-US"/>
          </a:p>
        </p:txBody>
      </p:sp>
    </p:spTree>
    <p:extLst>
      <p:ext uri="{BB962C8B-B14F-4D97-AF65-F5344CB8AC3E}">
        <p14:creationId xmlns:p14="http://schemas.microsoft.com/office/powerpoint/2010/main" val="107186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94260"/>
            <a:ext cx="3429000" cy="536090"/>
          </a:xfrm>
        </p:spPr>
        <p:txBody>
          <a:bodyPr anchor="ctr" anchorCtr="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572000" y="1000126"/>
            <a:ext cx="4343400" cy="51260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606551"/>
            <a:ext cx="3429000" cy="4522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37521" y="6484562"/>
            <a:ext cx="3075920" cy="32108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2C2BF82-A7EA-419E-A6D8-59190EA55268}" type="slidenum">
              <a:rPr lang="en-US" smtClean="0"/>
              <a:t>‹N›</a:t>
            </a:fld>
            <a:endParaRPr lang="en-US"/>
          </a:p>
        </p:txBody>
      </p:sp>
    </p:spTree>
    <p:extLst>
      <p:ext uri="{BB962C8B-B14F-4D97-AF65-F5344CB8AC3E}">
        <p14:creationId xmlns:p14="http://schemas.microsoft.com/office/powerpoint/2010/main" val="177614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C2BF82-A7EA-419E-A6D8-59190EA55268}" type="slidenum">
              <a:rPr lang="en-US" smtClean="0"/>
              <a:t>‹N›</a:t>
            </a:fld>
            <a:endParaRPr lang="en-US"/>
          </a:p>
        </p:txBody>
      </p:sp>
    </p:spTree>
    <p:extLst>
      <p:ext uri="{BB962C8B-B14F-4D97-AF65-F5344CB8AC3E}">
        <p14:creationId xmlns:p14="http://schemas.microsoft.com/office/powerpoint/2010/main" val="8423995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9915" y="2889608"/>
            <a:ext cx="7821121" cy="1362075"/>
          </a:xfrm>
        </p:spPr>
        <p:txBody>
          <a:bodyPr anchor="t"/>
          <a:lstStyle>
            <a:lvl1pPr algn="l">
              <a:defRPr sz="3200" b="0" cap="none" baseline="0">
                <a:solidFill>
                  <a:srgbClr val="002596"/>
                </a:solidFill>
              </a:defRPr>
            </a:lvl1pPr>
          </a:lstStyle>
          <a:p>
            <a:r>
              <a:rPr lang="en-US" dirty="0" smtClean="0"/>
              <a:t>Section Break Title</a:t>
            </a:r>
            <a:endParaRPr lang="en-US" dirty="0"/>
          </a:p>
        </p:txBody>
      </p:sp>
      <p:sp>
        <p:nvSpPr>
          <p:cNvPr id="6" name="Slide Number Placeholder 5"/>
          <p:cNvSpPr>
            <a:spLocks noGrp="1"/>
          </p:cNvSpPr>
          <p:nvPr>
            <p:ph type="sldNum" sz="quarter" idx="12"/>
          </p:nvPr>
        </p:nvSpPr>
        <p:spPr/>
        <p:txBody>
          <a:bodyPr/>
          <a:lstStyle/>
          <a:p>
            <a:fld id="{72C2BF82-A7EA-419E-A6D8-59190EA55268}" type="slidenum">
              <a:rPr lang="en-US" smtClean="0"/>
              <a:t>‹N›</a:t>
            </a:fld>
            <a:endParaRPr lang="en-US"/>
          </a:p>
        </p:txBody>
      </p:sp>
    </p:spTree>
    <p:extLst>
      <p:ext uri="{BB962C8B-B14F-4D97-AF65-F5344CB8AC3E}">
        <p14:creationId xmlns:p14="http://schemas.microsoft.com/office/powerpoint/2010/main" val="37984168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hasCustomPrompt="1"/>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C2BF82-A7EA-419E-A6D8-59190EA55268}" type="slidenum">
              <a:rPr lang="en-US" smtClean="0"/>
              <a:t>‹N›</a:t>
            </a:fld>
            <a:endParaRPr lang="en-US"/>
          </a:p>
        </p:txBody>
      </p:sp>
      <p:sp>
        <p:nvSpPr>
          <p:cNvPr id="8" name="Segnaposto immagine 2"/>
          <p:cNvSpPr>
            <a:spLocks noGrp="1"/>
          </p:cNvSpPr>
          <p:nvPr>
            <p:ph type="pic" idx="13" hasCustomPrompt="1"/>
          </p:nvPr>
        </p:nvSpPr>
        <p:spPr>
          <a:xfrm>
            <a:off x="1075764" y="1600200"/>
            <a:ext cx="3136195" cy="4546848"/>
          </a:xfrm>
          <a:prstGeom prst="rect">
            <a:avLst/>
          </a:prstGeo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4461079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092062" y="1589197"/>
            <a:ext cx="7426024" cy="894289"/>
          </a:xfrm>
        </p:spPr>
        <p:txBody>
          <a:bodyPr/>
          <a:lstStyle>
            <a:lvl1pPr algn="ctr">
              <a:defRPr sz="4400"/>
            </a:lvl1pPr>
          </a:lstStyle>
          <a:p>
            <a:r>
              <a:rPr lang="it-IT" dirty="0" err="1" smtClean="0"/>
              <a:t>Thank</a:t>
            </a:r>
            <a:r>
              <a:rPr lang="it-IT" dirty="0" smtClean="0"/>
              <a:t> </a:t>
            </a:r>
            <a:r>
              <a:rPr lang="it-IT" dirty="0" err="1" smtClean="0"/>
              <a:t>You</a:t>
            </a:r>
            <a:r>
              <a:rPr lang="it-IT" dirty="0" smtClean="0"/>
              <a:t>!</a:t>
            </a:r>
            <a:endParaRPr lang="it-IT" dirty="0"/>
          </a:p>
        </p:txBody>
      </p:sp>
      <p:sp>
        <p:nvSpPr>
          <p:cNvPr id="3" name="Segnaposto numero diapositiva 2"/>
          <p:cNvSpPr>
            <a:spLocks noGrp="1"/>
          </p:cNvSpPr>
          <p:nvPr>
            <p:ph type="sldNum" sz="quarter" idx="10"/>
          </p:nvPr>
        </p:nvSpPr>
        <p:spPr/>
        <p:txBody>
          <a:bodyPr/>
          <a:lstStyle/>
          <a:p>
            <a:fld id="{72C2BF82-A7EA-419E-A6D8-59190EA55268}" type="slidenum">
              <a:rPr lang="en-US" smtClean="0"/>
              <a:pPr/>
              <a:t>‹N›</a:t>
            </a:fld>
            <a:endParaRPr lang="en-US" dirty="0"/>
          </a:p>
        </p:txBody>
      </p:sp>
      <p:sp>
        <p:nvSpPr>
          <p:cNvPr id="8" name="Text Box 3"/>
          <p:cNvSpPr txBox="1">
            <a:spLocks noChangeArrowheads="1"/>
          </p:cNvSpPr>
          <p:nvPr/>
        </p:nvSpPr>
        <p:spPr bwMode="auto">
          <a:xfrm>
            <a:off x="1090706" y="3211287"/>
            <a:ext cx="7470588" cy="1569660"/>
          </a:xfrm>
          <a:prstGeom prst="rect">
            <a:avLst/>
          </a:prstGeom>
          <a:noFill/>
          <a:ln w="9525">
            <a:noFill/>
            <a:miter lim="800000"/>
            <a:headEnd/>
            <a:tailEnd/>
          </a:ln>
        </p:spPr>
        <p:txBody>
          <a:bodyPr wrap="square">
            <a:spAutoFit/>
          </a:bodyPr>
          <a:lstStyle/>
          <a:p>
            <a:pPr algn="just">
              <a:lnSpc>
                <a:spcPct val="150000"/>
              </a:lnSpc>
              <a:buClr>
                <a:schemeClr val="bg1"/>
              </a:buClr>
              <a:tabLst>
                <a:tab pos="0" algn="l"/>
              </a:tabLst>
            </a:pPr>
            <a:r>
              <a:rPr lang="en-US" sz="800" dirty="0">
                <a:solidFill>
                  <a:schemeClr val="tx1">
                    <a:lumMod val="65000"/>
                    <a:lumOff val="35000"/>
                  </a:schemeClr>
                </a:solidFill>
                <a:latin typeface="Lucida Sans"/>
                <a:ea typeface="Arial Unicode MS" pitchFamily="34" charset="-128"/>
                <a:cs typeface="Arial Unicode MS" pitchFamily="34" charset="-128"/>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a:lnSpc>
                <a:spcPct val="150000"/>
              </a:lnSpc>
              <a:buClr>
                <a:schemeClr val="bg1"/>
              </a:buClr>
              <a:buFont typeface="Wingdings" pitchFamily="2" charset="2"/>
              <a:buNone/>
              <a:tabLst>
                <a:tab pos="0" algn="l"/>
              </a:tabLst>
            </a:pPr>
            <a:endParaRPr lang="en-US" sz="800" dirty="0">
              <a:solidFill>
                <a:schemeClr val="tx1">
                  <a:lumMod val="65000"/>
                  <a:lumOff val="35000"/>
                </a:schemeClr>
              </a:solidFill>
              <a:latin typeface="Lucida Sans"/>
              <a:ea typeface="Arial Unicode MS" pitchFamily="34" charset="-128"/>
              <a:cs typeface="Arial Unicode MS" pitchFamily="34" charset="-128"/>
            </a:endParaRPr>
          </a:p>
          <a:p>
            <a:pPr algn="just">
              <a:lnSpc>
                <a:spcPct val="150000"/>
              </a:lnSpc>
              <a:buClr>
                <a:schemeClr val="bg1"/>
              </a:buClr>
              <a:buFont typeface="Wingdings" pitchFamily="2" charset="2"/>
              <a:buNone/>
              <a:tabLst>
                <a:tab pos="0" algn="l"/>
              </a:tabLst>
            </a:pPr>
            <a:r>
              <a:rPr lang="en-US" sz="800" dirty="0">
                <a:solidFill>
                  <a:schemeClr val="tx1">
                    <a:lumMod val="65000"/>
                    <a:lumOff val="35000"/>
                  </a:schemeClr>
                </a:solidFill>
                <a:latin typeface="Lucida Sans"/>
                <a:ea typeface="Arial Unicode MS" pitchFamily="34" charset="-128"/>
                <a:cs typeface="Arial Unicode MS" pitchFamily="34" charset="-128"/>
              </a:rPr>
              <a:t>© </a:t>
            </a:r>
            <a:r>
              <a:rPr lang="en-US" sz="800" dirty="0" smtClean="0">
                <a:solidFill>
                  <a:schemeClr val="tx1">
                    <a:lumMod val="65000"/>
                    <a:lumOff val="35000"/>
                  </a:schemeClr>
                </a:solidFill>
                <a:latin typeface="Lucida Sans"/>
                <a:ea typeface="Arial Unicode MS" pitchFamily="34" charset="-128"/>
                <a:cs typeface="Arial Unicode MS" pitchFamily="34" charset="-128"/>
              </a:rPr>
              <a:t>2015 </a:t>
            </a:r>
            <a:r>
              <a:rPr lang="en-US" sz="800" dirty="0">
                <a:solidFill>
                  <a:schemeClr val="tx1">
                    <a:lumMod val="65000"/>
                    <a:lumOff val="35000"/>
                  </a:schemeClr>
                </a:solidFill>
                <a:latin typeface="Lucida Sans"/>
                <a:ea typeface="Arial Unicode MS" pitchFamily="34" charset="-128"/>
                <a:cs typeface="Arial Unicode MS" pitchFamily="34" charset="-128"/>
              </a:rPr>
              <a:t>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 All rights reserved. • Protected to the fullest extent under U.S. and international laws. • Copying, or altering of this document is prohibited without express written consent from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Datalogic and the Datalogic logo are registered trademarks of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in many countries, including the U.S.A. and the E.U. All other brand and product names may be trademarks of their respective owners. </a:t>
            </a:r>
            <a:endParaRPr lang="en-GB" sz="800" dirty="0">
              <a:solidFill>
                <a:schemeClr val="tx1">
                  <a:lumMod val="65000"/>
                  <a:lumOff val="35000"/>
                </a:schemeClr>
              </a:solidFill>
              <a:latin typeface="Lucida Sans"/>
              <a:ea typeface="Arial Unicode MS" pitchFamily="34" charset="-128"/>
              <a:cs typeface="Arial Unicode MS" pitchFamily="34" charset="-128"/>
            </a:endParaRPr>
          </a:p>
        </p:txBody>
      </p:sp>
      <p:sp>
        <p:nvSpPr>
          <p:cNvPr id="13" name="Segnaposto testo 12"/>
          <p:cNvSpPr>
            <a:spLocks noGrp="1"/>
          </p:cNvSpPr>
          <p:nvPr>
            <p:ph type="body" sz="quarter" idx="12" hasCustomPrompt="1"/>
          </p:nvPr>
        </p:nvSpPr>
        <p:spPr>
          <a:xfrm>
            <a:off x="5819681" y="4959246"/>
            <a:ext cx="2741613" cy="1175224"/>
          </a:xfrm>
        </p:spPr>
        <p:txBody>
          <a:bodyPr wrap="square"/>
          <a:lstStyle>
            <a:lvl1pPr marL="0" indent="0" algn="l" defTabSz="457200" rtl="0" eaLnBrk="1" latinLnBrk="0" hangingPunct="1">
              <a:lnSpc>
                <a:spcPct val="80000"/>
              </a:lnSpc>
              <a:buNone/>
              <a:defRPr sz="1600">
                <a:solidFill>
                  <a:schemeClr val="tx2"/>
                </a:solidFill>
              </a:defRPr>
            </a:lvl1pPr>
          </a:lstStyle>
          <a:p>
            <a:r>
              <a:rPr lang="it-IT" sz="1000" b="1" dirty="0" smtClean="0">
                <a:solidFill>
                  <a:schemeClr val="tx1">
                    <a:lumMod val="65000"/>
                    <a:lumOff val="35000"/>
                  </a:schemeClr>
                </a:solidFill>
                <a:latin typeface="Lucida Sans"/>
                <a:ea typeface="Arial Unicode MS" pitchFamily="34" charset="-128"/>
                <a:cs typeface="Arial Unicode MS" pitchFamily="34" charset="-128"/>
              </a:rPr>
              <a:t>Datalogic S.p.A.</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Via </a:t>
            </a:r>
            <a:r>
              <a:rPr lang="it-IT" sz="1000" dirty="0" err="1" smtClean="0">
                <a:solidFill>
                  <a:schemeClr val="tx1">
                    <a:lumMod val="65000"/>
                    <a:lumOff val="35000"/>
                  </a:schemeClr>
                </a:solidFill>
                <a:latin typeface="Lucida Sans"/>
                <a:ea typeface="Arial Unicode MS" pitchFamily="34" charset="-128"/>
                <a:cs typeface="Arial Unicode MS" pitchFamily="34" charset="-128"/>
              </a:rPr>
              <a:t>Candini</a:t>
            </a:r>
            <a:r>
              <a:rPr lang="it-IT" sz="1000" dirty="0" smtClean="0">
                <a:solidFill>
                  <a:schemeClr val="tx1">
                    <a:lumMod val="65000"/>
                    <a:lumOff val="35000"/>
                  </a:schemeClr>
                </a:solidFill>
                <a:latin typeface="Lucida Sans"/>
                <a:ea typeface="Arial Unicode MS" pitchFamily="34" charset="-128"/>
                <a:cs typeface="Arial Unicode MS" pitchFamily="34" charset="-128"/>
              </a:rPr>
              <a:t>, 2</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40012 Lippo di Calderara di Reno</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Bologna – </a:t>
            </a:r>
            <a:r>
              <a:rPr lang="it-IT" sz="1000" dirty="0" err="1" smtClean="0">
                <a:solidFill>
                  <a:schemeClr val="tx1">
                    <a:lumMod val="65000"/>
                    <a:lumOff val="35000"/>
                  </a:schemeClr>
                </a:solidFill>
                <a:latin typeface="Lucida Sans"/>
                <a:ea typeface="Arial Unicode MS" pitchFamily="34" charset="-128"/>
                <a:cs typeface="Arial Unicode MS" pitchFamily="34" charset="-128"/>
              </a:rPr>
              <a:t>Italy</a:t>
            </a:r>
            <a:endParaRPr lang="it-IT" sz="1000" dirty="0" smtClean="0">
              <a:solidFill>
                <a:schemeClr val="tx1">
                  <a:lumMod val="65000"/>
                  <a:lumOff val="35000"/>
                </a:schemeClr>
              </a:solidFill>
              <a:latin typeface="Lucida Sans"/>
              <a:ea typeface="Arial Unicode MS" pitchFamily="34" charset="-128"/>
              <a:cs typeface="Arial Unicode MS" pitchFamily="34" charset="-128"/>
            </a:endParaRPr>
          </a:p>
          <a:p>
            <a:r>
              <a:rPr lang="it-IT" sz="1000" dirty="0" smtClean="0">
                <a:solidFill>
                  <a:schemeClr val="tx1">
                    <a:lumMod val="65000"/>
                    <a:lumOff val="35000"/>
                  </a:schemeClr>
                </a:solidFill>
                <a:latin typeface="Lucida Sans"/>
                <a:ea typeface="Arial Unicode MS" pitchFamily="34" charset="-128"/>
                <a:cs typeface="Arial Unicode MS" pitchFamily="34" charset="-128"/>
              </a:rPr>
              <a:t>Tel. +39 051 3147011</a:t>
            </a:r>
          </a:p>
          <a:p>
            <a:pPr marL="0" algn="l" defTabSz="457200" rtl="0" eaLnBrk="1" latinLnBrk="0" hangingPunct="1"/>
            <a:r>
              <a:rPr lang="it-IT" sz="1000" kern="1200" dirty="0" smtClean="0">
                <a:solidFill>
                  <a:schemeClr val="tx1">
                    <a:lumMod val="65000"/>
                    <a:lumOff val="35000"/>
                  </a:schemeClr>
                </a:solidFill>
                <a:latin typeface="Lucida Sans"/>
                <a:ea typeface="Arial Unicode MS" pitchFamily="34" charset="-128"/>
                <a:cs typeface="Arial Unicode MS" pitchFamily="34" charset="-128"/>
              </a:rPr>
              <a:t>Fax +39 051 3147205</a:t>
            </a:r>
          </a:p>
          <a:p>
            <a:pPr marL="0" algn="l" defTabSz="457200" rtl="0" eaLnBrk="1" latinLnBrk="0" hangingPunct="1"/>
            <a:r>
              <a:rPr lang="it-IT" sz="1000" kern="1200" dirty="0" smtClean="0">
                <a:solidFill>
                  <a:schemeClr val="tx1">
                    <a:lumMod val="65000"/>
                    <a:lumOff val="35000"/>
                  </a:schemeClr>
                </a:solidFill>
                <a:latin typeface="Lucida Sans"/>
                <a:ea typeface="Arial Unicode MS" pitchFamily="34" charset="-128"/>
                <a:cs typeface="Arial Unicode MS" pitchFamily="34" charset="-128"/>
              </a:rPr>
              <a:t>E-mail </a:t>
            </a:r>
            <a:r>
              <a:rPr lang="en-US" sz="1000" kern="1200" dirty="0" smtClean="0">
                <a:solidFill>
                  <a:schemeClr val="tx1">
                    <a:lumMod val="65000"/>
                    <a:lumOff val="35000"/>
                  </a:schemeClr>
                </a:solidFill>
                <a:latin typeface="Lucida Sans"/>
                <a:ea typeface="Arial Unicode MS" pitchFamily="34" charset="-128"/>
                <a:cs typeface="Arial Unicode MS" pitchFamily="34" charset="-128"/>
                <a:hlinkClick r:id="rId3"/>
              </a:rPr>
              <a:t>corporate@datalogic.com</a:t>
            </a:r>
            <a:endParaRPr lang="en-US" sz="1000" kern="1200" dirty="0">
              <a:solidFill>
                <a:schemeClr val="tx1">
                  <a:lumMod val="65000"/>
                  <a:lumOff val="35000"/>
                </a:schemeClr>
              </a:solidFill>
              <a:latin typeface="Lucida Sans"/>
              <a:ea typeface="Arial Unicode MS" pitchFamily="34" charset="-128"/>
              <a:cs typeface="Arial Unicode MS" pitchFamily="34" charset="-128"/>
            </a:endParaRPr>
          </a:p>
        </p:txBody>
      </p:sp>
      <p:pic>
        <p:nvPicPr>
          <p:cNvPr id="10" name="Immagin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7165" y="5079249"/>
            <a:ext cx="3403099" cy="603505"/>
          </a:xfrm>
          <a:prstGeom prst="rect">
            <a:avLst/>
          </a:prstGeom>
        </p:spPr>
      </p:pic>
      <p:pic>
        <p:nvPicPr>
          <p:cNvPr id="9" name="Immagin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07165" y="5079249"/>
            <a:ext cx="3403099" cy="603505"/>
          </a:xfrm>
          <a:prstGeom prst="rect">
            <a:avLst/>
          </a:prstGeom>
        </p:spPr>
      </p:pic>
    </p:spTree>
    <p:extLst>
      <p:ext uri="{BB962C8B-B14F-4D97-AF65-F5344CB8AC3E}">
        <p14:creationId xmlns:p14="http://schemas.microsoft.com/office/powerpoint/2010/main" val="3031640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hasCustomPrompt="1"/>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C2BF82-A7EA-419E-A6D8-59190EA55268}" type="slidenum">
              <a:rPr lang="en-US" smtClean="0"/>
              <a:t>‹N›</a:t>
            </a:fld>
            <a:endParaRPr lang="en-US"/>
          </a:p>
        </p:txBody>
      </p:sp>
      <p:sp>
        <p:nvSpPr>
          <p:cNvPr id="8" name="Segnaposto immagine 2"/>
          <p:cNvSpPr>
            <a:spLocks noGrp="1"/>
          </p:cNvSpPr>
          <p:nvPr>
            <p:ph type="pic" idx="13" hasCustomPrompt="1"/>
          </p:nvPr>
        </p:nvSpPr>
        <p:spPr>
          <a:xfrm>
            <a:off x="1075764" y="1600200"/>
            <a:ext cx="3136195" cy="4546848"/>
          </a:xfrm>
          <a:prstGeom prst="rect">
            <a:avLst/>
          </a:prstGeo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36833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7161" y="2444362"/>
            <a:ext cx="7190913" cy="537471"/>
          </a:xfrm>
        </p:spPr>
        <p:txBody>
          <a:bodyPr/>
          <a:lstStyle>
            <a:lvl1pPr algn="ctr">
              <a:defRPr sz="4000" baseline="0">
                <a:solidFill>
                  <a:schemeClr val="bg1"/>
                </a:solidFill>
                <a:latin typeface="Lucida Sans"/>
                <a:cs typeface="Lucida Sans"/>
              </a:defRPr>
            </a:lvl1pPr>
          </a:lstStyle>
          <a:p>
            <a:r>
              <a:rPr lang="en-US" dirty="0" smtClean="0"/>
              <a:t>Click to insert title</a:t>
            </a:r>
            <a:endParaRPr lang="en-US" dirty="0"/>
          </a:p>
        </p:txBody>
      </p:sp>
      <p:sp>
        <p:nvSpPr>
          <p:cNvPr id="11" name="Text Placeholder 10"/>
          <p:cNvSpPr>
            <a:spLocks noGrp="1"/>
          </p:cNvSpPr>
          <p:nvPr>
            <p:ph type="body" sz="quarter" idx="14" hasCustomPrompt="1"/>
          </p:nvPr>
        </p:nvSpPr>
        <p:spPr>
          <a:xfrm>
            <a:off x="2469351" y="6023124"/>
            <a:ext cx="4811713" cy="356109"/>
          </a:xfrm>
        </p:spPr>
        <p:txBody>
          <a:bodyPr>
            <a:normAutofit/>
          </a:bodyPr>
          <a:lstStyle>
            <a:lvl1pPr marL="0" indent="0" algn="ctr">
              <a:buNone/>
              <a:defRPr sz="1600">
                <a:solidFill>
                  <a:schemeClr val="bg1"/>
                </a:solidFill>
              </a:defRPr>
            </a:lvl1pPr>
          </a:lstStyle>
          <a:p>
            <a:pPr lvl="0"/>
            <a:r>
              <a:rPr lang="en-US" dirty="0" smtClean="0"/>
              <a:t>Place, Month 2014</a:t>
            </a:r>
            <a:endParaRPr lang="en-US" dirty="0"/>
          </a:p>
        </p:txBody>
      </p:sp>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2600" y="807543"/>
            <a:ext cx="3633835" cy="644424"/>
          </a:xfrm>
          <a:prstGeom prst="rect">
            <a:avLst/>
          </a:prstGeom>
        </p:spPr>
      </p:pic>
    </p:spTree>
    <p:extLst>
      <p:ext uri="{BB962C8B-B14F-4D97-AF65-F5344CB8AC3E}">
        <p14:creationId xmlns:p14="http://schemas.microsoft.com/office/powerpoint/2010/main" val="299108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9915" y="2889608"/>
            <a:ext cx="7821121" cy="1362075"/>
          </a:xfrm>
        </p:spPr>
        <p:txBody>
          <a:bodyPr anchor="t"/>
          <a:lstStyle>
            <a:lvl1pPr algn="l">
              <a:defRPr sz="3200" b="0" cap="none" baseline="0">
                <a:solidFill>
                  <a:srgbClr val="002596"/>
                </a:solidFill>
              </a:defRPr>
            </a:lvl1pPr>
          </a:lstStyle>
          <a:p>
            <a:r>
              <a:rPr lang="en-US" dirty="0" smtClean="0"/>
              <a:t>Section Break Title</a:t>
            </a:r>
            <a:endParaRPr lang="en-US" dirty="0"/>
          </a:p>
        </p:txBody>
      </p:sp>
      <p:sp>
        <p:nvSpPr>
          <p:cNvPr id="6" name="Slide Number Placeholder 5"/>
          <p:cNvSpPr>
            <a:spLocks noGrp="1"/>
          </p:cNvSpPr>
          <p:nvPr>
            <p:ph type="sldNum" sz="quarter" idx="12"/>
          </p:nvPr>
        </p:nvSpPr>
        <p:spPr/>
        <p:txBody>
          <a:bodyPr/>
          <a:lstStyle/>
          <a:p>
            <a:fld id="{72C2BF82-A7EA-419E-A6D8-59190EA55268}" type="slidenum">
              <a:rPr lang="en-US" smtClean="0"/>
              <a:t>‹N›</a:t>
            </a:fld>
            <a:endParaRPr lang="en-US"/>
          </a:p>
        </p:txBody>
      </p:sp>
    </p:spTree>
    <p:extLst>
      <p:ext uri="{BB962C8B-B14F-4D97-AF65-F5344CB8AC3E}">
        <p14:creationId xmlns:p14="http://schemas.microsoft.com/office/powerpoint/2010/main" val="379841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ue contenu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hasCustomPrompt="1"/>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C2BF82-A7EA-419E-A6D8-59190EA55268}" type="slidenum">
              <a:rPr lang="en-US" smtClean="0"/>
              <a:t>‹N›</a:t>
            </a:fld>
            <a:endParaRPr lang="en-US"/>
          </a:p>
        </p:txBody>
      </p:sp>
      <p:sp>
        <p:nvSpPr>
          <p:cNvPr id="8" name="Segnaposto immagine 2"/>
          <p:cNvSpPr>
            <a:spLocks noGrp="1"/>
          </p:cNvSpPr>
          <p:nvPr>
            <p:ph type="pic" idx="13" hasCustomPrompt="1"/>
          </p:nvPr>
        </p:nvSpPr>
        <p:spPr>
          <a:xfrm>
            <a:off x="1075764" y="1600200"/>
            <a:ext cx="3136195" cy="4546848"/>
          </a:xfrm>
          <a:prstGeom prst="rect">
            <a:avLst/>
          </a:prstGeo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44610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2062" y="537579"/>
            <a:ext cx="7426024" cy="894289"/>
          </a:xfrm>
          <a:prstGeom prst="rect">
            <a:avLst/>
          </a:prstGeom>
        </p:spPr>
        <p:txBody>
          <a:bodyPr vert="horz" lIns="91440" tIns="45720" rIns="91440" bIns="45720" rtlCol="0" anchor="t">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2061" y="1600200"/>
            <a:ext cx="7426023"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Slide Number Placeholder 5"/>
          <p:cNvSpPr>
            <a:spLocks noGrp="1"/>
          </p:cNvSpPr>
          <p:nvPr>
            <p:ph type="sldNum" sz="quarter" idx="4"/>
          </p:nvPr>
        </p:nvSpPr>
        <p:spPr>
          <a:xfrm>
            <a:off x="4255296" y="6428462"/>
            <a:ext cx="390889" cy="328649"/>
          </a:xfrm>
          <a:prstGeom prst="rect">
            <a:avLst/>
          </a:prstGeom>
        </p:spPr>
        <p:txBody>
          <a:bodyPr vert="horz" lIns="91440" tIns="45720" rIns="91440" bIns="45720" rtlCol="0" anchor="ctr"/>
          <a:lstStyle>
            <a:lvl1pPr algn="l">
              <a:defRPr sz="1000" b="0">
                <a:solidFill>
                  <a:srgbClr val="002596"/>
                </a:solidFill>
                <a:latin typeface="LucidaSans Roman"/>
                <a:cs typeface="LucidaSans Roman"/>
              </a:defRPr>
            </a:lvl1pPr>
          </a:lstStyle>
          <a:p>
            <a:fld id="{72C2BF82-A7EA-419E-A6D8-59190EA55268}" type="slidenum">
              <a:rPr lang="en-US" smtClean="0"/>
              <a:pPr/>
              <a:t>‹N›</a:t>
            </a:fld>
            <a:endParaRPr lang="en-US" dirty="0"/>
          </a:p>
        </p:txBody>
      </p:sp>
    </p:spTree>
    <p:extLst>
      <p:ext uri="{BB962C8B-B14F-4D97-AF65-F5344CB8AC3E}">
        <p14:creationId xmlns:p14="http://schemas.microsoft.com/office/powerpoint/2010/main" val="17451639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49" r:id="rId7"/>
    <p:sldLayoutId id="2147483651" r:id="rId8"/>
    <p:sldLayoutId id="2147483652" r:id="rId9"/>
    <p:sldLayoutId id="2147483661" r:id="rId10"/>
    <p:sldLayoutId id="2147483662" r:id="rId11"/>
    <p:sldLayoutId id="2147483670" r:id="rId12"/>
    <p:sldLayoutId id="2147483671" r:id="rId13"/>
  </p:sldLayoutIdLst>
  <p:timing>
    <p:tnLst>
      <p:par>
        <p:cTn id="1" dur="indefinite" restart="never" nodeType="tmRoot"/>
      </p:par>
    </p:tnLst>
  </p:timing>
  <p:hf hdr="0" dt="0"/>
  <p:txStyles>
    <p:titleStyle>
      <a:lvl1pPr algn="l" defTabSz="914400" rtl="0" eaLnBrk="1" latinLnBrk="0" hangingPunct="1">
        <a:spcBef>
          <a:spcPct val="0"/>
        </a:spcBef>
        <a:buNone/>
        <a:defRPr sz="3200" b="0" kern="1200">
          <a:solidFill>
            <a:srgbClr val="002596"/>
          </a:solidFill>
          <a:latin typeface="Lucida Sans"/>
          <a:ea typeface="+mj-ea"/>
          <a:cs typeface="Lucida Sans"/>
        </a:defRPr>
      </a:lvl1pPr>
    </p:titleStyle>
    <p:bodyStyle>
      <a:lvl1pPr marL="342900" indent="-342900" algn="l" defTabSz="914400" rtl="0" eaLnBrk="1" latinLnBrk="0" hangingPunct="1">
        <a:spcBef>
          <a:spcPct val="20000"/>
        </a:spcBef>
        <a:buFont typeface="Wingdings" pitchFamily="2" charset="2"/>
        <a:buChar char="§"/>
        <a:defRPr sz="1600" kern="1200">
          <a:solidFill>
            <a:srgbClr val="595959"/>
          </a:solidFill>
          <a:latin typeface="Lucida Sans"/>
          <a:ea typeface="+mn-ea"/>
          <a:cs typeface="Lucida Sans"/>
        </a:defRPr>
      </a:lvl1pPr>
      <a:lvl2pPr marL="742950" indent="-285750" algn="l" defTabSz="914400" rtl="0" eaLnBrk="1" latinLnBrk="0" hangingPunct="1">
        <a:spcBef>
          <a:spcPct val="20000"/>
        </a:spcBef>
        <a:buFont typeface="Wingdings" pitchFamily="2" charset="2"/>
        <a:buChar char="§"/>
        <a:defRPr sz="1400" kern="1200">
          <a:solidFill>
            <a:srgbClr val="595959"/>
          </a:solidFill>
          <a:latin typeface="Lucida Sans"/>
          <a:ea typeface="+mn-ea"/>
          <a:cs typeface="Lucida Sans"/>
        </a:defRPr>
      </a:lvl2pPr>
      <a:lvl3pPr marL="11430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3pPr>
      <a:lvl4pPr marL="16002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4pPr>
      <a:lvl5pPr marL="20574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18" Type="http://schemas.openxmlformats.org/officeDocument/2006/relationships/image" Target="../media/image42.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5.jpeg"/><Relationship Id="rId18" Type="http://schemas.openxmlformats.org/officeDocument/2006/relationships/image" Target="../media/image44.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34.png"/><Relationship Id="rId17" Type="http://schemas.openxmlformats.org/officeDocument/2006/relationships/image" Target="../media/image55.png"/><Relationship Id="rId2" Type="http://schemas.openxmlformats.org/officeDocument/2006/relationships/image" Target="../media/image45.jpe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33.png"/><Relationship Id="rId5" Type="http://schemas.openxmlformats.org/officeDocument/2006/relationships/image" Target="../media/image48.jpeg"/><Relationship Id="rId15" Type="http://schemas.openxmlformats.org/officeDocument/2006/relationships/image" Target="../media/image54.png"/><Relationship Id="rId10" Type="http://schemas.openxmlformats.org/officeDocument/2006/relationships/image" Target="../media/image52.png"/><Relationship Id="rId4" Type="http://schemas.openxmlformats.org/officeDocument/2006/relationships/image" Target="../media/image47.jpeg"/><Relationship Id="rId9" Type="http://schemas.openxmlformats.org/officeDocument/2006/relationships/image" Target="../media/image51.jpeg"/><Relationship Id="rId1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3" Type="http://schemas.openxmlformats.org/officeDocument/2006/relationships/image" Target="../media/image41.png"/><Relationship Id="rId7" Type="http://schemas.openxmlformats.org/officeDocument/2006/relationships/image" Target="../media/image59.jpeg"/><Relationship Id="rId12" Type="http://schemas.openxmlformats.org/officeDocument/2006/relationships/image" Target="../media/image63.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62.png"/><Relationship Id="rId5" Type="http://schemas.openxmlformats.org/officeDocument/2006/relationships/image" Target="../media/image58.jpeg"/><Relationship Id="rId15" Type="http://schemas.openxmlformats.org/officeDocument/2006/relationships/image" Target="../media/image44.png"/><Relationship Id="rId10" Type="http://schemas.openxmlformats.org/officeDocument/2006/relationships/image" Target="../media/image34.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png"/><Relationship Id="rId18" Type="http://schemas.openxmlformats.org/officeDocument/2006/relationships/image" Target="../media/image76.png"/><Relationship Id="rId3" Type="http://schemas.openxmlformats.org/officeDocument/2006/relationships/image" Target="../media/image49.png"/><Relationship Id="rId7" Type="http://schemas.openxmlformats.org/officeDocument/2006/relationships/image" Target="../media/image68.png"/><Relationship Id="rId12" Type="http://schemas.openxmlformats.org/officeDocument/2006/relationships/image" Target="../media/image72.png"/><Relationship Id="rId17" Type="http://schemas.openxmlformats.org/officeDocument/2006/relationships/image" Target="../media/image44.png"/><Relationship Id="rId2" Type="http://schemas.openxmlformats.org/officeDocument/2006/relationships/image" Target="../media/image66.jpe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1.jpeg"/><Relationship Id="rId5" Type="http://schemas.openxmlformats.org/officeDocument/2006/relationships/image" Target="../media/image34.png"/><Relationship Id="rId15" Type="http://schemas.openxmlformats.org/officeDocument/2006/relationships/image" Target="../media/image75.png"/><Relationship Id="rId10" Type="http://schemas.openxmlformats.org/officeDocument/2006/relationships/image" Target="../media/image43.png"/><Relationship Id="rId4" Type="http://schemas.openxmlformats.org/officeDocument/2006/relationships/image" Target="../media/image50.png"/><Relationship Id="rId9" Type="http://schemas.openxmlformats.org/officeDocument/2006/relationships/image" Target="../media/image70.png"/><Relationship Id="rId14"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15.xml.rels><?xml version="1.0" encoding="UTF-8" standalone="yes"?>
<Relationships xmlns="http://schemas.openxmlformats.org/package/2006/relationships"><Relationship Id="rId8" Type="http://schemas.openxmlformats.org/officeDocument/2006/relationships/hyperlink" Target="http://www.mypidion.com/main/main.asp" TargetMode="External"/><Relationship Id="rId13" Type="http://schemas.openxmlformats.org/officeDocument/2006/relationships/image" Target="../media/image85.png"/><Relationship Id="rId3" Type="http://schemas.openxmlformats.org/officeDocument/2006/relationships/image" Target="../media/image77.jpeg"/><Relationship Id="rId7" Type="http://schemas.openxmlformats.org/officeDocument/2006/relationships/image" Target="../media/image81.png"/><Relationship Id="rId12" Type="http://schemas.openxmlformats.org/officeDocument/2006/relationships/hyperlink" Target="http://www.zebra.com/us/en.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79.png"/><Relationship Id="rId15" Type="http://schemas.openxmlformats.org/officeDocument/2006/relationships/image" Target="../media/image86.gif"/><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gif"/><Relationship Id="rId14" Type="http://schemas.openxmlformats.org/officeDocument/2006/relationships/hyperlink" Target="http://world.casio.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3.jpeg"/><Relationship Id="rId3" Type="http://schemas.openxmlformats.org/officeDocument/2006/relationships/chart" Target="../charts/chart7.xml"/><Relationship Id="rId7" Type="http://schemas.openxmlformats.org/officeDocument/2006/relationships/image" Target="../media/image88.png"/><Relationship Id="rId12" Type="http://schemas.openxmlformats.org/officeDocument/2006/relationships/image" Target="../media/image92.png"/><Relationship Id="rId2" Type="http://schemas.openxmlformats.org/officeDocument/2006/relationships/notesSlide" Target="../notesSlides/notesSlide4.xml"/><Relationship Id="rId16" Type="http://schemas.openxmlformats.org/officeDocument/2006/relationships/image" Target="../media/image96.png"/><Relationship Id="rId1" Type="http://schemas.openxmlformats.org/officeDocument/2006/relationships/slideLayout" Target="../slideLayouts/slideLayout6.xml"/><Relationship Id="rId6" Type="http://schemas.openxmlformats.org/officeDocument/2006/relationships/image" Target="../media/image87.png"/><Relationship Id="rId11" Type="http://schemas.openxmlformats.org/officeDocument/2006/relationships/image" Target="../media/image91.png"/><Relationship Id="rId5" Type="http://schemas.openxmlformats.org/officeDocument/2006/relationships/image" Target="../media/image77.jpeg"/><Relationship Id="rId15" Type="http://schemas.openxmlformats.org/officeDocument/2006/relationships/image" Target="../media/image95.jpeg"/><Relationship Id="rId10" Type="http://schemas.openxmlformats.org/officeDocument/2006/relationships/image" Target="../media/image90.png"/><Relationship Id="rId4" Type="http://schemas.openxmlformats.org/officeDocument/2006/relationships/chart" Target="../charts/chart8.xml"/><Relationship Id="rId9" Type="http://schemas.openxmlformats.org/officeDocument/2006/relationships/hyperlink" Target="http://pewa.panasonic.com/" TargetMode="External"/><Relationship Id="rId14" Type="http://schemas.openxmlformats.org/officeDocument/2006/relationships/image" Target="../media/image94.png"/></Relationships>
</file>

<file path=ppt/slides/_rels/slide1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0.jpeg"/><Relationship Id="rId4" Type="http://schemas.openxmlformats.org/officeDocument/2006/relationships/image" Target="../media/image99.png"/></Relationships>
</file>

<file path=ppt/slides/_rels/slide1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5" Type="http://schemas.openxmlformats.org/officeDocument/2006/relationships/image" Target="../media/image106.jpeg"/><Relationship Id="rId4" Type="http://schemas.openxmlformats.org/officeDocument/2006/relationships/image" Target="../media/image105.jpeg"/></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27.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110.png"/><Relationship Id="rId7" Type="http://schemas.openxmlformats.org/officeDocument/2006/relationships/image" Target="../media/image1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jpeg"/><Relationship Id="rId4" Type="http://schemas.openxmlformats.org/officeDocument/2006/relationships/image" Target="../media/image111.png"/><Relationship Id="rId9" Type="http://schemas.openxmlformats.org/officeDocument/2006/relationships/image" Target="../media/image1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10.png"/><Relationship Id="rId2"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hyperlink" Target="mailto:corporate@datalogic.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Datalogic Group</a:t>
            </a:r>
            <a:endParaRPr lang="it-IT" dirty="0"/>
          </a:p>
        </p:txBody>
      </p:sp>
      <p:sp>
        <p:nvSpPr>
          <p:cNvPr id="3" name="Segnaposto testo 2"/>
          <p:cNvSpPr>
            <a:spLocks noGrp="1"/>
          </p:cNvSpPr>
          <p:nvPr>
            <p:ph type="body" sz="quarter" idx="14"/>
          </p:nvPr>
        </p:nvSpPr>
        <p:spPr/>
        <p:txBody>
          <a:bodyPr/>
          <a:lstStyle/>
          <a:p>
            <a:r>
              <a:rPr lang="it-IT" dirty="0" err="1" smtClean="0"/>
              <a:t>October</a:t>
            </a:r>
            <a:r>
              <a:rPr lang="it-IT" dirty="0" smtClean="0"/>
              <a:t>, 2015</a:t>
            </a:r>
            <a:endParaRPr lang="it-IT" dirty="0"/>
          </a:p>
        </p:txBody>
      </p:sp>
    </p:spTree>
    <p:extLst>
      <p:ext uri="{BB962C8B-B14F-4D97-AF65-F5344CB8AC3E}">
        <p14:creationId xmlns:p14="http://schemas.microsoft.com/office/powerpoint/2010/main" val="194135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979" y="390769"/>
            <a:ext cx="7894157" cy="894289"/>
          </a:xfrm>
        </p:spPr>
        <p:txBody>
          <a:bodyPr/>
          <a:lstStyle/>
          <a:p>
            <a:r>
              <a:rPr lang="en-US" sz="2800" dirty="0" smtClean="0"/>
              <a:t>Retail: </a:t>
            </a:r>
            <a:r>
              <a:rPr lang="it-IT" sz="2800" dirty="0"/>
              <a:t>47 % of </a:t>
            </a:r>
            <a:r>
              <a:rPr lang="it-IT" sz="2800" dirty="0" err="1"/>
              <a:t>Revenue</a:t>
            </a:r>
            <a:r>
              <a:rPr lang="it-IT" sz="2800" dirty="0"/>
              <a:t>*</a:t>
            </a:r>
            <a:endParaRPr lang="en-US" sz="2800" dirty="0"/>
          </a:p>
        </p:txBody>
      </p:sp>
      <p:pic>
        <p:nvPicPr>
          <p:cNvPr id="53" name="Picture 2" descr="L:\DL_Corporate\Corporate Communication\Corporate Communications\Foto Prodotti\Foto HD prodotti\ADC\9800i.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7157" y="5085505"/>
            <a:ext cx="1245946" cy="120744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7" descr="C:\Users\pzamboni\Desktop\DATALOGIC\Foto HD prodotti\ADC\Jade_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97149" y="4209334"/>
            <a:ext cx="1488516" cy="1036511"/>
          </a:xfrm>
          <a:prstGeom prst="rect">
            <a:avLst/>
          </a:prstGeom>
          <a:noFill/>
          <a:extLst>
            <a:ext uri="{909E8E84-426E-40DD-AFC4-6F175D3DCCD1}">
              <a14:hiddenFill xmlns:a14="http://schemas.microsoft.com/office/drawing/2010/main">
                <a:solidFill>
                  <a:srgbClr val="FFFFFF"/>
                </a:solidFill>
              </a14:hiddenFill>
            </a:ext>
          </a:extLst>
        </p:spPr>
      </p:pic>
      <p:sp>
        <p:nvSpPr>
          <p:cNvPr id="47" name="Rettangolo 46"/>
          <p:cNvSpPr/>
          <p:nvPr/>
        </p:nvSpPr>
        <p:spPr>
          <a:xfrm>
            <a:off x="1090231" y="1543797"/>
            <a:ext cx="2461265" cy="87817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Most </a:t>
            </a:r>
            <a:r>
              <a:rPr lang="en-US" sz="1400" dirty="0">
                <a:solidFill>
                  <a:prstClr val="white"/>
                </a:solidFill>
                <a:latin typeface="Lucida Sans"/>
              </a:rPr>
              <a:t>innovative solutions</a:t>
            </a:r>
          </a:p>
          <a:p>
            <a:pPr algn="ctr"/>
            <a:r>
              <a:rPr lang="en-US" sz="1400" dirty="0">
                <a:solidFill>
                  <a:prstClr val="white"/>
                </a:solidFill>
                <a:latin typeface="Lucida Sans"/>
              </a:rPr>
              <a:t>  Multi-tier </a:t>
            </a:r>
            <a:r>
              <a:rPr lang="en-US" sz="1400" dirty="0" smtClean="0">
                <a:solidFill>
                  <a:prstClr val="white"/>
                </a:solidFill>
                <a:latin typeface="Lucida Sans"/>
              </a:rPr>
              <a:t>model</a:t>
            </a:r>
            <a:endParaRPr lang="en-US" b="1" dirty="0">
              <a:solidFill>
                <a:prstClr val="white"/>
              </a:solidFill>
            </a:endParaRPr>
          </a:p>
        </p:txBody>
      </p:sp>
      <p:sp>
        <p:nvSpPr>
          <p:cNvPr id="32" name="Rettangolo 31"/>
          <p:cNvSpPr/>
          <p:nvPr/>
        </p:nvSpPr>
        <p:spPr>
          <a:xfrm>
            <a:off x="1090230" y="1096548"/>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solidFill>
                  <a:prstClr val="white"/>
                </a:solidFill>
                <a:latin typeface="Lucida Sans"/>
              </a:rPr>
              <a:t>POS</a:t>
            </a:r>
            <a:endParaRPr lang="it-IT" dirty="0">
              <a:solidFill>
                <a:prstClr val="white"/>
              </a:solidFill>
              <a:latin typeface="Lucida Sans"/>
            </a:endParaRPr>
          </a:p>
        </p:txBody>
      </p:sp>
      <p:pic>
        <p:nvPicPr>
          <p:cNvPr id="42" name="Picture 35" descr="C:\Users\mferrozzi\Desktop\Senza titolo-1.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21133634">
            <a:off x="1628258" y="5031098"/>
            <a:ext cx="734030" cy="68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 descr="C:\Users\pzamboni\Desktop\DATALOGIC\Foto HD prodotti\ADC\Cobalto.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956923" y="4531293"/>
            <a:ext cx="616596" cy="6255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0" descr="C:\Users\pzamboni\Desktop\DATALOGIC\Foto HD prodotti\ADC\Hero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64233" y="4311406"/>
            <a:ext cx="550301" cy="7075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7" descr="C:\Users\pzamboni\Desktop\DATALOGIC\Foto HD prodotti\ADC\9400i.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23103" y="5281050"/>
            <a:ext cx="1287564" cy="10059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pzamboni\Desktop\CAZ\iStock_000048411986_Large.jpg"/>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94642" y="2528850"/>
            <a:ext cx="2440681" cy="1595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ttangolo 2"/>
          <p:cNvSpPr/>
          <p:nvPr/>
        </p:nvSpPr>
        <p:spPr>
          <a:xfrm>
            <a:off x="6416787" y="1543796"/>
            <a:ext cx="2461265" cy="87817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New </a:t>
            </a:r>
            <a:r>
              <a:rPr lang="en-US" sz="1400" dirty="0">
                <a:solidFill>
                  <a:prstClr val="white"/>
                </a:solidFill>
                <a:latin typeface="Lucida Sans"/>
              </a:rPr>
              <a:t>Products</a:t>
            </a:r>
          </a:p>
          <a:p>
            <a:pPr algn="ctr"/>
            <a:r>
              <a:rPr lang="en-US" sz="1400" dirty="0">
                <a:solidFill>
                  <a:prstClr val="white"/>
                </a:solidFill>
                <a:latin typeface="Lucida Sans"/>
              </a:rPr>
              <a:t>  Bundle solutions</a:t>
            </a:r>
          </a:p>
        </p:txBody>
      </p:sp>
      <p:sp>
        <p:nvSpPr>
          <p:cNvPr id="30" name="Rettangolo 29"/>
          <p:cNvSpPr/>
          <p:nvPr/>
        </p:nvSpPr>
        <p:spPr>
          <a:xfrm>
            <a:off x="6416786" y="1096548"/>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err="1">
                <a:solidFill>
                  <a:prstClr val="white"/>
                </a:solidFill>
                <a:latin typeface="Lucida Sans"/>
              </a:rPr>
              <a:t>Warehouse</a:t>
            </a:r>
            <a:endParaRPr lang="it-IT" dirty="0">
              <a:solidFill>
                <a:prstClr val="white"/>
              </a:solidFill>
              <a:latin typeface="Lucida Sans"/>
            </a:endParaRPr>
          </a:p>
        </p:txBody>
      </p:sp>
      <p:pic>
        <p:nvPicPr>
          <p:cNvPr id="61" name="Immagine 6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91376" y="5511918"/>
            <a:ext cx="1970997" cy="893518"/>
          </a:xfrm>
          <a:prstGeom prst="rect">
            <a:avLst/>
          </a:prstGeom>
        </p:spPr>
      </p:pic>
      <p:pic>
        <p:nvPicPr>
          <p:cNvPr id="65" name="Picture 51" descr="C:\Users\pzamboni\Desktop\DATALOGIC\Foto HD prodotti\ADC\Powerscan__3.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15075597" flipV="1">
            <a:off x="8128770" y="4960615"/>
            <a:ext cx="736467" cy="5193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pzamboni\Desktop\CAZ\iStock_000029195838_Large.jpg"/>
          <p:cNvPicPr>
            <a:picLocks noChangeArrowheads="1"/>
          </p:cNvPicPr>
          <p:nvPr/>
        </p:nvPicPr>
        <p:blipFill rotWithShape="1">
          <a:blip r:embed="rId11" cstate="screen">
            <a:extLst>
              <a:ext uri="{28A0092B-C50C-407E-A947-70E740481C1C}">
                <a14:useLocalDpi xmlns:a14="http://schemas.microsoft.com/office/drawing/2010/main"/>
              </a:ext>
            </a:extLst>
          </a:blip>
          <a:srcRect l="5202" r="10053" b="16328"/>
          <a:stretch/>
        </p:blipFill>
        <p:spPr bwMode="auto">
          <a:xfrm>
            <a:off x="6460512" y="2528850"/>
            <a:ext cx="2440681" cy="1595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5" name="Picture 5" descr="C:\Users\pzamboni\Desktop\CAZ\Skorpio_2.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20698257">
            <a:off x="7938953" y="4278070"/>
            <a:ext cx="471241" cy="61448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C:\Users\pzamboni\Desktop\CAZ\Skorpio_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756041" y="4341149"/>
            <a:ext cx="375332" cy="71744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DL_Corporate\Corporate Communication\Corporate Communications\Foto Prodotti\Foto HD prodotti\ADC\rhino.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48785" y="4230353"/>
            <a:ext cx="853781" cy="83926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C:\Users\pzamboni\Desktop\CAZ\matrix-30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62974" y="5010705"/>
            <a:ext cx="413133" cy="669912"/>
          </a:xfrm>
          <a:prstGeom prst="rect">
            <a:avLst/>
          </a:prstGeom>
          <a:noFill/>
          <a:extLst>
            <a:ext uri="{909E8E84-426E-40DD-AFC4-6F175D3DCCD1}">
              <a14:hiddenFill xmlns:a14="http://schemas.microsoft.com/office/drawing/2010/main">
                <a:solidFill>
                  <a:srgbClr val="FFFFFF"/>
                </a:solidFill>
              </a14:hiddenFill>
            </a:ext>
          </a:extLst>
        </p:spPr>
      </p:pic>
      <p:sp>
        <p:nvSpPr>
          <p:cNvPr id="46" name="Rettangolo 45"/>
          <p:cNvSpPr/>
          <p:nvPr/>
        </p:nvSpPr>
        <p:spPr>
          <a:xfrm>
            <a:off x="3749873" y="1543796"/>
            <a:ext cx="2461265" cy="87817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New </a:t>
            </a:r>
            <a:r>
              <a:rPr lang="en-US" sz="1400" dirty="0">
                <a:solidFill>
                  <a:prstClr val="white"/>
                </a:solidFill>
                <a:latin typeface="Lucida Sans"/>
              </a:rPr>
              <a:t>products  </a:t>
            </a:r>
          </a:p>
          <a:p>
            <a:pPr algn="ctr"/>
            <a:r>
              <a:rPr lang="en-US" sz="1400" dirty="0">
                <a:solidFill>
                  <a:prstClr val="white"/>
                </a:solidFill>
                <a:latin typeface="Lucida Sans"/>
              </a:rPr>
              <a:t>Tailored services</a:t>
            </a:r>
          </a:p>
        </p:txBody>
      </p:sp>
      <p:sp>
        <p:nvSpPr>
          <p:cNvPr id="31" name="Rettangolo 30"/>
          <p:cNvSpPr/>
          <p:nvPr/>
        </p:nvSpPr>
        <p:spPr>
          <a:xfrm>
            <a:off x="3749872" y="1096548"/>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err="1">
                <a:solidFill>
                  <a:prstClr val="white"/>
                </a:solidFill>
                <a:latin typeface="Lucida Sans"/>
              </a:rPr>
              <a:t>Store</a:t>
            </a:r>
            <a:r>
              <a:rPr lang="it-IT" dirty="0">
                <a:solidFill>
                  <a:prstClr val="white"/>
                </a:solidFill>
                <a:latin typeface="Lucida Sans"/>
              </a:rPr>
              <a:t> </a:t>
            </a:r>
            <a:r>
              <a:rPr lang="it-IT" dirty="0" err="1">
                <a:solidFill>
                  <a:prstClr val="white"/>
                </a:solidFill>
                <a:latin typeface="Lucida Sans"/>
              </a:rPr>
              <a:t>mngt</a:t>
            </a:r>
            <a:endParaRPr lang="it-IT" dirty="0">
              <a:solidFill>
                <a:prstClr val="white"/>
              </a:solidFill>
              <a:latin typeface="Lucida Sans"/>
            </a:endParaRPr>
          </a:p>
        </p:txBody>
      </p:sp>
      <p:pic>
        <p:nvPicPr>
          <p:cNvPr id="49" name="Picture 21" descr="C:\Users\pzamboni\Desktop\DATALOGIC\Foto HD prodotti\ADC\Skorpio.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rot="856506">
            <a:off x="4320397" y="4698032"/>
            <a:ext cx="548368" cy="93668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4" descr="C:\Users\pzamboni\Desktop\DATALOGIC\Foto HD prodotti\ADC\elf.png"/>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766803" y="4495149"/>
            <a:ext cx="486457" cy="6351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pzamboni\Desktop\CAZ\Retail_2.jpg"/>
          <p:cNvPicPr>
            <a:picLocks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799375" y="2540725"/>
            <a:ext cx="2440681" cy="1595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L:\DL_Corporate\Corporate Communication\Corporate Communications\Foto Prodotti\Foto HD prodotti\ADC\Memor_x3.png"/>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l="25458" t="3755" r="20696" b="6356"/>
          <a:stretch/>
        </p:blipFill>
        <p:spPr bwMode="auto">
          <a:xfrm>
            <a:off x="5253260" y="4866572"/>
            <a:ext cx="436375" cy="728471"/>
          </a:xfrm>
          <a:prstGeom prst="rect">
            <a:avLst/>
          </a:prstGeom>
          <a:noFill/>
          <a:extLst>
            <a:ext uri="{909E8E84-426E-40DD-AFC4-6F175D3DCCD1}">
              <a14:hiddenFill xmlns:a14="http://schemas.microsoft.com/office/drawing/2010/main">
                <a:solidFill>
                  <a:srgbClr val="FFFFFF"/>
                </a:solidFill>
              </a14:hiddenFill>
            </a:ext>
          </a:extLst>
        </p:spPr>
      </p:pic>
      <p:sp>
        <p:nvSpPr>
          <p:cNvPr id="29" name="CasellaDiTesto 28"/>
          <p:cNvSpPr txBox="1"/>
          <p:nvPr/>
        </p:nvSpPr>
        <p:spPr>
          <a:xfrm>
            <a:off x="745871" y="6296472"/>
            <a:ext cx="1814920" cy="215444"/>
          </a:xfrm>
          <a:prstGeom prst="rect">
            <a:avLst/>
          </a:prstGeom>
          <a:noFill/>
        </p:spPr>
        <p:txBody>
          <a:bodyPr wrap="none" rtlCol="0">
            <a:spAutoFit/>
          </a:bodyPr>
          <a:lstStyle/>
          <a:p>
            <a:r>
              <a:rPr lang="it-IT" sz="800" dirty="0" smtClean="0">
                <a:latin typeface="Lucida Sans" pitchFamily="34" charset="0"/>
              </a:rPr>
              <a:t>*   </a:t>
            </a:r>
            <a:r>
              <a:rPr lang="it-IT" sz="800" dirty="0" err="1" smtClean="0">
                <a:latin typeface="Lucida Sans" pitchFamily="34" charset="0"/>
              </a:rPr>
              <a:t>Figures</a:t>
            </a:r>
            <a:r>
              <a:rPr lang="it-IT" sz="800" dirty="0" smtClean="0">
                <a:latin typeface="Lucida Sans" pitchFamily="34" charset="0"/>
              </a:rPr>
              <a:t> </a:t>
            </a:r>
            <a:r>
              <a:rPr lang="it-IT" sz="800" dirty="0" err="1" smtClean="0">
                <a:latin typeface="Lucida Sans" pitchFamily="34" charset="0"/>
              </a:rPr>
              <a:t>as</a:t>
            </a:r>
            <a:r>
              <a:rPr lang="it-IT" sz="800" dirty="0" smtClean="0">
                <a:latin typeface="Lucida Sans" pitchFamily="34" charset="0"/>
              </a:rPr>
              <a:t> of 31 </a:t>
            </a:r>
            <a:r>
              <a:rPr lang="it-IT" sz="800" dirty="0" err="1" smtClean="0">
                <a:latin typeface="Lucida Sans" pitchFamily="34" charset="0"/>
              </a:rPr>
              <a:t>December</a:t>
            </a:r>
            <a:r>
              <a:rPr lang="it-IT" sz="800" dirty="0" smtClean="0">
                <a:latin typeface="Lucida Sans" pitchFamily="34" charset="0"/>
              </a:rPr>
              <a:t> 2014</a:t>
            </a:r>
            <a:endParaRPr lang="it-IT" sz="800" dirty="0">
              <a:latin typeface="Lucida Sans" pitchFamily="34" charset="0"/>
            </a:endParaRPr>
          </a:p>
        </p:txBody>
      </p:sp>
      <p:pic>
        <p:nvPicPr>
          <p:cNvPr id="33" name="Picture 3" descr="C:\Users\pzamboni\Desktop\M_210N.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648785" y="5000477"/>
            <a:ext cx="952096" cy="704339"/>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p:cNvSpPr>
            <a:spLocks noGrp="1"/>
          </p:cNvSpPr>
          <p:nvPr>
            <p:ph type="sldNum" sz="quarter" idx="12"/>
          </p:nvPr>
        </p:nvSpPr>
        <p:spPr/>
        <p:txBody>
          <a:bodyPr/>
          <a:lstStyle/>
          <a:p>
            <a:fld id="{72C2BF82-A7EA-419E-A6D8-59190EA55268}" type="slidenum">
              <a:rPr lang="en-US" smtClean="0"/>
              <a:t>10</a:t>
            </a:fld>
            <a:endParaRPr lang="en-US"/>
          </a:p>
        </p:txBody>
      </p:sp>
    </p:spTree>
    <p:extLst>
      <p:ext uri="{BB962C8B-B14F-4D97-AF65-F5344CB8AC3E}">
        <p14:creationId xmlns:p14="http://schemas.microsoft.com/office/powerpoint/2010/main" val="925841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794" y="386304"/>
            <a:ext cx="8075079" cy="894289"/>
          </a:xfrm>
        </p:spPr>
        <p:txBody>
          <a:bodyPr/>
          <a:lstStyle/>
          <a:p>
            <a:r>
              <a:rPr lang="en-US" sz="2800" dirty="0" smtClean="0"/>
              <a:t>Manufacturing: </a:t>
            </a:r>
            <a:r>
              <a:rPr lang="it-IT" sz="2800" dirty="0"/>
              <a:t>30% of </a:t>
            </a:r>
            <a:r>
              <a:rPr lang="it-IT" sz="2800" dirty="0" err="1"/>
              <a:t>Revenue</a:t>
            </a:r>
            <a:r>
              <a:rPr lang="it-IT" sz="2800" dirty="0"/>
              <a:t>*</a:t>
            </a:r>
            <a:endParaRPr lang="en-US" sz="2800" dirty="0"/>
          </a:p>
        </p:txBody>
      </p:sp>
      <p:sp>
        <p:nvSpPr>
          <p:cNvPr id="43" name="Rettangolo 42"/>
          <p:cNvSpPr/>
          <p:nvPr/>
        </p:nvSpPr>
        <p:spPr>
          <a:xfrm>
            <a:off x="3749871" y="1090744"/>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solidFill>
                  <a:prstClr val="white"/>
                </a:solidFill>
                <a:latin typeface="Lucida Sans"/>
              </a:rPr>
              <a:t>Shop </a:t>
            </a:r>
            <a:r>
              <a:rPr lang="it-IT" dirty="0" err="1" smtClean="0">
                <a:solidFill>
                  <a:prstClr val="white"/>
                </a:solidFill>
                <a:latin typeface="Lucida Sans"/>
              </a:rPr>
              <a:t>floor</a:t>
            </a:r>
            <a:endParaRPr lang="it-IT" dirty="0">
              <a:solidFill>
                <a:prstClr val="white"/>
              </a:solidFill>
              <a:latin typeface="Lucida Sans"/>
            </a:endParaRPr>
          </a:p>
        </p:txBody>
      </p:sp>
      <p:pic>
        <p:nvPicPr>
          <p:cNvPr id="71" name="Picture 45" descr="C:\Users\pzamboni\Desktop\DATALOGIC\Foto HD prodotti\ADC\5_PD9500-andDPM-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0731" y="5298989"/>
            <a:ext cx="877259" cy="99727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9337" y="5580636"/>
            <a:ext cx="703720" cy="67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7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34567" y="4991676"/>
            <a:ext cx="456689" cy="61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descr="C:\Users\pzamboni\Desktop\CAZ\catena montaggio.jpg"/>
          <p:cNvPicPr>
            <a:picLocks noChangeArrowheads="1"/>
          </p:cNvPicPr>
          <p:nvPr/>
        </p:nvPicPr>
        <p:blipFill rotWithShape="1">
          <a:blip r:embed="rId5" cstate="screen">
            <a:extLst>
              <a:ext uri="{28A0092B-C50C-407E-A947-70E740481C1C}">
                <a14:useLocalDpi xmlns:a14="http://schemas.microsoft.com/office/drawing/2010/main"/>
              </a:ext>
            </a:extLst>
          </a:blip>
          <a:srcRect b="18818"/>
          <a:stretch/>
        </p:blipFill>
        <p:spPr bwMode="auto">
          <a:xfrm>
            <a:off x="3783538" y="2537149"/>
            <a:ext cx="2440800" cy="159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5" name="Picture 7" descr="C:\Users\pzamboni\Desktop\CAZ\Serie A_T.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77937" y="4249121"/>
            <a:ext cx="1133935" cy="7275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zamboni\Desktop\CAZ\S15.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92432" y="4990909"/>
            <a:ext cx="569843" cy="3927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zamboni\Desktop\CAZ\matrix-30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73683" y="4948495"/>
            <a:ext cx="413133" cy="669912"/>
          </a:xfrm>
          <a:prstGeom prst="rect">
            <a:avLst/>
          </a:prstGeom>
          <a:noFill/>
          <a:extLst>
            <a:ext uri="{909E8E84-426E-40DD-AFC4-6F175D3DCCD1}">
              <a14:hiddenFill xmlns:a14="http://schemas.microsoft.com/office/drawing/2010/main">
                <a:solidFill>
                  <a:srgbClr val="FFFFFF"/>
                </a:solidFill>
              </a14:hiddenFill>
            </a:ext>
          </a:extLst>
        </p:spPr>
      </p:pic>
      <p:sp>
        <p:nvSpPr>
          <p:cNvPr id="41" name="Rettangolo 40"/>
          <p:cNvSpPr/>
          <p:nvPr/>
        </p:nvSpPr>
        <p:spPr>
          <a:xfrm>
            <a:off x="6427769" y="1090744"/>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solidFill>
                  <a:prstClr val="white"/>
                </a:solidFill>
                <a:latin typeface="Lucida Sans"/>
              </a:rPr>
              <a:t>Automation</a:t>
            </a:r>
            <a:endParaRPr lang="it-IT" dirty="0">
              <a:solidFill>
                <a:prstClr val="white"/>
              </a:solidFill>
              <a:latin typeface="Lucida Sans"/>
            </a:endParaRPr>
          </a:p>
        </p:txBody>
      </p:sp>
      <p:pic>
        <p:nvPicPr>
          <p:cNvPr id="2051" name="Picture 3" descr="C:\Users\pzamboni\Desktop\CAZ\Manuf.jpg"/>
          <p:cNvPicPr>
            <a:picLocks noChangeArrowheads="1"/>
          </p:cNvPicPr>
          <p:nvPr/>
        </p:nvPicPr>
        <p:blipFill rotWithShape="1">
          <a:blip r:embed="rId9" cstate="screen">
            <a:extLst>
              <a:ext uri="{28A0092B-C50C-407E-A947-70E740481C1C}">
                <a14:useLocalDpi xmlns:a14="http://schemas.microsoft.com/office/drawing/2010/main"/>
              </a:ext>
            </a:extLst>
          </a:blip>
          <a:srcRect r="12355" b="12885"/>
          <a:stretch/>
        </p:blipFill>
        <p:spPr bwMode="auto">
          <a:xfrm>
            <a:off x="6452783" y="2535187"/>
            <a:ext cx="2440800" cy="159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9" name="Picture 7" descr="C:\Users\pzamboni\Desktop\CAZ\Serie A_T.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4971" y="4273340"/>
            <a:ext cx="1133935" cy="72759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zamboni\Desktop\CAZ\DS1.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99262" y="4273340"/>
            <a:ext cx="625419" cy="100706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C:\Users\pzamboni\Desktop\CAZ\S15.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13822" y="4959820"/>
            <a:ext cx="569843" cy="39274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C:\Users\pzamboni\Desktop\CAZ\matrix-30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83665" y="4890416"/>
            <a:ext cx="413133" cy="669912"/>
          </a:xfrm>
          <a:prstGeom prst="rect">
            <a:avLst/>
          </a:prstGeom>
          <a:noFill/>
          <a:extLst>
            <a:ext uri="{909E8E84-426E-40DD-AFC4-6F175D3DCCD1}">
              <a14:hiddenFill xmlns:a14="http://schemas.microsoft.com/office/drawing/2010/main">
                <a:solidFill>
                  <a:srgbClr val="FFFFFF"/>
                </a:solidFill>
              </a14:hiddenFill>
            </a:ext>
          </a:extLst>
        </p:spPr>
      </p:pic>
      <p:sp>
        <p:nvSpPr>
          <p:cNvPr id="52" name="Rettangolo 51"/>
          <p:cNvSpPr/>
          <p:nvPr/>
        </p:nvSpPr>
        <p:spPr>
          <a:xfrm>
            <a:off x="1085237" y="1090744"/>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err="1">
                <a:solidFill>
                  <a:prstClr val="white"/>
                </a:solidFill>
                <a:latin typeface="Lucida Sans"/>
              </a:rPr>
              <a:t>Warehouse</a:t>
            </a:r>
            <a:endParaRPr lang="it-IT" dirty="0">
              <a:solidFill>
                <a:prstClr val="white"/>
              </a:solidFill>
              <a:latin typeface="Lucida Sans"/>
            </a:endParaRPr>
          </a:p>
        </p:txBody>
      </p:sp>
      <p:pic>
        <p:nvPicPr>
          <p:cNvPr id="56" name="Immagine 5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3346" y="5602226"/>
            <a:ext cx="1970997" cy="893518"/>
          </a:xfrm>
          <a:prstGeom prst="rect">
            <a:avLst/>
          </a:prstGeom>
        </p:spPr>
      </p:pic>
      <p:pic>
        <p:nvPicPr>
          <p:cNvPr id="61" name="Picture 51" descr="C:\Users\pzamboni\Desktop\DATALOGIC\Foto HD prodotti\ADC\Powerscan__3.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15075597" flipV="1">
            <a:off x="2360789" y="5280125"/>
            <a:ext cx="736467" cy="51931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pzamboni\Desktop\CAZ\iStock_000029195838_Large.jpg"/>
          <p:cNvPicPr>
            <a:picLocks noChangeArrowheads="1"/>
          </p:cNvPicPr>
          <p:nvPr/>
        </p:nvPicPr>
        <p:blipFill rotWithShape="1">
          <a:blip r:embed="rId13" cstate="screen">
            <a:extLst>
              <a:ext uri="{28A0092B-C50C-407E-A947-70E740481C1C}">
                <a14:useLocalDpi xmlns:a14="http://schemas.microsoft.com/office/drawing/2010/main"/>
              </a:ext>
            </a:extLst>
          </a:blip>
          <a:srcRect l="5202" r="10053" b="16328"/>
          <a:stretch/>
        </p:blipFill>
        <p:spPr bwMode="auto">
          <a:xfrm>
            <a:off x="1085260" y="2547062"/>
            <a:ext cx="2440800" cy="159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9" name="Gruppo 38"/>
          <p:cNvGrpSpPr/>
          <p:nvPr/>
        </p:nvGrpSpPr>
        <p:grpSpPr>
          <a:xfrm>
            <a:off x="2142272" y="4273776"/>
            <a:ext cx="743753" cy="887438"/>
            <a:chOff x="3901831" y="4232661"/>
            <a:chExt cx="902187" cy="1076480"/>
          </a:xfrm>
        </p:grpSpPr>
        <p:pic>
          <p:nvPicPr>
            <p:cNvPr id="40" name="Picture 5" descr="C:\Users\pzamboni\Desktop\CAZ\Skorpio_2.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20698257">
              <a:off x="4154097" y="4232661"/>
              <a:ext cx="649921" cy="84747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Users\pzamboni\Desktop\CAZ\Skorpio_1.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901831" y="4319658"/>
              <a:ext cx="517646" cy="989483"/>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5" descr="L:\DL_Corporate\Corporate Communication\Corporate Communications\Foto Prodotti\Foto HD prodotti\ADC\rhino.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203993" y="4243812"/>
            <a:ext cx="853781" cy="83926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C:\Users\pzamboni\Desktop\CAZ\matrix-30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22795" y="5111828"/>
            <a:ext cx="413133" cy="669912"/>
          </a:xfrm>
          <a:prstGeom prst="rect">
            <a:avLst/>
          </a:prstGeom>
          <a:noFill/>
          <a:extLst>
            <a:ext uri="{909E8E84-426E-40DD-AFC4-6F175D3DCCD1}">
              <a14:hiddenFill xmlns:a14="http://schemas.microsoft.com/office/drawing/2010/main">
                <a:solidFill>
                  <a:srgbClr val="FFFFFF"/>
                </a:solidFill>
              </a14:hiddenFill>
            </a:ext>
          </a:extLst>
        </p:spPr>
      </p:pic>
      <p:sp>
        <p:nvSpPr>
          <p:cNvPr id="66" name="Rettangolo 65"/>
          <p:cNvSpPr/>
          <p:nvPr/>
        </p:nvSpPr>
        <p:spPr>
          <a:xfrm>
            <a:off x="1096527" y="1543796"/>
            <a:ext cx="2461265" cy="87817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New </a:t>
            </a:r>
            <a:r>
              <a:rPr lang="en-US" sz="1400" dirty="0">
                <a:solidFill>
                  <a:prstClr val="white"/>
                </a:solidFill>
                <a:latin typeface="Lucida Sans"/>
              </a:rPr>
              <a:t>Products</a:t>
            </a:r>
          </a:p>
          <a:p>
            <a:pPr algn="ctr"/>
            <a:r>
              <a:rPr lang="en-US" sz="1400" dirty="0">
                <a:solidFill>
                  <a:prstClr val="white"/>
                </a:solidFill>
                <a:latin typeface="Lucida Sans"/>
              </a:rPr>
              <a:t>  Bundle solutions</a:t>
            </a:r>
          </a:p>
        </p:txBody>
      </p:sp>
      <p:sp>
        <p:nvSpPr>
          <p:cNvPr id="67" name="Rettangolo 66"/>
          <p:cNvSpPr/>
          <p:nvPr/>
        </p:nvSpPr>
        <p:spPr>
          <a:xfrm>
            <a:off x="3747305" y="1543797"/>
            <a:ext cx="2461265" cy="87817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Leverage EMEA MKT share as a reference</a:t>
            </a:r>
          </a:p>
        </p:txBody>
      </p:sp>
      <p:sp>
        <p:nvSpPr>
          <p:cNvPr id="69" name="Rettangolo 68"/>
          <p:cNvSpPr/>
          <p:nvPr/>
        </p:nvSpPr>
        <p:spPr>
          <a:xfrm>
            <a:off x="6428427" y="1543795"/>
            <a:ext cx="2461265" cy="87817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Geographical expansion leverage barcode, marking and inspection</a:t>
            </a:r>
            <a:endParaRPr lang="en-US" sz="1400" dirty="0">
              <a:solidFill>
                <a:prstClr val="white"/>
              </a:solidFill>
              <a:latin typeface="Lucida Sans"/>
            </a:endParaRPr>
          </a:p>
        </p:txBody>
      </p:sp>
      <p:sp>
        <p:nvSpPr>
          <p:cNvPr id="34" name="CasellaDiTesto 33"/>
          <p:cNvSpPr txBox="1"/>
          <p:nvPr/>
        </p:nvSpPr>
        <p:spPr>
          <a:xfrm>
            <a:off x="745871" y="6318417"/>
            <a:ext cx="1814920" cy="215444"/>
          </a:xfrm>
          <a:prstGeom prst="rect">
            <a:avLst/>
          </a:prstGeom>
          <a:noFill/>
        </p:spPr>
        <p:txBody>
          <a:bodyPr wrap="none" rtlCol="0">
            <a:spAutoFit/>
          </a:bodyPr>
          <a:lstStyle/>
          <a:p>
            <a:r>
              <a:rPr lang="it-IT" sz="800" dirty="0" smtClean="0">
                <a:latin typeface="Lucida Sans" pitchFamily="34" charset="0"/>
              </a:rPr>
              <a:t>*   </a:t>
            </a:r>
            <a:r>
              <a:rPr lang="it-IT" sz="800" dirty="0" err="1" smtClean="0">
                <a:latin typeface="Lucida Sans" pitchFamily="34" charset="0"/>
              </a:rPr>
              <a:t>Figures</a:t>
            </a:r>
            <a:r>
              <a:rPr lang="it-IT" sz="800" dirty="0" smtClean="0">
                <a:latin typeface="Lucida Sans" pitchFamily="34" charset="0"/>
              </a:rPr>
              <a:t> </a:t>
            </a:r>
            <a:r>
              <a:rPr lang="it-IT" sz="800" dirty="0" err="1" smtClean="0">
                <a:latin typeface="Lucida Sans" pitchFamily="34" charset="0"/>
              </a:rPr>
              <a:t>as</a:t>
            </a:r>
            <a:r>
              <a:rPr lang="it-IT" sz="800" dirty="0" smtClean="0">
                <a:latin typeface="Lucida Sans" pitchFamily="34" charset="0"/>
              </a:rPr>
              <a:t> of 31 </a:t>
            </a:r>
            <a:r>
              <a:rPr lang="it-IT" sz="800" dirty="0" err="1" smtClean="0">
                <a:latin typeface="Lucida Sans" pitchFamily="34" charset="0"/>
              </a:rPr>
              <a:t>December</a:t>
            </a:r>
            <a:r>
              <a:rPr lang="it-IT" sz="800" dirty="0" smtClean="0">
                <a:latin typeface="Lucida Sans" pitchFamily="34" charset="0"/>
              </a:rPr>
              <a:t> 2014</a:t>
            </a:r>
            <a:endParaRPr lang="it-IT" sz="800" dirty="0">
              <a:latin typeface="Lucida Sans" pitchFamily="34" charset="0"/>
            </a:endParaRPr>
          </a:p>
        </p:txBody>
      </p:sp>
      <p:pic>
        <p:nvPicPr>
          <p:cNvPr id="38" name="Picture 2" descr="C:\Users\pzamboni\Desktop\Uniq-2_ok.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696159" y="4250771"/>
            <a:ext cx="1109144" cy="102293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pzamboni\Desktop\Uniq-2_ok.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549915" y="5460444"/>
            <a:ext cx="1109144" cy="10229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pzamboni\Desktop\M_210N.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36748" y="5031484"/>
            <a:ext cx="952096" cy="70433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pzamboni\Desktop\M_210N.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891941" y="5429570"/>
            <a:ext cx="952096" cy="70433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72C2BF82-A7EA-419E-A6D8-59190EA55268}" type="slidenum">
              <a:rPr lang="en-US" smtClean="0"/>
              <a:t>11</a:t>
            </a:fld>
            <a:endParaRPr lang="en-US"/>
          </a:p>
        </p:txBody>
      </p:sp>
    </p:spTree>
    <p:extLst>
      <p:ext uri="{BB962C8B-B14F-4D97-AF65-F5344CB8AC3E}">
        <p14:creationId xmlns:p14="http://schemas.microsoft.com/office/powerpoint/2010/main" val="174350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310" y="395751"/>
            <a:ext cx="8739151" cy="894289"/>
          </a:xfrm>
        </p:spPr>
        <p:txBody>
          <a:bodyPr/>
          <a:lstStyle/>
          <a:p>
            <a:r>
              <a:rPr lang="en-US" sz="2800" dirty="0" smtClean="0"/>
              <a:t>T&amp;L: </a:t>
            </a:r>
            <a:r>
              <a:rPr lang="it-IT" sz="2800" dirty="0"/>
              <a:t>15% of </a:t>
            </a:r>
            <a:r>
              <a:rPr lang="it-IT" sz="2800" dirty="0" err="1"/>
              <a:t>Revenue</a:t>
            </a:r>
            <a:r>
              <a:rPr lang="it-IT" sz="2800" dirty="0"/>
              <a:t>*</a:t>
            </a:r>
            <a:r>
              <a:rPr lang="en-US" sz="2800" dirty="0"/>
              <a:t/>
            </a:r>
            <a:br>
              <a:rPr lang="en-US" sz="2800" dirty="0"/>
            </a:br>
            <a:endParaRPr lang="en-US" sz="2800" dirty="0"/>
          </a:p>
        </p:txBody>
      </p:sp>
      <p:sp>
        <p:nvSpPr>
          <p:cNvPr id="5" name="AutoShape 11" descr="data:image/jpeg;base64,/9j/4AAQSkZJRgABAQAAAQABAAD/2wCEAAkGBhQSERUUExQWFRUWGBwYFxgYGBobHBgcHBcYGhcXHBgeHSYeGhkjGhgYIC8gIycpLSwsFyAxNTAqNSYrLCkBCQoKDgwOGg8PGikfHCQpKSwsLSwsLCksLCwsLCwsLCwsLCksLCwsKSwpLCwsKSwsLCwsLCkpLCwpLCwpLCwsLP/AABEIAPsAyQMBIgACEQEDEQH/xAAcAAACAwEBAQEAAAAAAAAAAAAEBQIDBgEHAAj/xABPEAACAQEFBAYEDAIHBgUFAAABAhEDAAQSITEFQVFhBhMicYGRMkKhsQcUIzNSYnKCksHR8KKyFRZDU5PC4SRjg5TD0kRUc7PxNDXT4+T/xAAZAQEBAQEBAQAAAAAAAAAAAAABAAIDBAX/xAAqEQACAgEEAQQBAwUAAAAAAAAAAQIRIQMSMUFhEyJx8ASBscEyM1Gh0f/aAAwDAQACEQMRAD8A8uDeNphhw9lqrSU2gCUfP0LHCriEdSviVH5g/vusuSsdMvda4Vz9XztAGC9OoC9gAkgZrIjiV3CcmjjYk13iOtu4HAEn3Kf3G+wIeRBNIeBnzFrVYr6NQekRCoch9ISBlO6e60RIlgCBVmCIwq3AZ5gaZDdplpautdp/tHb7hHf637jyuqEkdis76ZYCo04zAjnwsPGWr+YEHhrwsEUfF+Jad9vhdxwP4h+lrKtEfW5Sy/lblOivAeLH9LQkWoDgPxTPK3Ai8EGW/F+tjEu6/RXzY2rNKDMKe9JGnf42iKBUQf3fH0OYMZg/vLfa26JTIbFXSnmAAUJJmZIw0zAXvBgiJ3dBI0Xuilrv/wBbVV2cQSHESASoUZ67syfZaAso3/KMdbmFAGUGdB4ePLO1qmKOzemiVJLNGGO0oyyBGcExkJ5QoVK0yvWdrfiUTv8AIRNrXuV4YEFHORMGrO4zkDrDRG+SN8WiAkYDEOqLETkWbswCcxloAJ+zztU9I59iBAPcN3nFrGot1kdiSSO00gw0EkmZE555EWh1AOeKkNcpzyMRpqYMR+lkShieQytGeYt0rEZjTd7jztzxtESpa6/uRa+5mJaTkrMORwkL5My2ppROp/YJ/K0+yEOu5feze1U/FYIqqUwN9qiLSYi0QLIk1FuzYi40wXMiexUPitJ2HlE+FqMItERwxrbtjqoB0RwOef5Woq3QjiDwNoCi1i1DxNqzlrb60QWtX6zeYsQlVN+M/eH62AR4sUlY8dP3wtAW4kyOAmCcUloM6ZjQjjNrbxhPo0mTD6UljllrIy1Gc77VddiEM4jwt2tXOfbJlcM8h6p5TYInTHajqxkYgi2o6M9GKl6bDTpp2cyTAyy1ls9RbN0mVjLu8nUwSbbLoVtUXesHHWcMwRqcwcrKE1N3+DGqBBKD99xso6TdAatJVJIYZ5jdl9nK3rdxvq1UDLofZad6uy1EKMJB1s2VH5mvd3ZWK9YBh4nx4fuLLLyhiTVBzGUknMj63cYtuunGyOprPTC6EEGYyjI+ItjL2hGqIIK7/rLujT/WwAFTiSC5AGWQJn26ZWu6mjAxVWJ3jAPeQbRAMn5sEE8ORyH732NS+MNKlBZEZA5AbuW/naIW1EQT6RGLI9kSnaicvSMr3QctLS7H0ajZ6zujLLjPusTebwWJPWocSQcK7lOJV11lVHIRwFuvfmKAG8Df2RTgiTLEmPrNnM6jSLBCx1GWUd/ef34Wj1fIWlWMnUnPhGuc+ZOVoYe+yJNafIeYtbVmACAIz84z/htSvjaVdczkeAnLICB4wBYIqbv9/wClvhbhW0hTkajTiBZEP2FUw15I/s6y/iu9ZPe1lvWCzi5XMo4dlDIVbMVEQdpHwy7ZA6mNSFIHJZ/RlX6Pu/7rRBUgHtdYNdI1yGmWWvDdwtIUyRkr4R9YR5Txtwsv1PGpUPuFq3C/7vvioT7R77AF7oG9UAc3B9thql04Z8pHvt0uMsk59g/nkRborxoR/hr+ZskUWmptcayn0pPDsgf5rQNHepnlvtEW07wRv9gtOpVkak/diwoa11KmWIA3z7PysAGqWns9YTO9f3FmVwv+mI1mzgYSP0sr2YqmtSDMM6tMECTM1FGsge025Uq0Q3yYqMu4vCse9VLD22iN/szpdVoN2RUXLRmExO+cjZleOnF7KO4bs00p1G7SgxUNNVHZz1qDyNvPbhTZj8ndes+7VadNwIts1ul/KkJs2kJoUcjdgMTBqPybY3hgq4mCtoUB1FtWBltsbXe8OXqQzZZs5O7vNkNcDT5LLPIycs+HLPlNvUkobWCwNn3VOfVXZffViyfaF22kMXXi7omCrIHxIE/IVQBCS7CTppaEwtZMCo00/lAXGXCpUp5ZafJ2+p3yJGOkN/zRPh6On62dbRoV8FAdbSB6kz8tRUEfGr1EEwDv0skdKkmXU91RDvA3d9gida8AyesVjyoeeugAJPhYdaarjBdwQSsdWDoRvL5GQZy3b5ytFGtOQEjiUieBnsx35WltVWFesAAF66rEHQdY2WXcLQgNc6ZtnxEctJ5Wq87WupjMHLvy3jzk2gqe4+42iJ0kBZQd+p5EgT4AG1VR5zjM5nPjaxTqfqkecD3E+dqSvO0J0Wkwi32G1iiQ08BH4lHum0Qdf7lgwQB24AGECchqdWMmeVhviQ+mnk36WMQ9ZgqPLIrAsgJ9BWRWC5RLD391nf8AWNf/ACY8h+tojMG6H6usZOpPkDpztI7PMZYTH1gfKNbeodGfg9oXimrJfw5IHYhgRl6OBnnLyytHbXwT3mmJphaoGcJhB/CVz9tgDzEXA8VHKHk9wC24bmRqQPuv/wBv7mxN8lGKOsFSQVZFEcQRGvgNLDCqNwjw/wBbRHDduY8j+Yt8qiPS1zOn62kKw5eBYfnb7r+Z/EfzFoiwFYgyRuOUj+LTnY+hcxgp9rJmqSc9AqxJjMZ7pjPLMWWit/poY8IsdcqywFYGBijKYxJAMZDXIRpJ1kWQPtlNhvNIBEaKtPOesyDqZGcHLlPja+/1LwtV0fCjg9oUxSRVMaDqgF/11zsJdQQAVBxDVlBkeKuDbrVm0xEd5f3MxFukXCL9yb/Wv4ZhqT4dGmXo5eMSU6t8pUsal+1emgCFIDQMmIbIZznpGZLbIosrj4wtTDQpUXjL0Lxdu2GY5hsgDH+uQo3EFlXGhxyYDDcc8UZKeR13TIs72TfGpU2FIqFJ+VJHapxggupzCBoOIAr2DnlnqGpp7lujj75DU0p7Hsmr++GH3Lo/cGJWtfRTUCRhXHn2cWhY+rV7oBzgiwKbCuoqHq6hcgOBFMjIpUWSMM6hhHKJkEEHaJZZLUwuNj6JgllchpEQO0WGRPoiMoJjdttwxJWpmPUqAGMsgxQkDKMomADwtR1478wVffJp/j+zGrn45/0W/Fbu5o03rGiqUiC7U8XaNSpUVVUNMFqhGIwOMWTu2EsEKFWESQgMSjaYiAZA3nfE21HRy73SpVY3yo6rAwlVzkBRDjCQMhEjWAcrKNrJdRXcU0qtRDHAQ6KxG6cVNv3wtmWpcnUVX3ybjprarlkCa7DDTw1UYsDjApoOrzIwliwDmO12T4zb681zUrO5whmqO4kyxV9FJQNkB45m1DUEZ+yGVeLNTJHn1YJtZS2c4V3SoAqRihyrZzAwznocgT7RblYtLpgzuwLBlKmCSCCDoTMEd0HytXd2zbOOw+76jQOUnLx3WMoJSnEaxxQdKbGCRGpOe+xAWgfSrZ86Wfmc7IC2shwqdxnPuwmP4vbYcixN8K5BTIHKN5AMTqVCz+zanBkOdoidGpHDxsxo18WioJIA7Ma5DOOJHh7FgNm/R+GqMHptUHVsRABCQaZNVsTBcKrIMmO0OVryait0krq/vRTdbiatQAMilgGLOcKIpBaWY5KBAHGYtZ8Wu/8AeXn8C/ra+/qqu5pBkp4iR6WKN0k5rlkO1rukiFX3l/A36WxuvgaSGF2vBT0SR3GzUdM73gwitUA+2w9xysvN1ztD4pn4D252bMC29VSzEtmSZJmZ4mdbU4rGPRINupRnETmBA8TJ3g7lNqyBlr8R5WNuVPrDhAk8P3vtAUEz7J/HH+Wz/oX0wa5VWNJQA0YwWLYomNdDmcxxskKrzcWpekhXwEWDNcHj4EfmLehdLfhBF8oYfi1KScywYssZyGDAwdIPlbCfHc/mqPk/51DZAGot2pz3nXPzsZTv9UmFdtJ9IDv4TaNwpF60KssZhQJkxkoG/PKLNr/cLzRUdbdxTB0JoqJy5rM+NohcNrOCrFmLiZJc5Z5YTPMz32IW/qz4lkVDAVjhiZ9Y6EHQmAIJkETZX1R4nyt34ueflY3RTOnpyao1V8o//b3QEfKIIA9EmqDTAOpMK4k5k0mJOdsk1NqcLUQqcKkhhhMECGBPHjmDztvdiOXu9EMxDioADmMSh1OLLVkcKzTnhcLnjtmKiNTx01irQpuwCNLBQGImMmpmAJdcIO+dLakqZzQrCncJB0IGfMECYPv3E20XR7oReL4rNSTEFIBJhYMaZ67rK0pUWJIqdWMPoOqnwVlWKg+6rcATnZpsfpNUujMLtUOA6xInwIzjSYn3nIi7b3RytdKnV1aUN3EzzBBg2X3S5NVbB2KcwMT5AS6KBJ9HNhnkIBkxba1NiX/aY64K9VQIDM6jPWAJ0Fsm+zK61ShRsSmCDGUbsyOGk2isg+wgGZTVVShwMJLSwiWDKCpU6iCe82vu1NaSkCpSaTPaD8Blk4G7hNqb1eflGkKTPrJUJAjIeipMCBMCdbVVLzkZVQOOCoPadLRMAvObZb435afvysRWuxVFYg5nw0tzaFzNPBJliis3LECQDzwwT32M2mqCmmDF6RBJDAEZxrl5WSKblQOGZI1GRicz+m/8rMKVUKhUM5JzaCQIjeTwKIeGQOsQFcqjimMCloJiFds5J3CAec6Wrp0KjyWEAcRwzIAO/XW2HbVPCNrxyRvTlzkMImQIz9HVmIGcx3e20f6PP1fZ+lra9VaeQyIyga6ACTqDr5ZATYL4z+8RtJ4xwTo2PxfO3UuvaHcv52KK6nlNi77cVp1KSAOS1NWbEFhTLZZbt07/AG2DBmK917fnblK69iofr0x5rV/SzK9IMY+945k5+7wtGhR+Tq/+pT/krWkIAt0yPdZfcbtNWovD9baS70Mj42W7Ipf7XXHf/MLJk7TuZ6jFB+cAnd6ExrM+FqkupO6z+jR/2P8A44/9m3bpdbRGYuDlLySsgqzQRkQRoQdxFtCekF5vlErWrO6htGzEiIPGc7IFyvtQf751/jItp+h9yxUX5VGHsT9baRMApXFoiJ9p/WwNe8BbbFrlgJDDMCSMvohvOP3lbFXy7HFUHBm4bo/InytiWnG7OsNfUjhDbo70nSiyqwlOsDYic0ygkZERIQkZHsCxFbYzM2PtJUNWqCVVywKlAw7AnssWUkjOQd9sig523XwbbeZKq0cvSLU89WyBU6wCsrMQOZt0hBJsNTVlNK+v5MnfbuvWQ7SwZ1YqkMSpKyQSAcxwniQcxy4bINUnA4kCZYEScsjBJGvpERIOcAkajphRFPatNvUqqtUEA5h6YRst5LI5jnYPovczUr9UARiKhh4k1DkfoK55abrfRh+NpuKk2fPnrzTpIV7LvjUXhhUw4oqKhZCYMMJAInXlZt0j2JSqURebogpIsh0NYvVJxRiwYcQHEzoZtyps4s7ni7nzdjY2st4SlVdKrIWVVbBCYhiAghAB6x8zb5p7DItdFeihwtjBKltQwIlOyKbEQAwmTMDIWEp7P7QmY35EQPWOdMbp322qdHR8Up9tVLorKWnIgpOQHcPGyt+jTopIek4ZI9YanMjLPIGLJWZi81y5dz6xnuyMDwEAd3KzPa1Vjd6QIOEMSJIIkg6Zk7vZYO/3JqZYOuEmCOeTA+TAgg5yDwNjdpV8d1pEEEKwXLjhqEz2QQSIyk5AWBBblfSlKADmxJwzO4R7AfLPIWFq3io+QDADdnzHhqRY3ZoOHdGZOmeca2OrZdkBFBGE4CDIOonUd0/lYtXk3TM690cRKkTpOW4HfyI8xaPxZvonyNr71VIYjf8A/O/fYfEedtXYUje7WJWkWEjNdDBzbjBtT0ZqksxJnDh1+8Tp3D225t+uShQTqum84h+tldxqVKaViMakKZMlcMKSpI3yTHjYSwc6HdW6PhSuQop1GqKnaGI4GKklNQMQYfd7rV3dPk6hz+dp8Y+bq7tJ9utgzfDhFINUPVvVI+UaIdwwETkZxE6klptzZ1RitXMnSYdgMqhAJz3Anc2u7M2zQ2N7rTyPcfdZHsuuqXu8ljkJ88Wnfad42gyt1bu5p9lsIkiVhhkZIMgZgjTyfrSSo9JyAchuG6Inu525T1Nro6w09ysjdJN0zWB1/ZM6jquGoOnnytOneqdKOsdUn6RjLjyE7zYe8XtTstyHgmo2GJzPVIIkaHtYpOXZOelsNWrMDOJw244mmPtbxbvGN9nJjAv/ALe5Gc3hoIzma2WY1Ft98HKjQxDVxIMQQVpFhnugm3mNyrhKivmcLK3fDAxy01tr+h+1l6xQKLVHXFVC/JyxRF7AxEelh8icjvuxo3vSagovFRKQWAkYVjImnpG456c7A9FdglqhqVEQMzKwD4CT2ACuGZ1WSI32D2lc6VS8NjNO7y5Z6tRmOLss6yQcCgqhOIHjviFmy63VFWRO0IIeSCNJiBkSpYSIIxSIgWxLUVm46bYq6S9Fhdlu7iClekrgGZVsK4hO8GZB7xuEqLlV6uorrqjAjvBke2LNNrbRapTpBiezgwzUZ4BQAiWzAzZomBigDKy43ZpbLQmdMs23z9U+VukXZzkqNzebzQvle4GpVWmOqqF6rYV6t8WJPTYqflBOZJ7Y0mxGwuj1ClXU03Wv8oFLLIDEMJgF2mQx0JmYtibiwIZGJyBIjDOXaYQxAnszrxtstjbaqOQt0urAKexBLElgpxHsrhHOSBbW6V10FRryQulINLZanKRJ7RBgTJgzMTESbH366FqFREUlmwhQBmT1iZediE6CXp5LindwS2VMrMM0s0xm5EmZEEzyt9Vulx2Ugq1VqVGBBVnrlzM5EInZGe8gaa2yzSVld5pAXG5kmPk4OYgfMznpFld7amVqojEvRUdZkYBcMwIMQVI3DTTKx192dtM4cF3oLSwuq0hXAVFdVA7YcOTGKSpA0yytkLht18Lh7uGp1UgdU7EHM9rG1Rj2cxAiCSDpFubmmqTGGnUrZX0+oKrAgBZG4RJLVySe877LttUsNCOFc/yuPys9v+wK19oPVpXV86hjBLGSs4o6xgy9ojswQYyAzKnpTc6tJMNak9ImpiAcAEgq+cRpM58rVts1SSoE2SoNPMgelqJ9bSdx52MvRWQQyMAJOBCmka9kT3id9g9lE9UIE5tw+lnrY6+1ahHbxExAkZjuy7rYfLOi4EdWumIAU03HtQToZGLIkTnHdaHX/wC7pfhW3IOIaeLFeOhxKJ5ToTar4uf7v+I/rbsng4vk1e2Lq7IwFNmOLQKW0YZ5ajLUWCuWyqoo1x1NUEgQIZZnEPRkYt2gPPn7LT2HRXePI2uFxoLvHttIwzx1dk1WJig51j5Opln/AOn7rHbK6M3sqQLu8NuYOmjk6lIHnb1THSXQj2/rap78g0j9+NirwKMDS+Du8uZN2zJH/i1WBhG6Dvs5uXwc3pQAOrp7+1WaoQd+irl420D7VG4jwsPV2mYmffbD04vk2tSSwhV0g6Gi7bNvLOE7NMsIZoD9lcQBZsJOmu+3j9d8iMvDlpnwzt6v0r2lWNBqS0arLVUfKBWIUh1YArhzPY5CDbAVOiN4IU06NV5zJNMjDB00nxtbop0Ki6uhD1JG4j7p/SzbYl6q0GL03NJsJEyFMZGM+MDTWzahjSoha61A4qY8S4y7QSSMMlSZI0G7naynsNq94koVjCDRYYqhCooINOiWqU5w6sFjFrkbN2Kpclf9J162b16rk8XY94ifZamsjL6RafrNme5SZPgDbf7M+C13qYyppUsoSoQYgAZ01LlpzOdRDnpw22xugt3u6gAFo3eiNZOQzOc+kW1NtJMweSbM6IPWpIWZlbXBgYsBlEiJGXLKe+zm7fBzVaQ2NVMg7siznsmGMQ2nZzGtvYKF2VBCKqjgAAPZa22lSB2zKdHegF0oDH1Rd5nFVGIzxAJMWe7Q2lRuyYqjpTXmQJgbhvy4WU9I+nNC6yvztWJ6tN3Nj6o9vAG3mG19u1L3U62rmcsFJRAyViAgaMTdrNspkA7ltNkOuknwqV2DfFlSnT0D1BLmfWAPZXQ5NOulvK9p1nqOXdi7Mc2LhmbszJMkx7OFtRXur1a1JSVGKkSUaX6o9gkMsAY848tLQv2yEp0yxgsGZVAWMXaKoYPEAG2RM5crsjLPVgkGD2Z7t3C2l2b0cD0VJrIRhDFJZXUyDgMAwAuU6iNDbcbG2Y12u1OkCQYxNG9mzP6eFjaLv9JrZ2XyO99HlG2awu9YpTq5QGGOVJDZgzgKtwxznBsFfazVLviZsR67XFi/s+IMDflb2KqxOuA/apq1sp0v2G14VeqCFgSThC0h6JC+r2syZ99tUwsx+x6RNIR9f+Y2Y7SQgCQ4EH5xsQ5xAEDiO6x+zuhBFL5SpWpvLZIabKBiJUg6zGtrR0LAM9dUbiGFOD35b/ztjYzamgfo7csV2BI9donT1RI9onkbWf1Vu/8AdU/w2cpdOrXCgQKNFGEAZzkAMs7fYG+ivn/pbrSObY061ufnaMta3HbmObBkgEa3Op4m1hOpJAA15d/AWTXzpjdaZwoxrv8AQpDH5sOxH3vCzTAaPdgQRJEgiRqJG7gbKh0JDZm8XjIfUy7yRkPEWpG0No1sqVCndxxcY3Go9HRTI9YaGRNu/wBUTUzvL1bxGiuxwjXSmvZHt05xZ2J8hvoX3u73OkYF9rVXGWCgq1CO9lOAab2sNcNkV2bGqsBueuwLDmFpdWJ5Fz3W1912H1YC06AAH1f2JsfT2VUbWkT4/ra2ot7EFz2Yn9s9StPpJ6KNyK04Dj7YbvtrNmbVSkAlKhTpqNFVCoHgMptWmxaq/wBmw/fIWKS4P/dt+Fj7kshkfbO2tjMEAT32b2yl1u5BHpLxPUvlzkkCLKNu/CF1BIFQOfVVFWWzyYtJCoYyaMwcsRyAbTNvtHalOgheqwVQJzIHvt5rtvp/WvRZLsOrpgEs51ganMZeI8N9sltbbda9OXrNOeSj0RwgbzzPhAytXTqAK0uEERGfa0IXLU74nhrlbN/4NE0U5mHM6kKzEk7yQCfE625SvTq7in1q4WQCUQYRgBE4qc+kSQDll60C1l6v9FAAlWizHKZHZ5kk6n987diXdcV4wNTqAGl2gQRJpyQCOBGdiiIUK5p1FOJ27NTEWC6s1E6hQc8B1J0sTswm9XpAfm6Xa7zu/fK1O0qRVD6AnLfPhZ30GuOGk1Q+tpaId17ySbRpOedpunK1WDwtoySeedqisWs6s/StBi30rREGnnasi1kHjaDTaIoZONq8C2INoxZJmYvXwhJIS70HqO2S4+zJOQhFxM2e6QbNqFTaV5HyN0p3VYM1K2N2lciMJBwydJpEQDmcp02zrrdqIIordkBIJw1NSBAPzYOnOxj3tW1amf8AiKf5qoFtpIxdmWHwcYzN7vFS8cA5KIMo+bUyCDJBUrukcX102BRpKFpKnckjdhnIQSQBa9b5TB9Kmp5PdB/1JsZR2hTORqA/8Wn7lrflaB2yhdjuREBV+tA94sTQ2NT5M31YP5WsomlOQUcyaXvkmzJL1SgduOQLEeywxUSu67IAMtl32PbDoPYLVq9MiZiM5j25i1LbYpDIOWbcoBxEhQxAAAkwQY87Yo6IKAwgljCgSSYAAGpJ3WzO1vhK2fRdqbVwXWQwWcmmMOKQJme7fEifO+mHwj172alK6k06AxBmDYcSyRiqVTHVowEhcu86WwIFNXCUzjIOdSCoyB7KKc4zzJzMCABrrbWWF9I9A6U/CTVvMpS7FOdcz5A+kfrMO5RrbLU2zJJJYmSSZJO8knMnmbBq1mFW59VRDuDidgiKCBmQTLHcIGg3kWw3YpUX3O90A/yz5DVRv5cI8Z7rFLtum73p0WS5pLSzyRRTUERMag5AHM2YXqtSpDNFxnQAkeORGXE7/YFWxKKvWvPWSc0yxMJlMtDOUZWKEc7PLoTUqIzVG3krlOura2gt4brqztRyqdXHon0EKnQk62LN7AAAnIQBmdNNTPnYW9bSKqTv3WgFl/qmtUWmiRnED2m3odwu/V0VXSBbIdEbhjZqhE8Jm2rYgaWUibJOeXttweNqjV4WjjsgXGbQcm0QTwNo4u+0RFmtEm02ztWyWhI47c6zlbkWj1fdaJmwG0l/v6f/ADpPuS3TtNP74f8AM1PypWgKlc6C/HuS60x/FnamvUrbzVH/AKl8o0//AG1NtAEjaAOjVD9l7yw8xRt8L2xyAqnvF7//AA2WPfgBDVaI+1tC8P7FGdqOvptpUpPyVL5V/wA+dqgseJWfejn7l4PvUW4a53gjvDD31BZStxnSiTzFxRfbWcm3PijKPmzT+2blS/lpsws0Fg217zjqqMsIamutInE7wKks7DsAEAZiXkwVFqLpWppdDWp00DdUXC4kcDArYFkV5wiOE6kySTaO1aZYM9OorPhnDTrO7s650CDTpBQyHEQD2ZbPK1VC9xKHHgxOkNSvJxYaauUVatdVVoLk0yCeyYnSwJielWzAMXUBerJd8KlSxYnJuySDExhklZbjbIUlIqAnLXKIjLSN3CLeo7VuCoCRUTqoLhHrUseZkChTp1GVctxyMTKmS2R2lR7QxowZgWAdGWpBMYiMOYyjECRzt6/Rjqr2umeb1ZaT9ytFF0oVFIZUVspEkZcDEj9xxtzbF9qkU+sVV+UUgggnIGBkxgZ8LdW+KBnIPGAe6d/v9thL7LqCGDkODA1GRzjWPC3nlozg8o7x1YSWGNUpVnYuaYbPfVGfL0dLW7KZjWvOIBWmnKgyB2DGe/KLXkMu+ORJHsJ91hLjiFasTkGKwcRzwrBjUnztwbOqGfebAVnNR8I03Z+20614OgkzzFjtg3YFsUEnQA5DvJ3+HmLc/cbwaTZ1xVaYJp0stWZPewKn22JauMwFgbjn7AdB3+W+0DTmJ3acB3Dd368SbcINtxhXISnfBMtzt8mtqjbs8rbOZdFviLV9ZbjVbRHHytAtwJ8xafXeFuEjj7LQorwiZ/M+63cuVoNT4RaGE8rQMfLslWzFwvNTnXrlR4gsLSTZ4T/w1wpfbfGfIAzYe9/EU+fv9SqeAfX/AA1J9toUr1dT/wDT3CvX+s9Mx+OqxHstsyFLtULkLzQU8KF3k90yPda9bzUYZNf3HctJfxMB77U09pX09mnSu9AcGqF2H3KIFqLwaozr37Cd4ppTpH8TTU9lkAtdnu+fUzxNW8O/mExi1TNSpGGq3Sk31Kas3tfF/BZQta7VDCrWvjd9at55ooz+rFi6NaquVOjRuw+vUAb/AA6ADeDWiGL7RJE9Ze3G6B1KfiIo+xjYC+7HWorHqaalyrGpVqPUMrEMJDJOEAZvB0M6WGvd8dM2r95QJdx+Ng9RvIWXUbx1xLUaTV41dULqDzr3gsi+BW1gslhd0YLdq9So6hoF0uyqslpqU6j08eFDqp3HPQAGqvdC7RXu6NVxwDfLy9SQc0mmpIG9cSoBIzw6WIq3ivEVKwQDRVY12H32ZaKn7LN3WVXqvQxhSrV6jaKxNd2gyIpBVp68aTxxsccFzyJ790bu6oVo3h7xXiVWhQxrqCZ7TVTlOpEd2VgNodD7zRpl6q00gjsGqpqZmD2NMpEgkGNxtsa12vdUYXZbtSnEVKqzggiH6qnCU2A7PbamY3ayDf69zpACpjvdQwqmqVeDGQVMOF10GE9YMsjOduy/ImjHoxZh6ZrIhdeuVAYLAOqAnQFvRBPA2mu2au9g3eqn2gA+23o9WhfatI9ZVa50YMK6AVlT0goRXMAaDEaei9k2S37a1zpqaCUKNV2AQVWphnqSBHbp0w2KYIKqhz3kSV66lyiWk1wzLrtpt6qfMfrZ5srpnTpCGov3q6n2EL77EXHojQCl76OpOgSlVYwdPlC/WFSSR2VJKyuLBitnrrsb4zevi90LOWYhSwUQuUs7K0ALOZw9wkgWw3pvoakjZUun10PpCsvein+VybEL0wuZ/t4+1TqD/JFsR0j6P/FHCdalSR6QBX2EnskZgzmNwkWhR6M3h7v8ZCDqpYA4hLYB2yo3quhJIzyE2zUTabN+vSK6tpeaPi2H+YCxl1vlKoYp1aVQ6wlRWPCYB4x528numzKtR1SnTd3YwqqJJ8uWfK0bxc3p9YtRGBAEysj5xN+Y8ZtlxGz2Q3Vj6p8rQa6nep8jbxWIgiQDodAe42vp7RqLpWqL3VGH+axQ2evtSNq2pG3llLpFeR6N5r/4rn3mxC9L74P/ABNTxwt/MpsUNnpGHipt3qzwt54OnN8H9sD30qX/AGWl/X2+fTT/AAk/Sw0ys9LunSa7g4bndesaf7CiJ8WPWEeIFi3XaNQAtSo3ZdzXipiP4ZceGFbC334QkWEpl2OiogwA8giyx8GsIX2jXllpfF03vVPVmPGap/DbVmKD62yGj/aL7VcfQpBaKebkyO4CyetXuFAkkITuxTVPnUgA9y2n/V2iM7xeqldt6Uh1adxc4ie8YbfDatC650KNKifpenU/xGlvI2TOAqntW9VV+Qu9UU4yas3VUxzE4VYdwNhat0ePlr2oH0Lsv/VcADwU2UXvpTUvD4aYqVqh3AFj5CfPKxKdF7w2d7rrdQf7NYqVTywAwvex8LVifVb9daPaFNcQ9eqeufvl+wp+ygtbTv8Afb4MVKm5pj+2rNhpjud8o5IDadJLndc6dEM/95eIqv3inlTU+Flu1emb1GgFnY5LOZncFXQdwFizVDH+haa9q9Xlqx+jSJpU+41D8q/3Qtqa3SmlQXq6FNVDZYKSlQ5+tB6yqftt4W5deht4qjrL5U+LUznBzrMOST2J+sR9k2Y/0pdbgpF2phHjOo3arNx7R9AHlhHI2yaoBOxbzWAa9P8AFae6mFDVjv7NBYCZb3g8jbtXal1uY/2de3EGozYqh4zWEFM9VpwDobZ/anSapVYhfWMQJJYnQaS7E7gPCzjZXQZUw1dpsyzml2U9t/tkegufogzzGlqxS/QX0TfNqO3V9mkp+UqucNKnxk72j1RLcSBZ1s+rddnqeoDNVK9q8VBDkaYaaZijTPHNmHGJtXt7pbCikoRKSfN06YAReGQyZp8PHO2Vul2r3+uKaScUs5mAi+s7t6o55kxFhsUrLheq1/vapSEkQW7RQKintFqgzVYJkzvMZxbRveaN1oPRpSzR8pXf06pAOZB9GmM8KGeckm32OhdLubrdpMkGpV9E12g5nIkUlIyXxtldqU6lVWKtCKwVnbJZYEwzTCkwQAdw52W1HkEnJ4KNkXOrf72lKm2EMZYiMKIPTqYdIA05kW0HS7aaqgSiSKVEdXTU/QnjOpOoj85P2Ns3+jrkxYg17zIJHq0lOgMaEz39rgLZHb1Oo6ghGwT2nAyBEZE8gRrvi10XY3+Cy6ML0a6QBSpvMkn1ZgQozIU7+NlvSOrmT/u+/IXi78d0k5c7azodS6q5Xls4NKDrqSi8YHzjaR3ZWx3SQjCNxak2XE/GKenghPgbPRns2vSTZBainZQCpSEAL2lILAdv1mEDXLcAMrIvgvTG9TCoaqYAJYqFGBjqMz2liJGZEzEW0+174fiVzqj609wZWgfitkegV5+L7QqU+bAd9OpI9gNtt5MdMA6Y3ULeA+AIrkhojUES2mRKt/DO+2l2l0ZpPdj1NA4BJD/Jg4hhBKgLjNMAqYLEmSTpFpfCFcxirKAewweZ1UHDIyyBRyYz0sV0QvRvFzalPbC4hP0qXZdfvUwW8RYvJdWY7olsuhVqOt4OHDuIYxGsKCCzk5AGAIkng/8A6kJ/c1Pwf/tsi2mwoXxao9F/SI4iJbxGB+8tbe/1qP0h7f1sJlK+hh/SVO7rFGnRuyn6Cgu3e2QPm1s5tTpfTWe0XOhLNPdlp7BbJXHa1OtVAvVapRQ6tTTrD/NIHOH7rehbGr7Mu4x3NVvFQf2lQ4mB+we0nkvdbWegpdiW5bPv99zpUjTpx85UlFA4ie0R3AjnY2l0QutIzear3pxqlPsUx3vOfgfC1+2OlLt85UP2cgB90R7Ytlr70gLGEGZyAjMncAo1PdbLFWaiv0lFJMFFUoU/o0VCz3vqfDK2YvfSMkwmpMZZkngN5PIWLuXQqvVHW3p/i9Kc8UFz93RD9qW+pZ9deouin4pTVTobxUILfiOf3VEH6NqmytIT3HobXqAVL2/xanrDdqqe6nPZ+9+Gzu67Tu1yEXangJHz9TtVX4xvUclhbIdpdIdTiLsZl3zzP0V0Hj7LZqtf3qtCSzMYnMkk6DiTyHtsYRtWzQbY6VsxME985n9PDOwGxNgXm/vFFZWYeoximka4j6zZ+isnjAztoejvwZyOu2g4poM+rDQTvh2yw/YXPiV0sz6Q9K+rQUbuoo0gIVFgEjPhGEeW+xyPBZdLrd9myt3w1bwBFS81IinxVFGS/ZXM+sd9sjtnbZd2OIsd7MczzO5RyFhdo7TLgaAZ6aD9+232wdkVL3WFOkMtWY6KPpMfOF5d5B8D8gmxtk1r/X6ugJjN3bJUH0mO4ZGBqY3QY21/utO60Ddru8D0q9QjOs24EzkvBf8AS1u09o07jSF2u29pqVB67b8wMxkO+B6oAtmbwz3iqKNPeddIHrO3t/8Ak2qrIuVquhTeb5nAOe8+eQ5Cdd5sz6EbFN5rw7FbvT+Uqjc2EGARyEk8gB6wsNtDoTe6ZLBUqruNNxkN3ZbC3kDbWXmiLhcUor87VGKoeUyPxMJ+yqWyk3K2dnOMdOlyxR0m2t19YsMkGSrwRclX3DvJNsrd7v1teeO88LEX+9dkn6WQ7s/9T5Wv2ZdT8Xq1B6TEUkzHpOQg5g4mB8LLds5xSUGzebNu0bMJMxVamTGcKWepOuUKUk8rYnaV0pMjtWD/ACVFSuEhWlr1gM4gR6xkcrehbevHxe50lpmBiaO5QiLl4G3me36xGATk1MYufyjOJ+9BtqTwYgrkbu63XrNi0YGIq0eBQH/KNLYlXWlf+sMSzo4nFIxKpMRl2sbDP6O6bbbozVLbFaPUdD5SJ84thelLE1EqaFk9qOwJ79D42pPFmYq20b/pPQQrRL5B6eBmyiAGpGd8YFnlItluhF+NCoFacSViCC6xoFYCn6Q7S9pswcQGR11V/i8bOVtcJ9jqJ8ig/HbBbbBo3vHpiw1D4jDU/iBPiLUn2YirwO+mWxgr1KTYsGdSkwAOWFmQZkekjFTnw4RZJ/QlP++2h/yX/wDTbd7eXr7pRriJWKbHWNWptG/PEPAWxPxC7/8Alh5/6WJG4tLkylakyGGBB57+Y4jmLRV4IIkEaEajuO62mvCVLueqqLSrI0P6OZGYnPMHI+iSbCrsmhVBwO1Js5Vu0BnlI9NR329fpqX9t3+5x9Rx/rVfsLRtN/WOLgTMjxn3zbcdF/hEul1SFuZpVYg1g/WseObBWQclytjLzsCsgxBRUT6dM4h7MxZdNuTTTyjoqawen37pbSrjJxV34fRA54TBnw87ZnaW3pymeA3DkBu8vC2Wm1q3lhv88/fpbLVilRpuj3RutfqhEMKY9JxGFTGQYnU/VEnkBnb0zY/R67bLWc6tcj0mjHnqABlTXkMzvJtgtj/C9ervSFIUrvhUYQVQ02AncVOH+Hnaq9dPVqeq6E+kScZP3hu8LZ2jZptv9J2YyzYiPRX1U4QN50z8rY29Xw1GJJz32H+OCo0B1HMn3DUmzrYXRZ75U6uipCL85UImPdic7h4mBYaZJoE2HsCrfq2BMlBGN4kIDoB9JzBhd+uQBNvRazUrnR+L3aBHpvMk8SW9Y++IAAFrry1O5Ufi9BYgEMwzMn0pPrMY7Tb8gIAtiNq7W1A/17za4IE21f8AFC5kgyOM6eJm2j6PbH6hCT84+b8hqEHdqeJ7hbPdGUV67FhJRMS8ASQAe+Dl321pqZSBJ0A4nd4fkLCELooHchjFKmOsqnkMws8Tl4svO2G6S7UavWZjliOg0A4DkFgeFtX0kvHxe7LQHzlT5Srx3lFPmWI4sOFsElM1HCrmzMFXvJjykgeNlgjS7C2fSF2qV61FKgMsquoaFQEACRlLSMuAsPs24Hr7tTKkYMVVkhMPycCnUBUYoao6dlj6pys621SFOjToKTBIUGcytMBie8sEnvNh+j0tVvFVgTBSgun9mOsfTL0mT8NgRl0yeEoqYyp4o5u7t7iLecdIwAyy0RRQoMJOI9mVkHs9li0n6Mb7b3p9Uiv1eXYVF8kUe+bef9KF7dPkij+CnaZRwz0H4OflNlXpN+EkfdZj/ltm6mwmvYVUZFamXPbxQQery7IJmZPnbR/A1Vmm1M6PiQ+OP/uFgNiHDXK6HIEfddT/ABFbT4M8Ox70SuLfFqt1qYS6p6pJBgY1IkA+qo042xXSe6g0laRip1DTbU9moOySTwdI5SONt7sev1d8RtzCD91gfcx8rIuk2zG669XYQQ4YrMCGWXpkcTKARrD2nwS5L/g8vPX3WpdnObqQs7mEYf4gvnZD8Vb6HsNu9DL1hppVUwVq4W5dYEZD+NWHnb1n+n6H9yvktlcBKrPCOkIZXoqfTF3QMDBzxPM6znvy77Jb27EDcF0id86E9x0JFjtoNjqANnFEEcRm+/WOWllmMlTP0l9z799hJXZ1UntoLobaqKCGw1FOq1BinORJ1OfEmx1521RrgCpTwEHNlCtI4ThDAdw8bJCOyDzPutG3oWrLvPycXpxfgaX3Z9AwaFRmO8Eac5ifMWEfZdQRAxyuIYO1loSQNMwR4WEJs42LtSq95RXdnnUscTfjPaHnZ3acsVT8f8DbOPd/IoYEZEEHnb6begXvZVJq7lkxH0cyTlHM+22Z6QbOp027Cx4n8zZ1NFwVhDVU3QlsXcdq1qJmjWq0j/u6jp/KRNg7fTbhZ2oer00vWjVMf21Un8QAPttR/TmIy6TxhonzFlQt9ZCjV7O6TUUr1qpDgMiqiwDmAg7RHojsk5A6xnE22nR7b9zd+sqXikMC4sDMULGM1AcCSTA7p4m3kFu2MEegdINrGtUdyQxY7swSTui0+iGz5rFzpSWZ+s0qv/UP3Rbz1DGmXdlYuh0lvN3B6qvUUHUTIMZCVMg5WGkR6ZtO8fKuzejSTD4xjfzlR92xvQ25nqqCkZ1PlX+1WfF7AwHhbzmnt2tVu1brHnECT2VBJJBOYAO+3sGxFi901GQDDLuDEe4WnFxLdZi+nN9xXqt9ptw4ka67rZ7b+z8bSDGERnyVP0s26TZtVJ1BOfibC7XbtP3n3xYfIJjr4J2wVcJPrz7aP5YrTvy9VtCqODt5LUFT3L7bBfB23+0Hx/kn3gWadM1A2jU5s0+NIza6LsY3s4WRvouAe49k+8WM6VUVNSjXKyWRWnSHTJs/ujzsv2n82x+qD7RZntVpul3nP5V18CwJHnaRNmA2VQFO+Xi7aLVzTvB6+ifIMv37aL+m6v0m8zbMbYOG+XRlyOCln3VSB7MrbrqV4C2UEmf/2Q=="/>
          <p:cNvSpPr>
            <a:spLocks noChangeAspect="1" noChangeArrowheads="1"/>
          </p:cNvSpPr>
          <p:nvPr/>
        </p:nvSpPr>
        <p:spPr bwMode="auto">
          <a:xfrm>
            <a:off x="155575" y="-2286000"/>
            <a:ext cx="38100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1" name="Rettangolo 30"/>
          <p:cNvSpPr/>
          <p:nvPr/>
        </p:nvSpPr>
        <p:spPr>
          <a:xfrm>
            <a:off x="6424036" y="999875"/>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solidFill>
                  <a:prstClr val="white"/>
                </a:solidFill>
                <a:latin typeface="Lucida Sans"/>
              </a:rPr>
              <a:t>Delivery</a:t>
            </a:r>
            <a:endParaRPr lang="it-IT" dirty="0">
              <a:solidFill>
                <a:prstClr val="white"/>
              </a:solidFill>
              <a:latin typeface="Lucida Sans"/>
            </a:endParaRPr>
          </a:p>
        </p:txBody>
      </p:sp>
      <p:pic>
        <p:nvPicPr>
          <p:cNvPr id="32" name="Picture 4" descr="L:\DL_Corporate\Corporate Communication\Web\HighResolutionImg\iStock_000015683987Large.jpg"/>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53310" y="2333527"/>
            <a:ext cx="2440800" cy="1512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24" descr="C:\Users\pzamboni\Desktop\DATALOGIC\Foto HD prodotti\ADC\el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34834" y="3945263"/>
            <a:ext cx="486457" cy="63518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zamboni\Desktop\CAZ\lyn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89025" y="4223121"/>
            <a:ext cx="464610" cy="646378"/>
          </a:xfrm>
          <a:prstGeom prst="rect">
            <a:avLst/>
          </a:prstGeom>
          <a:noFill/>
          <a:extLst>
            <a:ext uri="{909E8E84-426E-40DD-AFC4-6F175D3DCCD1}">
              <a14:hiddenFill xmlns:a14="http://schemas.microsoft.com/office/drawing/2010/main">
                <a:solidFill>
                  <a:srgbClr val="FFFFFF"/>
                </a:solidFill>
              </a14:hiddenFill>
            </a:ext>
          </a:extLst>
        </p:spPr>
      </p:pic>
      <p:sp>
        <p:nvSpPr>
          <p:cNvPr id="30" name="Rettangolo 29"/>
          <p:cNvSpPr/>
          <p:nvPr/>
        </p:nvSpPr>
        <p:spPr>
          <a:xfrm>
            <a:off x="3747899" y="999875"/>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err="1" smtClean="0">
                <a:solidFill>
                  <a:prstClr val="white"/>
                </a:solidFill>
                <a:latin typeface="Lucida Sans"/>
              </a:rPr>
              <a:t>Sorting</a:t>
            </a:r>
            <a:endParaRPr lang="it-IT" dirty="0">
              <a:solidFill>
                <a:prstClr val="white"/>
              </a:solidFill>
              <a:latin typeface="Lucida Sans"/>
            </a:endParaRPr>
          </a:p>
        </p:txBody>
      </p:sp>
      <p:pic>
        <p:nvPicPr>
          <p:cNvPr id="27" name="Picture 2" descr="C:\Users\pzamboni\Desktop\CAZ\T&amp;L.jp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83685" y="2340815"/>
            <a:ext cx="2440800" cy="1512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 name="Immagine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23629" y="4148420"/>
            <a:ext cx="1755398" cy="795780"/>
          </a:xfrm>
          <a:prstGeom prst="rect">
            <a:avLst/>
          </a:prstGeom>
        </p:spPr>
      </p:pic>
      <p:sp>
        <p:nvSpPr>
          <p:cNvPr id="28" name="Rettangolo 27"/>
          <p:cNvSpPr/>
          <p:nvPr/>
        </p:nvSpPr>
        <p:spPr>
          <a:xfrm>
            <a:off x="1084758" y="999875"/>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err="1" smtClean="0">
                <a:solidFill>
                  <a:prstClr val="white"/>
                </a:solidFill>
                <a:latin typeface="Lucida Sans"/>
              </a:rPr>
              <a:t>Shipping</a:t>
            </a:r>
            <a:r>
              <a:rPr lang="it-IT" dirty="0" smtClean="0">
                <a:solidFill>
                  <a:prstClr val="white"/>
                </a:solidFill>
                <a:latin typeface="Lucida Sans"/>
              </a:rPr>
              <a:t> &amp; </a:t>
            </a:r>
            <a:r>
              <a:rPr lang="it-IT" dirty="0" err="1" smtClean="0">
                <a:solidFill>
                  <a:prstClr val="white"/>
                </a:solidFill>
                <a:latin typeface="Lucida Sans"/>
              </a:rPr>
              <a:t>Receiving</a:t>
            </a:r>
            <a:endParaRPr lang="it-IT" dirty="0">
              <a:solidFill>
                <a:prstClr val="white"/>
              </a:solidFill>
              <a:latin typeface="Lucida Sans"/>
            </a:endParaRPr>
          </a:p>
        </p:txBody>
      </p:sp>
      <p:pic>
        <p:nvPicPr>
          <p:cNvPr id="29" name="Picture 3" descr="C:\Users\pzamboni\Desktop\CAZ\Datacollection.jpg"/>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83628" y="2321652"/>
            <a:ext cx="2440800" cy="1512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7" name="Picture 5" descr="C:\Users\pzamboni\Desktop\CAZ\lyn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92707" y="4979223"/>
            <a:ext cx="530845" cy="738527"/>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uppo 38"/>
          <p:cNvGrpSpPr/>
          <p:nvPr/>
        </p:nvGrpSpPr>
        <p:grpSpPr>
          <a:xfrm>
            <a:off x="1823289" y="4029214"/>
            <a:ext cx="656974" cy="757405"/>
            <a:chOff x="3901831" y="4232661"/>
            <a:chExt cx="902187" cy="1076480"/>
          </a:xfrm>
        </p:grpSpPr>
        <p:pic>
          <p:nvPicPr>
            <p:cNvPr id="40" name="Picture 5" descr="C:\Users\pzamboni\Desktop\CAZ\Skorpio_2.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0698257">
              <a:off x="4154097" y="4232661"/>
              <a:ext cx="649921" cy="8474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Users\pzamboni\Desktop\CAZ\Skorpio_1.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01831" y="4319658"/>
              <a:ext cx="517646" cy="989483"/>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51" descr="C:\Users\pzamboni\Desktop\DATALOGIC\Foto HD prodotti\ADC\Powerscan__3.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21413426">
            <a:off x="1040413" y="4453070"/>
            <a:ext cx="736467" cy="4991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4" descr="C:\Users\pzamboni\Desktop\DATALOGIC\Foto HD prodotti\ADC\el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49479" y="4312790"/>
            <a:ext cx="486457" cy="635186"/>
          </a:xfrm>
          <a:prstGeom prst="rect">
            <a:avLst/>
          </a:prstGeom>
          <a:noFill/>
          <a:extLst>
            <a:ext uri="{909E8E84-426E-40DD-AFC4-6F175D3DCCD1}">
              <a14:hiddenFill xmlns:a14="http://schemas.microsoft.com/office/drawing/2010/main">
                <a:solidFill>
                  <a:srgbClr val="FFFFFF"/>
                </a:solidFill>
              </a14:hiddenFill>
            </a:ext>
          </a:extLst>
        </p:spPr>
      </p:pic>
      <p:sp>
        <p:nvSpPr>
          <p:cNvPr id="35" name="Rettangolo 34"/>
          <p:cNvSpPr/>
          <p:nvPr/>
        </p:nvSpPr>
        <p:spPr>
          <a:xfrm>
            <a:off x="1096527" y="1453057"/>
            <a:ext cx="2461265" cy="77317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Geographical coverage</a:t>
            </a:r>
          </a:p>
          <a:p>
            <a:pPr algn="ctr"/>
            <a:r>
              <a:rPr lang="en-US" sz="1400" dirty="0" smtClean="0">
                <a:solidFill>
                  <a:prstClr val="white"/>
                </a:solidFill>
                <a:latin typeface="Lucida Sans"/>
              </a:rPr>
              <a:t> </a:t>
            </a:r>
            <a:r>
              <a:rPr lang="en-US" sz="1400" dirty="0">
                <a:solidFill>
                  <a:prstClr val="white"/>
                </a:solidFill>
                <a:latin typeface="Lucida Sans"/>
              </a:rPr>
              <a:t>leverage barcode, marking and inspection</a:t>
            </a:r>
          </a:p>
        </p:txBody>
      </p:sp>
      <p:sp>
        <p:nvSpPr>
          <p:cNvPr id="43" name="Rettangolo 42"/>
          <p:cNvSpPr/>
          <p:nvPr/>
        </p:nvSpPr>
        <p:spPr>
          <a:xfrm>
            <a:off x="3749873" y="1453057"/>
            <a:ext cx="2461265" cy="77317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Strengthen the relation with key customers</a:t>
            </a:r>
            <a:endParaRPr lang="en-US" sz="1400" dirty="0">
              <a:solidFill>
                <a:prstClr val="white"/>
              </a:solidFill>
              <a:latin typeface="Lucida Sans"/>
            </a:endParaRPr>
          </a:p>
        </p:txBody>
      </p:sp>
      <p:sp>
        <p:nvSpPr>
          <p:cNvPr id="50" name="Rettangolo 49"/>
          <p:cNvSpPr/>
          <p:nvPr/>
        </p:nvSpPr>
        <p:spPr>
          <a:xfrm>
            <a:off x="6432717" y="1453057"/>
            <a:ext cx="2461265" cy="77316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New products </a:t>
            </a:r>
          </a:p>
          <a:p>
            <a:pPr algn="ctr"/>
            <a:r>
              <a:rPr lang="en-US" sz="1400" dirty="0" smtClean="0">
                <a:solidFill>
                  <a:prstClr val="white"/>
                </a:solidFill>
                <a:latin typeface="Lucida Sans"/>
              </a:rPr>
              <a:t>tailored services</a:t>
            </a:r>
            <a:endParaRPr lang="en-US" b="1" dirty="0">
              <a:solidFill>
                <a:prstClr val="white"/>
              </a:solidFill>
            </a:endParaRPr>
          </a:p>
        </p:txBody>
      </p:sp>
      <p:pic>
        <p:nvPicPr>
          <p:cNvPr id="1026" name="Picture 2" descr="L:\DL_Corporate\Corporate Communication\Corporate Communications\Foto Prodotti\Foto HD prodotti\IA\DM361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3862" y="5315308"/>
            <a:ext cx="781973" cy="6188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DL_Corporate\Corporate Communication\Corporate Communications\Foto Prodotti\Foto HD prodotti\IA\Matrix450_a_black.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621" t="5057" r="29604" b="14483"/>
          <a:stretch/>
        </p:blipFill>
        <p:spPr bwMode="auto">
          <a:xfrm>
            <a:off x="5500609" y="5010395"/>
            <a:ext cx="781820" cy="7830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DL_Corporate\Corporate Communication\Corporate Communications\Foto Prodotti\Foto HD prodotti\IA\S100_coupl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78531" y="4954815"/>
            <a:ext cx="250019" cy="534402"/>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p:cNvSpPr txBox="1"/>
          <p:nvPr/>
        </p:nvSpPr>
        <p:spPr>
          <a:xfrm>
            <a:off x="745871" y="6258035"/>
            <a:ext cx="1814920" cy="215444"/>
          </a:xfrm>
          <a:prstGeom prst="rect">
            <a:avLst/>
          </a:prstGeom>
          <a:noFill/>
        </p:spPr>
        <p:txBody>
          <a:bodyPr wrap="none" rtlCol="0">
            <a:spAutoFit/>
          </a:bodyPr>
          <a:lstStyle/>
          <a:p>
            <a:r>
              <a:rPr lang="it-IT" sz="800" dirty="0" smtClean="0">
                <a:latin typeface="Lucida Sans" pitchFamily="34" charset="0"/>
              </a:rPr>
              <a:t>*   </a:t>
            </a:r>
            <a:r>
              <a:rPr lang="it-IT" sz="800" dirty="0" err="1" smtClean="0">
                <a:latin typeface="Lucida Sans" pitchFamily="34" charset="0"/>
              </a:rPr>
              <a:t>Figures</a:t>
            </a:r>
            <a:r>
              <a:rPr lang="it-IT" sz="800" dirty="0" smtClean="0">
                <a:latin typeface="Lucida Sans" pitchFamily="34" charset="0"/>
              </a:rPr>
              <a:t> </a:t>
            </a:r>
            <a:r>
              <a:rPr lang="it-IT" sz="800" dirty="0" err="1" smtClean="0">
                <a:latin typeface="Lucida Sans" pitchFamily="34" charset="0"/>
              </a:rPr>
              <a:t>as</a:t>
            </a:r>
            <a:r>
              <a:rPr lang="it-IT" sz="800" dirty="0" smtClean="0">
                <a:latin typeface="Lucida Sans" pitchFamily="34" charset="0"/>
              </a:rPr>
              <a:t> of 31 </a:t>
            </a:r>
            <a:r>
              <a:rPr lang="it-IT" sz="800" dirty="0" err="1" smtClean="0">
                <a:latin typeface="Lucida Sans" pitchFamily="34" charset="0"/>
              </a:rPr>
              <a:t>December</a:t>
            </a:r>
            <a:r>
              <a:rPr lang="it-IT" sz="800" dirty="0" smtClean="0">
                <a:latin typeface="Lucida Sans" pitchFamily="34" charset="0"/>
              </a:rPr>
              <a:t> 2014</a:t>
            </a:r>
            <a:endParaRPr lang="it-IT" sz="800" dirty="0">
              <a:latin typeface="Lucida Sans" pitchFamily="34" charset="0"/>
            </a:endParaRPr>
          </a:p>
        </p:txBody>
      </p:sp>
      <p:pic>
        <p:nvPicPr>
          <p:cNvPr id="38" name="Picture 2" descr="L:\DL_Corporate\Corporate Communication\Corporate Communications\Foto Prodotti\Foto HD prodotti\IA\DS8110 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23842" y="4223121"/>
            <a:ext cx="758587" cy="5703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L:\DL_Corporate\Corporate Communication\Corporate Communications\Foto Prodotti\Foto HD prodotti\IA\DS8110 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36096" y="5304680"/>
            <a:ext cx="758587" cy="57038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pzamboni\Desktop\M_210N.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32598" y="4996316"/>
            <a:ext cx="952096" cy="70433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72C2BF82-A7EA-419E-A6D8-59190EA55268}" type="slidenum">
              <a:rPr lang="en-US" smtClean="0"/>
              <a:t>12</a:t>
            </a:fld>
            <a:endParaRPr lang="en-US"/>
          </a:p>
        </p:txBody>
      </p:sp>
    </p:spTree>
    <p:extLst>
      <p:ext uri="{BB962C8B-B14F-4D97-AF65-F5344CB8AC3E}">
        <p14:creationId xmlns:p14="http://schemas.microsoft.com/office/powerpoint/2010/main" val="822083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458" y="394811"/>
            <a:ext cx="7761651" cy="894289"/>
          </a:xfrm>
        </p:spPr>
        <p:txBody>
          <a:bodyPr/>
          <a:lstStyle/>
          <a:p>
            <a:r>
              <a:rPr lang="en-US" sz="2800" dirty="0" smtClean="0"/>
              <a:t>Healthcare: </a:t>
            </a:r>
            <a:r>
              <a:rPr lang="it-IT" sz="2800" dirty="0"/>
              <a:t>6% of </a:t>
            </a:r>
            <a:r>
              <a:rPr lang="it-IT" sz="2800" dirty="0" err="1"/>
              <a:t>Revenue</a:t>
            </a:r>
            <a:r>
              <a:rPr lang="it-IT" sz="2800" dirty="0"/>
              <a:t>*</a:t>
            </a:r>
            <a:endParaRPr lang="en-US" sz="2800" dirty="0"/>
          </a:p>
        </p:txBody>
      </p:sp>
      <p:sp>
        <p:nvSpPr>
          <p:cNvPr id="5" name="AutoShape 8" descr="data:image/jpeg;base64,/9j/4AAQSkZJRgABAQAAAQABAAD/2wCEAAkGBhQSERUUExQWFRUWFxQYFxgXFxcXFRcXGBUVFBQXGBQYHSYeFxkkHBQVHy8gJCcpLCwsFR4xNTAqNSYrLCkBCQoKDgwOGg8PGiokHyQwLCwtLCwsLC8wLC8sLCwsLCksLCwsLCwsLCwpKSwsLCwsLCwsLCwsLCwsLCwsLCwsLP/AABEIALcBEwMBIgACEQEDEQH/xAAbAAACAgMBAAAAAAAAAAAAAAAFBgMEAAECB//EAEoQAAIAAwUDBwgHBQcFAAMAAAECAAMRBAUSITEGQVETImFxgZHRMlKSobHB0uEHFBVCU2LwFiOTorJDRGNygsLiFzM0o/Fzg8P/xAAbAQACAwEBAQAAAAAAAAAAAAACAwEEBQAGB//EAD0RAAEEAAMEBQkHAwUBAAAAAAEAAgMRBBIhBTFBURMUYZHRBhUiUnGBkqHhFjJCU7HB8EOC8TNiotLiI//aAAwDAQACEQMRAD8AD3RKczy+5MidwrBW+7zEmUzgVJyUamvGI7jdEP75wBMYEqeGdCYZnlWRhzWV6bo9rnILS9p9w/dYWQD7pXiE6ZNZixDVJroYksnLA5Ix7DHr5kSickA7BFmSkofcEaXnMgfdTN4qgvKZaWhtJL1jf2NbT/ZHvHjHqzBNwEYWHCB86P4NCAMaOAXk/wCztsP9me8Rtdl7Z5h7xHqwmDhEizog7Ul5BH7gvJhshbD9w98TnYq2tkVHfHrEkljEs2QRvhZ2tLdUFNFeSJ9Hdr4KO2PSbmuV5cpVpoIuYTFC07RlGMsITurWK82JnxQy6aKHcyigupyKHKsNVhs6iSJYFABSkJ2zlqmTJjq48ime7PdDZJm0jExYcDkJ3aqGkLyy9/oaeZPmMk1VViSARpXtiCX9CT7547B849ZtFCKk06YFu5V6A6isXY9qYoig75Iwa0SFL+hX/HPqjs/QkK52g+rwh4Zm4xXn2phqYaNoYw/j+SlJx+hRB/eD6vCIz9Dcsf3g+rwhse2NuMQie3GGjGYzjJ8gozJX/wCkktT/AN9vV4RA/wBFkvXlm9UOivxgjZZAZSKZxzto4lo1f+i4aoDd1zclLCBsVBrvi090FlI3ERxaHaWWpqKwGm3raWJAPNPAbt8Lax8pzAhAaag076MZZJblGAJJ3UiBvo3l+e0HGE5Mg5KAVHhFyyWzEte+L/TzsGjrC4OviUq/9N089o2v0bJ55hxR6xZVawBx04/Eio80kH6MF88x0n0ay97NHoMtmWMtr1zoB1QrzjiLrMprtXnQ+jMHRzGTPowA/tDDxItC11g19j8otVNYmTac7PvO0XAE7ivKpX0c0IImGohhlXJMC4cQIhgn3cyagxXayGlQYF2LdLVkISy96Gpck2kZBAWlxlUxkLzP7F2QJRaTiGJyAQcTnhTQdQERbO3h9YtJVMgRQdAG+B21VrYJySDM0Lla0/y+89cO/wBHeyZs1m5aaKTZoyU6ohzAPSde6NSaRkMBc/edGhKYyxaitEsynocxuPGNi08ILXnZQ64e49O6FlQykq2oilC4StvirL4yyrRRJ8WZZrFCTBCyUgJBSBblS8xXiYmaUBFSbNo3bHUkmZMVAfK9ULIO9Sp5dqpkI2bSeuIJ13OhP3gN417ootbADEtYHat1U6jer863FRGWSzDU0JMDVtmJwutYItPwgngIJzC0UOKU4o3ciYVc8TBOTnFC4VJk14k+qg8YvAUzjHm1eUN0uJrc4b84pWuZRl6vfBOYAQKbqxVt10cqmNTR19fRERuaCMyMKWVOVlApnG0swbEjCtRAuwBqVOXti9Z7Q2Ou4RL2FpOUoybCWZrNZ55lODhOaNxHCvERfWlKxLtRZ+Vklh5Us4x2ajugHYbxxKI0mjpYw/juKQHa5SiJtAESLeRUAiBU2ZFY2kmoXv4QfQgjVQ+ZsTczzQRu0WgMrHfSB1imDd+qwYa7x9nM6jnKrMeJprCldN4BzQUzWvdnEwND2Oy8DS4yBwa4cdUdmUpT9dEByeTm0+62nXvi9ylYo3lLqtd684e+HxCjR4qb1ROWYsyXpAy77RVRF5plBCXt1pPCL2Uma2BKVpXOLFp2dnkZYe+AF03pydoQk6nD3w/TbQeMZuJMkDxlqiiFHelm9LrAOILQZAjgYr2K8Jso4VBZda8IOWsCZkTQVzPTuihPseHLQ9eccyUFuV+qA6GwrIvVJyjjAi0CjHhFa5bieWHGPEcRK183XD1iLc2cp6CNeuHBjI3EMNhFdqHLhG4gNrEZDspUWg2wmyzTpv1mcKypZOAHSZMrUnpUHvOW4w/21v107oIz5aykCqAqqKKBkAAMhThAh0xgGuR9sUJcS7EydI7dwCtYfD0qE5NxoN/iIV7xkszlxoMj1Q6TUqMLDOmfVoG6IHy7uwS2zrWucWMPNkNp049DVA5UokCgrXhGrTjleWCvs74ZtnrvCZk1O/KJb3s4m1GRHAw44oCTLWipRxl+5JD3jkeuD2xEnlJjzaZIMP8AqbP2e2BN67LUBMslTrQ5rDpsndBs9jUN5bVd+ttB2CghmMniEHoHU6Keic11FR2yURUjjmIBXpYEdSSKNxGRhomMK4X7/GBF82BsJwnq4caGKEMpaRwV8x+jSUbssbCYzMMgCAeJOXjFy0NzetgOwUJ98WJgYIq4STvAFc4iayuVUhWrVqjCchuNemvqjWEmenOWTI2nEBOGz5rZk/1f1NE9rXKFvZy+OQmiRPqqzAxlkg0DDyh2jPs6Ya58knQVjEnaY5Te46pRp3o3qq8o5R0HypGmkkZkdUawZQvQrhyUM5BhNOnvjiyS8q11icrTqrHUyygTObmN3DjB5tKR2qs1M6HQ5HtyhG5MyppTcSSO/MR6IbNicLvJhU2luwC0OCMsmHRXIjvi3hJw12U8Vm4uUwls3AGj7/8ACFzasaL2n9b4s2eRQUEFpl1hJSECg07x8orBMIr+v/sNkxGbRu5YW1Z3mbId2le9GdmnqHktmCNOg5MI8vm3Y9kt5Q1wpMoDxQ5r6iIfrutHJur9OfUcjGbeXfKDLOceWmHF+ZDVe2hPoxODxHQzFp3PHzH0WtsubpcPlO9h+R+qEMKEjgY0yCucXrsuprTLExCADUZ1rkaRembKzCFFUBAIJoc89T7Ic6eNponVbAaSLCVLJWWxU50OXVugh9aBEd3td3IuuMglgaU6P/sULG2KYF7YtWJBnCMGgmK6LkV1DMKmuY6IcZSc2h3QuXDNplvNflB66J5cOD5UtyprvBAZWHQQfUY8/jHOc4k7gjZqqFo5rHhvjUm1YuacxuO/ogheVlqKiA3IEGtDSIYWvauNhdTAUOX664oTbuWZMLk60y3QwSZdZLnq99fdAu1WNgoddN/QfCGxSa1dHco3LqXJcAABCBpUCMi/KmpQdXGMhRkPJF70QnmoJO+Bc5MNVJop8k9PQPXFXZvalbSAjUWcoqyV1HnDw3QQtcjGKVpw6OrphWR0bsrlrNc17baq8qVXPea1/XCBF6XsFmiUhrTXr4Qdt09bPJLUzpRR07vEwsXHdpnWhS2eZZj0DM+v2xZhqi924LPxMmY5WppssnDLqdTn4RDNkgivrixfc6i4RqcvH1e2KNgsiiXlkSa4fUMvXFdrrGYq3CzK2lkizGbMVdVrVugDXwg7bmAXoGfYIqXMqyi2IgMaAV0w+NYuWla1P6pCZHW/sCOrfrwVCUystWzGedMx0RQtkkr5OaUG/vqIuTLPw0p5PHgO+KtlDFirA6CvDqz6oe3TVMcQBZVa70pUfm9wgkiiKMoUdv8AN7li6hhkmptZF3qkj6TJxl/V5g1WYf6cxDnsxf6zbOh+8AM+jcaershT+k6Riky//wAn+0wM2Lvfk5iofJIFOrePfFl8Qlw7TxF/qsnEzGCYSD2H2fTf3r0yZzjUx0iCkdIMohmxmDXRXC6tVFPlxGtoJYdH6MTzGyMUbLLIJh7dRqhJ1V2a+jjUUgDezF5hdtQc+FBu6oaR5BG/qhetrqzEjqPQRlAxHVYm3bEbXA8br9/d+6K3nZ8UgkcAw7M/ZCZMBE6p0yoNwByr0Zw/XYuOzrXhhPZlCdb7I2PCMjUqx4AfMQUDtS1VtrgExz8HN+v7rnAd+vDur7IYp90C3WFpRPPHkk7nXND1bu0wHVQo6tSfWSYXb625mycUuzEpXJnPlcaoPu9Zzz3RYbDJMR0ehGtqvsSRzZyathBB/ZN2wdkaXZQjgqys4IOoIaD05oXfo8nl7GrMSzFnqSak57yYPmK2JB6d9817iL/TFJS2xu8TWl6gjFSnZCxcdldbQyuNBkeIO+Hm+wMSV3lh2kA+6Bc6QAarkRGrBiC2HJ2fukvbqr9hk5sw0FAIZbGR5Q3gDu09p74Cy0pKRRqSK9sE7K27du7NYyZ/SCazRd222GW3OAKnTjXhFadf6YaUIA10O/r4wYtthWYgDCvzgHP2XU1odej5wiJ0RHpb017Xg6KP7clMCAajeADr2RIbylS1ONsK6HFp3mIpGzITQsa9UXLbcvKWdwQCcJNOJXMeynbDSYxuKWGuKorZ5TDEr805ihFKddYyFBbqcCkq08nL1VCKla5kV6yY1FrKfWSs3YlG47O6OJikqU52KufQO2PY7rvBWkibMIFBVuulfDLphDsOzZRVq4K1VjhBbFvGZoKabzB4TRgw87CDXVR35GLmPeyYiim4WKdoNDepLfaTaHxHJfujgPGGK4Lv5OWWIoW9g+cAbPfUmWw5pLZUHla6boYvtlSvksBTo3RnTOcWhjBomthcx1yaKjbpUxpunNyANOObGo7qdEdWiSMqZHh6vUIt2O9EmZK1TwOR7jr2R3abGGB6YQHEGjotJtHch8hCakmu/PUbhFWbfDySdGUbj7jugtLsxAjz2+rzL2kqCcNJnqAAixGA80dyqSOcXkjgE6WXaKRNNMWB+DZdzaH1QQSWcz3R5gmSjj84O2W+pkmzO1a50AOYzUjLhnnDJMNX3Cl9O54ykb0VsFrEws40LuB/pbB/tgkkL2yq0kIDur7TB9DESijQVeqNJc+kX/xgeDD2GEuyWgoUcajCR6odfpGSthY8GT2wmyLETZ5U8UwGiEbwwqNOBC1izE6oh71lY5hzZgvWbkvRJ8sMhGlCN6kagiLMxM48tuW9jImgqSASOqu6o3x6tYrekyWHpmRn0HeKxmysMZsIsNiWznI7Q1ft9irNJOXTEWChME5aVzy/QpFa0yyFNBnANfZpWXMoWp7CMQJ6vD3Qsz5VJzrxYgddcs/1rBqfbzJai6UUab+Ou+BVsmKzMxBzqTQ0hkTXWTwKytrQmdjGs3g6+xMV3qJWCSx5zBm7ajL290DL+u0rMDDR/U2/x74Em9SXEw1xrQgg8N2eUS3daOWtCu83Ec8motKg0AGnDSOEL2HOfehnayeEYZzDWZoaQdzdBr2770470Kvm0YCJTLkwBBOjZnXuhJveQxYsRv8AdSHrbiRS1SuAT2s3ygBeVkGLXylr7j7o28G8BrXDinjDtiBY0UAmv6OFpYV/zP8A1QxmAewSYbHh3h39sGnaMfE6zv8AaVsxf6bfYge0fkqeDgw0SElTZallU5DUZ98LG0LUl14Mp9cE7LPwSs9wrEStLo21vRNdlcVxMVQ74dFyXOuekSWCUcZG4Ad5zy9UCrDaOf0HM+6GKwyqDrzMDJ6LaQt9IoiloBFN8DbdtBKlTBLYktSpCipA3VEU9pr9FmlEinKEHCOHTHntzTTPnjG1TMNCxzz1hMOHDhmO5HLOQQ0b0/27bmzSpnJsXrUA83IE8TWDK3kgQMKsrZgrQ1HfHkV+XUZc1kahIOoyBqAVgls5fEyzgA1ZDTmnTs4Hph7sI0tBalNxLg7VF5t3UYjCTmaZbt3qpG4YZKrMUOKkMKiMgunrepyoFa5yhQgyy3DTcIoSrHJGoLEn728wtS7zfEtTUYlrXhiFRHpf2RI/CTuhO1sXHsssEtnNe6uFcyOa0sJPnbTRu7efuQqy2WrAKqpxOQMdXvbUlErWpoPXU+EFhdcn8JO6JBd0r8JPREYQ8pMNf3XfLxTJGOkIJqv52JCW89CjUprln1iGDZrbTlTydoluhrRZmA4GG7FlzT06dUT3laxKny5Ys8plcqKA1mkGvKOEAoESgqWIrWgz1oWDaRCE5SzJimpZ3krLwmonmYFVi4AVl5I1Oh3RZdtyKVl9E7valhjmk0Qju0N8qJTCWcRpQYczHld3WSeZyY5LKpLh2I0xAgHXQGmkekTbzlmwzLVKkICqTWCui1xSyykNh6VOhiKXelbUtn5GViMyvkD/AMbkTMDj82P93wruhcW22MBAjdpd6jhvUBjgCLGqS3sk2lMPHUqOjeY6vCVO5BUSXibFi8teim+p+9pHqy2ZPMX0R4R5xYrzKTHwhTU1zUGgq2ldI3Nl7SG0c+VlZa477vwVV7DAQbRLZ1WWSuMYW51RwzMGZc0QBe/plfuj/QvhGJfs3zh6K+EaD4Hu107/AKJGazat7XWNp9keUg5zUpXTWFq7bonJZPq8xpa0KnMtqN+S8DBx79mnIt6l8IqWy2s5XESaVp208IOOFwAa6kqWJsu+0MGyLv5LqaH7qzD7FhnuWzT5KFTibgRLmZGlAcxnBnYuXSQx4zG9QUQfjyeP22YJ3whl0au/onRbKhID9Uo3nZ5s0ZCYp4hH8BAaXsvah/bTT1yajXpaLt/W61JNmqJj4eVSjAMiKps0xguKWrMBygXQGpyNKxNJ2ltKzJCzAVxvZEKvKbEwmScUxzMBwo4eq4d2HTOFeeJcoLWN3XvKN2y8O8kvFrmx3Vakyxuw4GVl3GZl2ReFimkUaVWv5AP/AOkT39ZJ02dgls6A2WfRlLBVnCbIaVUjKuTdYxdMT7LtNdHnTleW85ywlvWstVVZarh3VwFunHCDt6UMzBrfn4+1G3ZkDdBfehTXDMIICMATpzMuipeI02YmhlYKwKmozl6+l+qQ6RkL+0mK3Bre4+KZ5tg7Uj3ls7NYY5uOiLrjQkAVPSTqYGC5lnEAMwKg5krSh1qKZ6Q/3z/483/I/sMeeI1Ceoe0x6fYuOmxsTnPoEGhQ+pVefDRxnQJouSyGRLw4gRUmpIHti01sG8r6S+MKItBjfKRouwpc4ucd6AGhQR285SzkMssAGoK4hln1xRnKZShDMxg1AIcE9NRnFATDEE18x2w1kFaXohJCYLDdk7AGRKhgCCXStN3VBCUlrXRNPzpBa6ZeGRKHBE/pEWo8DiPKCZsjmhjCATWh8VptwjKBspIvTZWbaHxzEYmv4qAdVOEV7NsU8tqrLNQa5zEI7oJbW3PPmTQ0gzKciyvRsqcvZiyohYDEZazeFdK5wCt9rtVmlrLDNKJWYZKIZQcs0+iGZLYt9wjmy6gGuQyo+PbuJe0Zej14UdP+SA4OK9b/nuRS8dmp89izpmaaOgAA0AAGgjiVsrOUUAIyP8AaJWh1zpDHfNhaZMs1BVEnM0zMZLyE5BUb+c6jtihsnc02UWM8Zy1Wzyc61kSySr9BaoqNeYIQPKPE5Lpnso+z1lJwUd8f57kMl7KTlFFBAGg5UeEZDvSNQn7TYv1Wdx/7Luoxdq8ObSPSF2vs1BWaPRc+xY88Fqs34rdy/FHa22y+ex9Hxj6NtXY8O08nTZxluq7a5g8lmwz9DeWtV6F+2Vl/EPoP8Ma/bWzee3oN4QgfX7NuLd6+Eb+0LP+bvHwRjDyOwQ/M7x/1Vjr7+z+e9Oc6/bA03liGMwBRiwzAaKcSjIgEAkmh4xUnW67zLdEVpeMqSVlBs1YstA4IABJyAFMRpQmFg3jI4Me3/jGxesnzD6RhzfJXCt3dJ8Q4e5R1x3Z3Jtu6/LHJs4s4Ex5dHBDSxzsZZnBAoKEscgKUyi4u1dkxhwjYwuANyYxBK1w1rXDUVpCSL3lfh/zN4xn2sm6WP5vijj5L4Qkkh+v+4eCnrjuzuT4220ihoJlaH7nzhFlMQ3WB744a+wP7Md3zis9+AnKUB1UEaeztjx4EOELT6VXZHD/AClSTmSrRUtGB4W702wEqlZRJNfvUpwPk9fdFD/qH/gf+z/jGp1aQ8P0QtaSLCdg0Y5zHX7jAOwX1PeUJzWbBKJAVmZucT5ooKjp0glYr9mCjKqqSKVBbxisAXAlvDRRdGimq5toTIlBBKxZsa4wNTXShi9+1sw6SP5z7lhXN+zvOPpP8UQm/Z3nfzP8UY0mw8NM8yPjBJNn0neKsDEOAoH9E2HaiedJA73Puis14TTME36rK5Qff5Ni4yp5VK6H1wutes7e39XjGC9Zm9v12xA2FhW7o2958V3WH801/btrP9kvoTIz7Xtn4a/w38YUvtKYfveoRILSx3+oeET5kwo/ps7l3Tv5pq+1rZ5i+gfe0Z9q2zzV9EfHCfMtDed6h4RA1rfzj3Dwhg2Lhz/TZ8K7p3cynK0Xja2VlZUowIOSA0OR1eAFosrIecKV0zU6a+STxgQ1sfzz6vCI5lrmUymNF7D4BsAqMNAPIUgdIXb0VrGYo80t21tqxEctMBViMm3DI9tRD9sLbPrFnxTTiYVBJOdQT7qQ3HA4OLpXixdaJZBq0QDxwZRJHbXMDXrgDevKrOydwtD94geUQct5yHfHItTee3pGHRwlzQ4Helh1p8G008AAGUKUAy4dscnaa0+fL7lhHE8+c3eY1y35m9IxQ8x4T8tvwhO6xJzTx+0Vp/ETuXwjX7QWn8VO5PhhGL/mb0j4xE0wec3pHxgxsTCflM+AIesyc/mnz9oLT+Mvcvwxr7ftP4y/y/DCEXHnH0jETTF84+kYMbEwn5bPgCE4l44/Neh/b1p/GX+T4Y1HnONfOPpGMgvMeF/LZ8AQdafz+aqyrrZqUUmunT2RbFwvvUjtA98NqTAcpS5ecde8xM91krlQnLUikWvOMh30EIiCS/sunyNfZHSXeNyk98O0qwPSgz6qkeoRds9zD71T2UHrgXbRcN6kRBIqWDQUArxJp28Ity7pP5PWfdDx9hochLXt8BERudNygdQNe+EecbRFtJWl3K+ppSnT7xGCwDTGoPDMnuhvslwS2OdchwGg4Vyi3MulZYBXQ1yoAR3CEux+tIg3S0iPs+5FagdhhdnynE4y0AJBpU1A9UeqNIJr7d0IVik4rUX3FnPX5REPhxryVBFEINabmnTCC6S2ADZVI1BAz6K1pA2x7FT2mIKLQsoOe6ufqj0tLINYmeaJCGZSoUGo6KZ06YuecHgZWgWm3Q0R69bIk2zoh0qKgcBkB0QqTrnVfvUHTDGhVpQaWcSsAwOuRzEZKuXlHGIly9HNTzQqgilN2+MGKUwg66JZFlBRdfMVwSQTllu6+uKlou6jkFqDdlU0JFOgDXPp0yj0FrrHJpKAoNTuoBn4CFq13BMM5+bTyRjrTmjMADOpzOdN8MhxgcTZpc5rgFR+y6NQMTnQZdVfaIsXbc2MVfWi6evLrg+btqa0CirZnL7oOUEZVgQTDSpqoyGmRPZCH405dN6MMNrz6z2IPM5qORiAK1qFzAYF1Q5jWlTBq17PrQ4aqaPnrQjMZb8odUstNFA9Zipa7MtTX839IBhTtoF7hWnvU9EWjUpNl3PiXyWppi4nr07BHBuZaeSK+2HuXZwXUKDhVSOgZClOnp1zgPbLFR2A3E074JmMc41dKHRkC0qrcQaowgdI/WsI96XBOtE12srsZWIr5RpiWgegH3a++Hbbu+jZrPycvy5pEst5gfyj1kVAiPYmx4LMw4TH90amHxT4gZN/tXN0KQLRsLPwIBJo4xYmxE4qnm5bqQwbDXZOs5eVNGGtHWh/0n2CHdxSB0wfv0P5WB7xAbQx8s2Fe0AXVit+mqJxtdsi0o64qM2oB6d4jYsMutOTHor4ROhox4EjPryr6oklzecRXymJHQK5CvZFWORxYD2JFKI3MlPIXUfdHugeLoRcyBvywjjvhimAFcvaOMVraoypUmuYyiOldxKLKEvW26JfJYgudSDQdukA2sUs8d2qEDPTOsM1vtFFwg5HM5DI6ZGBKyTuc8N0HA6UA5jxNa8EpwFqqdnVpn6ifZnES3CAaivf4iCZs7HVyTuzIp3HOMk3eRvPHU++sOMjua4NHJVkuYU19UZBiXZWAAqfS+UZFfpnpmUI7JuoAecejTxMdfVmyoKCuoA9sHvqa7oklWYUzEUjiE7KqUuzGgJ4RlA2Zpl0AewRfFnPDLpMdPZTup008YR0nNFlVGzzmXyDQZ8KRsoSNM+NYvpYK6+2JEsQEQZW3aAxvKqSZBw0yz1NK9nRHBsPCpgokoLFe23jLQVLAdGrdwgBI4n0UwMpuqF3rhSU5PmnwHrjzuwygJijfRst1KU98N94Wtp+QFE4bzvFTu6oE2mwYHTjR/8AbGthRk0dv+iQ7U6KeXLiG+JVbPMH5W9kW5YiO8FrKcflb2RYa70x7UR3IPsFfTBWkzF5oYiWRu5qkp01Jy7Ye7FVS1KGqgLU0GGuJs92XthK2Zu0OQciBiNcsmrTh1d0Nt1XnVmpqlVzHTStOyK2MYLOUe1BG7mi8rEavkaCmRBFNdQPdHMhHc4gEHEk4iOwRpL0fjTsETi2PTUdwjLIcOAVkFvMrUyyYxVGViMyTnupkKED5RPZ5DYTiCV+6aAjt0rpXtio97FQScJHURGWa95VSv8A22Po13dUCWSEbkQLL3qSRbhvyzpVc01IzU5rpvER3kDkN5rpoRUE+6LSgZM4XEebUaEVy9kcGSS5LZ8M8qRAIDrUG8tFdyJxVaAZnj3RSvBsILsf1uggo/W+FraW3VdZY0HOPX90e090HC3M/RQ803VUL8uBbRJzIBEyU9T+VwSO6ojVgkBBMA0xn+lYX9trwdLI5UmvMA6KsM4IbI24zrIs05F6k9eQPsjWDHCMknikjers6KE5f3if6h61i/NaKb+Wtfze4+6CIJYR2H9FJV4y8Jprl25HjEqqdcJ7847VTMAZBUDKtRw6Y6Kv5rVUEZCuZ6Yo4Vz+haJPvcbQkaqSWv6MQGXzq9HsyixLLAUKHjoY4nAgE4SK+qsOvVcqv1ZS1KDMGFi2jC5FBqK89gQp1NDlUQ2WezFjzh2RLarilnUCu85axDTkkJJ318kJFhKVkw0JY0IrUYgwoN9QKx01tSoAYZ6UIPfwg8+zcsEUyppuiGbs6tag59Z8YsdI08VFEIR9f6Qe6MgoLoAyqsZEKbRKz3rNGq16AYtNtGVFTL9fyhYDXhT/ALSkH86e9oiaTbyamRWn55fxRVz4R2+aL42+KP8A+g/C7uKbl2s05gHW3yjc3aZsWFVSvS3voIVQ9t32avah/wB0d/XLbixfVTUf5fiiAzC/mRn+9vipuTke4p2st71UYyAaGtGHZuMUbPbTMIBmOBvOgHoiFhbfax/cz6I8Y6S+bYv91enQnhBCKLXK9nxN8ULs5qwe4potVzAmqs7/AOoGvZUmI5V2BRzlNenwELx2ktg/usz+Gx90cT9t7Ug58ooK0BdCM+ALCDZDK70Wuaf7h+ynQcCmFLNh104QEvS24p6y6ZqhbsYgD+kwLbbGdNIVaBmyB5ozpxYUHbGWG7DKmGY84TC4oSXQnWvH9Ui6zDOiNyVaC73IzLEZbB+7f/KfZGkcefL/AIieMdTwGUjHLzB/tE4dcBuIRq3s7NkpZw/KoyHQrXI1NQd4PRFyyPJY/umSrGtBzSx35GlTHnV23N9nsZkuaSHyZQ6lGrpilkGuuuojLValmEYsVBoAVA7sMT1F8hLr3/zdogJy6AL010I1FIuWdqikee3RKtqKryeXeWcwGmS3QjqYVA6qQ2WS9ZhH7yyTkbeUKMv9QPqjLnEbNOkYa/3Nse0XaawOOtHuUtqFQo4sogVaZqMzEPQ1O+nqOUbtE614jhkuVDHCSErSuRodDSKEyyWptZEz+TwixE+Ib5GfEEtzHncD3K3YtoWkuUYgrlrSmfFeHSIcpNoDKHyAIGdco80m7PTzX9zOFdwwU7qR2lzWkIEwWiinm5KSOIGWnREzRYeTVsjR7x4oozI3QtKfrde6qKIQzdGg6zC+9nzLMak5mBkqz2lf7Kd6I8IpW29mdWQs6aglQoYbjmQaGCgw7d0bgedG/wBFzsx3hANvtp5ao9mQB3agY7koQ1Olsh1Qe2Dyu6T1H+owtSvo/kzicMyaCMyXZDrXdhqTDzcdziRZ0lBgQgoDiUVHUTFx4EbC0nWx+ikaBbaBl8PQKQQOd7oLPIPFfSXxgde1yG0qJYIBrWtRu6oAEKCuLHtRMlqFGAjravqMWJe186p5qmp4nLo1hYmbKJJbC7PXopQgnd0dcFk2AnDQTfST44VKIIqMrmi91kC/ZaEB53Ao1K2zcHnS8ugmLTbbS6eS1Trlp09ML/7DWjcZo/hn/fHK7DWsfec9ayvjiqZsEf6rPiHijDZfVPcmuyXyr5rod9Kaa9sY06utO4+MB7DcFqlZYcXXgHseL4sFo/C/mX4oX1jCj+qz4m+K4sk9U9ymZgf/AKY1gHAd8RfZ9o/C/mTxjBYLR+F/OnjBdbw35rPjb4qOif6p7ip8I4CNRGLHP/B/nTxjIHreG/NZ8bfFF0b/AFT3FLthlzhME2Wkx8alqtUAKZFVwvj5N1xBQEKggnWOna3MtWWYSonYcsJasmWyYgmEE8oHUZCA1lvq1S0VFmy6KAAMQyAyArgziyNorZ+LL71+GKEnkvic5cDH2WTu17E8Y1lUb+SPzbZbhjKpiry1BgAwhZyLLII8otKZyAdcPeRSbPaxzCwInYJ2HCGVq0bkzhIBDabhnCh+0lt/El/y/DGxtRbvxJXcPhis7yTxZAoxb73nu+6jGOj7f5700zr5mcnKMtXG6azyJrFSJeJf3fNLVYYSwqB2xH9r2lqhpfJkygQolzGOIyC7MJo5qlZnNwke0QvptZbvOk93yiVdr7Z/geuA+yuKaPwH+7/yp67Gef8APeiSbTWhbOjNKpMBwurK5aglK6EEEBmetdRSpABIizt0mOxg6UeWe+o98CBtjaxukd7e4xXvTaG0WiUZTpJocOYZwRQhhTXhD8H5PYuDFxTZWgNdZp3C/wBghkxUbmObZ1CWZgIZev3GJ3U01jbWOZVfJoCK84k91IvyrIToI+jOkApZRCppGGCou7LVe6Ohd/SD2QjpmosqDzQSO1faInl2Rju74LTLmYy6qVrVeI3jVhUjujqVdjDMiWet3+CAOIbWiYGp72ekYbLJHCWnsr74DXjdc/lpp/fvKLAgK5BryDBcNCKKJhHbQmtIryL9tKqqgygAAB5RyGQ+5Eg2gtXnSu5vhjwB2FiOmfLbfSJO88TfJaPWGZQNdERktbBiBUlxL5uSckzCStCXqGxGbiHCm4DOCl1tMKHHjrXLGqI9KDcpprXPL3lZN92vdNlD/T/wjBfFs/Flej/wgX7AmcKtg7/BEMSwc1PYbBPwzBScCEDq7Fwxmo1QjIXZXLaFlIUg0ppTdruy0MEoZhb6vNdqvNUcs7K2Ecmw5wqQqnKgiEX7a/xJJ/0n4IkXaG1cZJ7H+GGHY+Ju7b3n2clHTs7Uy2SolIWJqEXEWyauEVxDjxjyt5JNTxqe81hwmX/aiCCJGYI1feKebANrrc6Kg6pjfDGrsTAuwBkMhHpVuPK/FJnkElVwQdAQT2e+JA0EpN0OMWLCMxTVhSnEiMW7TSvNj0ZmaqpCGGNrWCD2A9HriI2WkSJGlQqclMU1R0oP5o9B2os7ssvDylA7FgiuykYWADrLdXpU1BUmhAqIQxLYPiUA0wkEsBmDXQ9kF22ntnFP/XHndt7Mmxz4nRFoy3vPOuw8laglbGDfFFUtNtrKUSnVcMsODhcZy5mMmYecWDBBrv0OsQ2Sz25UCjEv7sVbmMxZLImEVeus7ECeg9cDG2jtvnr/AOrwjg39bfxPXK8Ixx5N4nnF3nwT+ss7fkmi7WtpnjlaCXQVAC4ackuh8oPymLeRTKmhintJdtraZPmSC2chZSpiorYhNxsufNdC0s1yqAR1ATftt/EPfKjPt23fiHvlRw8mcQHZg6PlvPgu60yq1+SNXpIt7C0ItcJWYssLhFRzBKKvkQ/lE1PdlHdqmW4LzBMP7x8NRJEwphTBjOarzuU0XSlSN4IX9bvPPfKjobRW4fePdKjvs1iNBmi+fgu60zt+S9DEajz79qbb0+jLjIqfZHFeuzvPgi67HyP8968d+pTen0o39UncT6XzjIyPpg2jLyHcsnpjyCz6tO4n0vnGvq07p9L5xkZE+c5eQ7vqpEp5BZyE7i3pfOM5Gdxb0vnGRkd5zl5Du+qnpTyC3yc7i3p/ONYJ3FvS+cZGR3nSXk3u+q7pTyC1yc3i3pfOLNilTsYqxA31auXVWMjIF+0ZXtLSBr2fVQZSdKCYjak4n1xn1lOJ9cajIz67Uu0uWqTNDGjMRU0OI6dpiDDN4t6XzjcZGozaUrRVDuTRIVrDN4t6XzjKTPzel843GQwbTl5N7vqjzrdJnBvS+cbwzODel84yMifOUvIfPxU2tgTODen843Sb+b0/nGRkF5xk5D5+KlbHLfn9P5xgmT/Of+J84yMghj5DwHd9VKkSfaNMc3+Ifihjs9sdVALOTTPnnXvjIyKGKndKRdD2JLypkvBuL+kfGA142q0mZzWmYeAmU/3RkZAYZ/Rvvf7ULTqoJhtTeSZo/wD3f8oxbNbeMz+KPijUZGgca9v4W931VhtUpBYLb/i/xh8Udi7bf/i/xl+KMjISdoyD8Le76qaC6F1Xh/ifxl+KJBc95f4n8ZfijIyFO2nIPwt7vquoLoXPef5/4qfFHYum9OL/AMVPijIyFnaknqt7vquoclv7LvTi38SX4xkZGQHnOT1W9y6hyX//2Q=="/>
          <p:cNvSpPr>
            <a:spLocks noChangeAspect="1" noChangeArrowheads="1"/>
          </p:cNvSpPr>
          <p:nvPr/>
        </p:nvSpPr>
        <p:spPr bwMode="auto">
          <a:xfrm>
            <a:off x="155575" y="-1538288"/>
            <a:ext cx="4819650" cy="3209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28" name="Rettangolo 27"/>
          <p:cNvSpPr/>
          <p:nvPr/>
        </p:nvSpPr>
        <p:spPr>
          <a:xfrm>
            <a:off x="1092398" y="1020624"/>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solidFill>
                  <a:prstClr val="white"/>
                </a:solidFill>
                <a:latin typeface="Lucida Sans"/>
              </a:rPr>
              <a:t>Manufacturing</a:t>
            </a:r>
            <a:endParaRPr lang="it-IT" dirty="0">
              <a:solidFill>
                <a:prstClr val="white"/>
              </a:solidFill>
              <a:latin typeface="Lucida Sans"/>
            </a:endParaRPr>
          </a:p>
        </p:txBody>
      </p:sp>
      <p:pic>
        <p:nvPicPr>
          <p:cNvPr id="34" name="Picture 3" descr="C:\Users\pzamboni\Desktop\CAZ\Manuf_HC.jpg"/>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2906" y="2340630"/>
            <a:ext cx="2440800" cy="15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3" name="Picture 7" descr="C:\Users\pzamboni\Desktop\CAZ\Serie A_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9378" y="5233762"/>
            <a:ext cx="1133935" cy="72759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Users\pzamboni\Desktop\CAZ\S15.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7989" y="4509017"/>
            <a:ext cx="569843" cy="3927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1" descr="C:\Users\pzamboni\Desktop\DATALOGIC\Foto HD prodotti\ADC\Powerscan__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237434" flipH="1">
            <a:off x="2081942" y="5436425"/>
            <a:ext cx="812977" cy="499196"/>
          </a:xfrm>
          <a:prstGeom prst="rect">
            <a:avLst/>
          </a:prstGeom>
          <a:noFill/>
          <a:extLst>
            <a:ext uri="{909E8E84-426E-40DD-AFC4-6F175D3DCCD1}">
              <a14:hiddenFill xmlns:a14="http://schemas.microsoft.com/office/drawing/2010/main">
                <a:solidFill>
                  <a:srgbClr val="FFFFFF"/>
                </a:solidFill>
              </a14:hiddenFill>
            </a:ext>
          </a:extLst>
        </p:spPr>
      </p:pic>
      <p:sp>
        <p:nvSpPr>
          <p:cNvPr id="30" name="Rettangolo 29"/>
          <p:cNvSpPr/>
          <p:nvPr/>
        </p:nvSpPr>
        <p:spPr>
          <a:xfrm>
            <a:off x="3754565" y="1020268"/>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solidFill>
                  <a:prstClr val="white"/>
                </a:solidFill>
                <a:latin typeface="Lucida Sans"/>
              </a:rPr>
              <a:t>Inventory </a:t>
            </a:r>
            <a:r>
              <a:rPr lang="it-IT" dirty="0" err="1" smtClean="0">
                <a:solidFill>
                  <a:prstClr val="white"/>
                </a:solidFill>
                <a:latin typeface="Lucida Sans"/>
              </a:rPr>
              <a:t>mngt</a:t>
            </a:r>
            <a:endParaRPr lang="it-IT" dirty="0">
              <a:solidFill>
                <a:prstClr val="white"/>
              </a:solidFill>
              <a:latin typeface="Lucida Sans"/>
            </a:endParaRPr>
          </a:p>
        </p:txBody>
      </p:sp>
      <p:pic>
        <p:nvPicPr>
          <p:cNvPr id="29" name="Picture 2" descr="C:\Users\pzamboni\Desktop\CAZ\iStock_000030082090Large.jp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89908" y="2334494"/>
            <a:ext cx="2440800" cy="15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Gruppo 6"/>
          <p:cNvGrpSpPr/>
          <p:nvPr/>
        </p:nvGrpSpPr>
        <p:grpSpPr>
          <a:xfrm rot="267338">
            <a:off x="4176853" y="4145765"/>
            <a:ext cx="706501" cy="842990"/>
            <a:chOff x="3901831" y="4232661"/>
            <a:chExt cx="902187" cy="1076480"/>
          </a:xfrm>
        </p:grpSpPr>
        <p:pic>
          <p:nvPicPr>
            <p:cNvPr id="4101" name="Picture 5" descr="C:\Users\pzamboni\Desktop\CAZ\Skorpio_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0698257">
              <a:off x="4154097" y="4232661"/>
              <a:ext cx="649921" cy="8474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pzamboni\Desktop\CAZ\Skorpio_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01831" y="4319658"/>
              <a:ext cx="517646" cy="989483"/>
            </a:xfrm>
            <a:prstGeom prst="rect">
              <a:avLst/>
            </a:prstGeom>
            <a:noFill/>
            <a:extLst>
              <a:ext uri="{909E8E84-426E-40DD-AFC4-6F175D3DCCD1}">
                <a14:hiddenFill xmlns:a14="http://schemas.microsoft.com/office/drawing/2010/main">
                  <a:solidFill>
                    <a:srgbClr val="FFFFFF"/>
                  </a:solidFill>
                </a14:hiddenFill>
              </a:ext>
            </a:extLst>
          </p:spPr>
        </p:pic>
      </p:grpSp>
      <p:pic>
        <p:nvPicPr>
          <p:cNvPr id="4107" name="Picture 11" descr="L:\DL_Corporate\Corporate Communication\Corporate Communications\Foto Prodotti\Foto HD prodotti\ADC\Falcon_x3.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50000"/>
          <a:stretch/>
        </p:blipFill>
        <p:spPr bwMode="auto">
          <a:xfrm>
            <a:off x="4923984" y="4781500"/>
            <a:ext cx="472444" cy="90452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L:\DL_Corporate\Corporate Communication\Corporate Communications\Foto Prodotti\Foto HD prodotti\ADC\Memor_x3.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5458" t="3755" r="20696" b="6356"/>
          <a:stretch/>
        </p:blipFill>
        <p:spPr bwMode="auto">
          <a:xfrm>
            <a:off x="5531542" y="4293665"/>
            <a:ext cx="436375" cy="728471"/>
          </a:xfrm>
          <a:prstGeom prst="rect">
            <a:avLst/>
          </a:prstGeom>
          <a:noFill/>
          <a:extLst>
            <a:ext uri="{909E8E84-426E-40DD-AFC4-6F175D3DCCD1}">
              <a14:hiddenFill xmlns:a14="http://schemas.microsoft.com/office/drawing/2010/main">
                <a:solidFill>
                  <a:srgbClr val="FFFFFF"/>
                </a:solidFill>
              </a14:hiddenFill>
            </a:ext>
          </a:extLst>
        </p:spPr>
      </p:pic>
      <p:sp>
        <p:nvSpPr>
          <p:cNvPr id="31" name="Rettangolo 30"/>
          <p:cNvSpPr/>
          <p:nvPr/>
        </p:nvSpPr>
        <p:spPr>
          <a:xfrm>
            <a:off x="6437313" y="1006921"/>
            <a:ext cx="2461265" cy="3450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solidFill>
                  <a:prstClr val="white"/>
                </a:solidFill>
                <a:latin typeface="Lucida Sans"/>
              </a:rPr>
              <a:t>Bed side care</a:t>
            </a:r>
            <a:endParaRPr lang="it-IT" dirty="0">
              <a:solidFill>
                <a:prstClr val="white"/>
              </a:solidFill>
              <a:latin typeface="Lucida Sans"/>
            </a:endParaRPr>
          </a:p>
        </p:txBody>
      </p:sp>
      <p:pic>
        <p:nvPicPr>
          <p:cNvPr id="37" name="Picture 4" descr="C:\Users\pzamboni\Desktop\CAZ\iStock_000005235350_Large.jpg"/>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58105" y="2346369"/>
            <a:ext cx="2440800" cy="15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8" name="Picture 12" descr="C:\Users\pzamboni\Desktop\CAZ\PLP-ELF-HC-LF.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144932" y="4676078"/>
            <a:ext cx="405399" cy="753993"/>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pzamboni\Desktop\CAZ\PLP-GRYPHONIGD4100HC-RF.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675071" y="5061564"/>
            <a:ext cx="693208" cy="53154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Users\pzamboni\Desktop\CAZ\PLP-GRYPHONIGBT4100HC-NODISP-LF.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347112" y="4119596"/>
            <a:ext cx="585351" cy="786300"/>
          </a:xfrm>
          <a:prstGeom prst="rect">
            <a:avLst/>
          </a:prstGeom>
          <a:noFill/>
          <a:extLst>
            <a:ext uri="{909E8E84-426E-40DD-AFC4-6F175D3DCCD1}">
              <a14:hiddenFill xmlns:a14="http://schemas.microsoft.com/office/drawing/2010/main">
                <a:solidFill>
                  <a:srgbClr val="FFFFFF"/>
                </a:solidFill>
              </a14:hiddenFill>
            </a:ext>
          </a:extLst>
        </p:spPr>
      </p:pic>
      <p:sp>
        <p:nvSpPr>
          <p:cNvPr id="32" name="Rettangolo 31"/>
          <p:cNvSpPr/>
          <p:nvPr/>
        </p:nvSpPr>
        <p:spPr>
          <a:xfrm>
            <a:off x="1096527" y="1473996"/>
            <a:ext cx="2461265" cy="75655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Expand geography </a:t>
            </a:r>
          </a:p>
          <a:p>
            <a:pPr algn="ctr"/>
            <a:r>
              <a:rPr lang="en-US" sz="1400" dirty="0" smtClean="0">
                <a:solidFill>
                  <a:prstClr val="white"/>
                </a:solidFill>
                <a:latin typeface="Lucida Sans"/>
              </a:rPr>
              <a:t>Mark and Verify solutions</a:t>
            </a:r>
            <a:endParaRPr lang="en-US" sz="1400" dirty="0">
              <a:solidFill>
                <a:prstClr val="white"/>
              </a:solidFill>
              <a:latin typeface="Lucida Sans"/>
            </a:endParaRPr>
          </a:p>
        </p:txBody>
      </p:sp>
      <p:sp>
        <p:nvSpPr>
          <p:cNvPr id="36" name="Rettangolo 35"/>
          <p:cNvSpPr/>
          <p:nvPr/>
        </p:nvSpPr>
        <p:spPr>
          <a:xfrm>
            <a:off x="6421109" y="1473995"/>
            <a:ext cx="2461265" cy="75655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Most innovative solutions</a:t>
            </a:r>
          </a:p>
          <a:p>
            <a:pPr algn="ctr"/>
            <a:r>
              <a:rPr lang="en-US" sz="1400" dirty="0" smtClean="0">
                <a:solidFill>
                  <a:prstClr val="white"/>
                </a:solidFill>
                <a:latin typeface="Lucida Sans"/>
              </a:rPr>
              <a:t>New Products</a:t>
            </a:r>
            <a:endParaRPr lang="en-US" sz="1400" dirty="0">
              <a:solidFill>
                <a:prstClr val="white"/>
              </a:solidFill>
              <a:latin typeface="Lucida Sans"/>
            </a:endParaRPr>
          </a:p>
        </p:txBody>
      </p:sp>
      <p:sp>
        <p:nvSpPr>
          <p:cNvPr id="41" name="Rettangolo 40"/>
          <p:cNvSpPr/>
          <p:nvPr/>
        </p:nvSpPr>
        <p:spPr>
          <a:xfrm>
            <a:off x="3747305" y="1473997"/>
            <a:ext cx="2461265" cy="75655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prstClr val="white"/>
                </a:solidFill>
                <a:latin typeface="Lucida Sans"/>
              </a:rPr>
              <a:t>Tailored services</a:t>
            </a:r>
          </a:p>
          <a:p>
            <a:pPr algn="ctr"/>
            <a:r>
              <a:rPr lang="en-US" sz="1400" dirty="0" smtClean="0">
                <a:solidFill>
                  <a:prstClr val="white"/>
                </a:solidFill>
                <a:latin typeface="Lucida Sans"/>
              </a:rPr>
              <a:t>Promote the use of professional device</a:t>
            </a:r>
          </a:p>
        </p:txBody>
      </p:sp>
      <p:pic>
        <p:nvPicPr>
          <p:cNvPr id="2050" name="Picture 2" descr="L:\DL_Corporate\Corporate Communication\Corporate Communications\Foto Prodotti\Foto HD prodotti\IA\4-XRF410N-trequartiner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0643" y="4052774"/>
            <a:ext cx="688052" cy="865527"/>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p:cNvSpPr txBox="1"/>
          <p:nvPr/>
        </p:nvSpPr>
        <p:spPr>
          <a:xfrm>
            <a:off x="745871" y="6249409"/>
            <a:ext cx="1814920" cy="215444"/>
          </a:xfrm>
          <a:prstGeom prst="rect">
            <a:avLst/>
          </a:prstGeom>
          <a:noFill/>
        </p:spPr>
        <p:txBody>
          <a:bodyPr wrap="none" rtlCol="0">
            <a:spAutoFit/>
          </a:bodyPr>
          <a:lstStyle/>
          <a:p>
            <a:r>
              <a:rPr lang="it-IT" sz="800" dirty="0" smtClean="0">
                <a:latin typeface="Lucida Sans" pitchFamily="34" charset="0"/>
              </a:rPr>
              <a:t>*   </a:t>
            </a:r>
            <a:r>
              <a:rPr lang="it-IT" sz="800" dirty="0" err="1" smtClean="0">
                <a:latin typeface="Lucida Sans" pitchFamily="34" charset="0"/>
              </a:rPr>
              <a:t>Figures</a:t>
            </a:r>
            <a:r>
              <a:rPr lang="it-IT" sz="800" dirty="0" smtClean="0">
                <a:latin typeface="Lucida Sans" pitchFamily="34" charset="0"/>
              </a:rPr>
              <a:t> </a:t>
            </a:r>
            <a:r>
              <a:rPr lang="it-IT" sz="800" dirty="0" err="1" smtClean="0">
                <a:latin typeface="Lucida Sans" pitchFamily="34" charset="0"/>
              </a:rPr>
              <a:t>as</a:t>
            </a:r>
            <a:r>
              <a:rPr lang="it-IT" sz="800" dirty="0" smtClean="0">
                <a:latin typeface="Lucida Sans" pitchFamily="34" charset="0"/>
              </a:rPr>
              <a:t> of 31 </a:t>
            </a:r>
            <a:r>
              <a:rPr lang="it-IT" sz="800" dirty="0" err="1" smtClean="0">
                <a:latin typeface="Lucida Sans" pitchFamily="34" charset="0"/>
              </a:rPr>
              <a:t>December</a:t>
            </a:r>
            <a:r>
              <a:rPr lang="it-IT" sz="800" dirty="0" smtClean="0">
                <a:latin typeface="Lucida Sans" pitchFamily="34" charset="0"/>
              </a:rPr>
              <a:t> 2014</a:t>
            </a:r>
            <a:endParaRPr lang="it-IT" sz="800" dirty="0">
              <a:latin typeface="Lucida Sans" pitchFamily="34" charset="0"/>
            </a:endParaRPr>
          </a:p>
        </p:txBody>
      </p:sp>
      <p:pic>
        <p:nvPicPr>
          <p:cNvPr id="3" name="Picture 2" descr="C:\Users\pzamboni\Desktop\Uniq-2_ok.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448648" y="3997548"/>
            <a:ext cx="1109144" cy="10229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zamboni\Desktop\M_210N.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089352" y="4781450"/>
            <a:ext cx="952096" cy="7043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zamboni\Desktop\SG4-H coppia 5.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871232" y="4878298"/>
            <a:ext cx="805172" cy="1346678"/>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p:cNvSpPr>
            <a:spLocks noGrp="1"/>
          </p:cNvSpPr>
          <p:nvPr>
            <p:ph type="sldNum" sz="quarter" idx="12"/>
          </p:nvPr>
        </p:nvSpPr>
        <p:spPr/>
        <p:txBody>
          <a:bodyPr/>
          <a:lstStyle/>
          <a:p>
            <a:fld id="{72C2BF82-A7EA-419E-A6D8-59190EA55268}" type="slidenum">
              <a:rPr lang="en-US" smtClean="0"/>
              <a:t>13</a:t>
            </a:fld>
            <a:endParaRPr lang="en-US"/>
          </a:p>
        </p:txBody>
      </p:sp>
    </p:spTree>
    <p:extLst>
      <p:ext uri="{BB962C8B-B14F-4D97-AF65-F5344CB8AC3E}">
        <p14:creationId xmlns:p14="http://schemas.microsoft.com/office/powerpoint/2010/main" val="3322277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Grafico 42"/>
          <p:cNvGraphicFramePr>
            <a:graphicFrameLocks/>
          </p:cNvGraphicFramePr>
          <p:nvPr>
            <p:extLst>
              <p:ext uri="{D42A27DB-BD31-4B8C-83A1-F6EECF244321}">
                <p14:modId xmlns:p14="http://schemas.microsoft.com/office/powerpoint/2010/main" val="3718797019"/>
              </p:ext>
            </p:extLst>
          </p:nvPr>
        </p:nvGraphicFramePr>
        <p:xfrm>
          <a:off x="4822503" y="3008439"/>
          <a:ext cx="5083497" cy="303343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olo 1"/>
          <p:cNvSpPr>
            <a:spLocks noGrp="1"/>
          </p:cNvSpPr>
          <p:nvPr>
            <p:ph type="title"/>
          </p:nvPr>
        </p:nvSpPr>
        <p:spPr>
          <a:xfrm>
            <a:off x="959527" y="355142"/>
            <a:ext cx="8585873" cy="571500"/>
          </a:xfrm>
        </p:spPr>
        <p:txBody>
          <a:bodyPr>
            <a:noAutofit/>
          </a:bodyPr>
          <a:lstStyle/>
          <a:p>
            <a:r>
              <a:rPr lang="en-US" sz="3100" dirty="0" smtClean="0"/>
              <a:t>Market Trend: Two </a:t>
            </a:r>
            <a:r>
              <a:rPr lang="en-US" sz="3100" dirty="0"/>
              <a:t>S</a:t>
            </a:r>
            <a:r>
              <a:rPr lang="en-US" sz="3100" dirty="0" smtClean="0"/>
              <a:t>peeds for ADC and IA </a:t>
            </a:r>
            <a:endParaRPr lang="it-IT" sz="3100" dirty="0"/>
          </a:p>
        </p:txBody>
      </p:sp>
      <p:sp>
        <p:nvSpPr>
          <p:cNvPr id="7" name="Rettangolo 6"/>
          <p:cNvSpPr/>
          <p:nvPr/>
        </p:nvSpPr>
        <p:spPr bwMode="auto">
          <a:xfrm>
            <a:off x="1075029" y="1216814"/>
            <a:ext cx="3623648" cy="287338"/>
          </a:xfrm>
          <a:prstGeom prst="rect">
            <a:avLst/>
          </a:prstGeom>
          <a:solidFill>
            <a:srgbClr val="629DD1"/>
          </a:solidFill>
          <a:effectLst>
            <a:outerShdw blurRad="50800" dist="38100" dir="2700000" algn="tl" rotWithShape="0">
              <a:prstClr val="black">
                <a:alpha val="40000"/>
              </a:prstClr>
            </a:outerShdw>
          </a:effectLst>
          <a:scene3d>
            <a:camera prst="orthographicFront">
              <a:rot lat="0" lon="0" rev="0"/>
            </a:camera>
            <a:lightRig rig="threePt" dir="t">
              <a:rot lat="0" lon="0" rev="0"/>
            </a:lightRig>
          </a:scene3d>
          <a:sp3d>
            <a:bevelT w="0" h="0"/>
          </a:sp3d>
        </p:spPr>
        <p:style>
          <a:lnRef idx="0">
            <a:schemeClr val="accent4"/>
          </a:lnRef>
          <a:fillRef idx="1003">
            <a:schemeClr val="dk1"/>
          </a:fillRef>
          <a:effectRef idx="3">
            <a:schemeClr val="accent4"/>
          </a:effectRef>
          <a:fontRef idx="minor">
            <a:schemeClr val="lt1"/>
          </a:fontRef>
        </p:style>
        <p:txBody>
          <a:bodyPr anchor="ctr"/>
          <a:lstStyle/>
          <a:p>
            <a:pPr algn="ctr">
              <a:defRPr/>
            </a:pPr>
            <a:r>
              <a:rPr lang="it-IT" sz="1300" b="1" dirty="0" smtClean="0">
                <a:solidFill>
                  <a:prstClr val="white"/>
                </a:solidFill>
                <a:latin typeface="Lucida Sans" pitchFamily="34" charset="0"/>
              </a:rPr>
              <a:t>Automatic Data Capture </a:t>
            </a:r>
            <a:endParaRPr lang="it-IT" sz="1300" b="1" dirty="0">
              <a:solidFill>
                <a:prstClr val="white"/>
              </a:solidFill>
              <a:latin typeface="Lucida Sans" pitchFamily="34" charset="0"/>
            </a:endParaRPr>
          </a:p>
        </p:txBody>
      </p:sp>
      <p:sp>
        <p:nvSpPr>
          <p:cNvPr id="9" name="Rettangolo 8"/>
          <p:cNvSpPr/>
          <p:nvPr/>
        </p:nvSpPr>
        <p:spPr bwMode="auto">
          <a:xfrm>
            <a:off x="5171591" y="1215842"/>
            <a:ext cx="3623648" cy="287337"/>
          </a:xfrm>
          <a:prstGeom prst="rect">
            <a:avLst/>
          </a:prstGeom>
          <a:solidFill>
            <a:srgbClr val="629DD1"/>
          </a:solidFill>
          <a:effectLst>
            <a:outerShdw blurRad="50800" dist="38100" dir="2700000" algn="tl" rotWithShape="0">
              <a:prstClr val="black">
                <a:alpha val="40000"/>
              </a:prstClr>
            </a:outerShdw>
          </a:effectLst>
          <a:scene3d>
            <a:camera prst="orthographicFront">
              <a:rot lat="0" lon="0" rev="0"/>
            </a:camera>
            <a:lightRig rig="threePt" dir="t">
              <a:rot lat="0" lon="0" rev="0"/>
            </a:lightRig>
          </a:scene3d>
          <a:sp3d>
            <a:bevelT w="0" h="0"/>
          </a:sp3d>
        </p:spPr>
        <p:style>
          <a:lnRef idx="0">
            <a:schemeClr val="accent4"/>
          </a:lnRef>
          <a:fillRef idx="1003">
            <a:schemeClr val="dk1"/>
          </a:fillRef>
          <a:effectRef idx="3">
            <a:schemeClr val="accent4"/>
          </a:effectRef>
          <a:fontRef idx="minor">
            <a:schemeClr val="lt1"/>
          </a:fontRef>
        </p:style>
        <p:txBody>
          <a:bodyPr anchor="ctr"/>
          <a:lstStyle/>
          <a:p>
            <a:pPr algn="ctr">
              <a:defRPr/>
            </a:pPr>
            <a:r>
              <a:rPr lang="it-IT" sz="1300" b="1" dirty="0" smtClean="0">
                <a:solidFill>
                  <a:prstClr val="white"/>
                </a:solidFill>
                <a:latin typeface="Lucida Sans" pitchFamily="34" charset="0"/>
              </a:rPr>
              <a:t>Industrial Automation</a:t>
            </a:r>
            <a:endParaRPr lang="it-IT" sz="1300" b="1" dirty="0">
              <a:solidFill>
                <a:prstClr val="white"/>
              </a:solidFill>
              <a:latin typeface="Lucida Sans" pitchFamily="34" charset="0"/>
            </a:endParaRPr>
          </a:p>
        </p:txBody>
      </p:sp>
      <p:graphicFrame>
        <p:nvGraphicFramePr>
          <p:cNvPr id="29" name="Grafico 28"/>
          <p:cNvGraphicFramePr>
            <a:graphicFrameLocks/>
          </p:cNvGraphicFramePr>
          <p:nvPr>
            <p:extLst>
              <p:ext uri="{D42A27DB-BD31-4B8C-83A1-F6EECF244321}">
                <p14:modId xmlns:p14="http://schemas.microsoft.com/office/powerpoint/2010/main" val="1791193429"/>
              </p:ext>
            </p:extLst>
          </p:nvPr>
        </p:nvGraphicFramePr>
        <p:xfrm>
          <a:off x="757367" y="2600326"/>
          <a:ext cx="4258971" cy="3638550"/>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Connettore 2 29"/>
          <p:cNvCxnSpPr/>
          <p:nvPr/>
        </p:nvCxnSpPr>
        <p:spPr>
          <a:xfrm flipV="1">
            <a:off x="1710670" y="2888793"/>
            <a:ext cx="1235978" cy="395298"/>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1" name="CasellaDiTesto 1"/>
          <p:cNvSpPr txBox="1">
            <a:spLocks noChangeArrowheads="1"/>
          </p:cNvSpPr>
          <p:nvPr/>
        </p:nvSpPr>
        <p:spPr bwMode="auto">
          <a:xfrm>
            <a:off x="1680255" y="2657848"/>
            <a:ext cx="1512168" cy="273669"/>
          </a:xfrm>
          <a:prstGeom prst="rect">
            <a:avLst/>
          </a:prstGeom>
          <a:noFill/>
          <a:ln w="9525">
            <a:noFill/>
            <a:miter lim="800000"/>
            <a:headEnd/>
            <a:tailEnd/>
          </a:ln>
        </p:spPr>
        <p:txBody>
          <a:bodyPr/>
          <a:lstStyle/>
          <a:p>
            <a:pPr algn="ctr" defTabSz="914400"/>
            <a:r>
              <a:rPr lang="it-IT" sz="1050" b="1" dirty="0">
                <a:solidFill>
                  <a:srgbClr val="595959"/>
                </a:solidFill>
                <a:latin typeface="Lucida Sans" pitchFamily="34" charset="0"/>
              </a:rPr>
              <a:t>CAGR </a:t>
            </a:r>
            <a:r>
              <a:rPr lang="it-IT" sz="1050" b="1" dirty="0" smtClean="0">
                <a:solidFill>
                  <a:srgbClr val="595959"/>
                </a:solidFill>
                <a:latin typeface="Lucida Sans" pitchFamily="34" charset="0"/>
              </a:rPr>
              <a:t>+ 5.0%</a:t>
            </a:r>
            <a:endParaRPr lang="it-IT" sz="1050" b="1" dirty="0">
              <a:solidFill>
                <a:srgbClr val="595959"/>
              </a:solidFill>
              <a:latin typeface="Lucida Sans" pitchFamily="34" charset="0"/>
            </a:endParaRPr>
          </a:p>
        </p:txBody>
      </p:sp>
      <p:sp>
        <p:nvSpPr>
          <p:cNvPr id="32" name="CasellaDiTesto 1"/>
          <p:cNvSpPr txBox="1">
            <a:spLocks noChangeArrowheads="1"/>
          </p:cNvSpPr>
          <p:nvPr/>
        </p:nvSpPr>
        <p:spPr bwMode="auto">
          <a:xfrm>
            <a:off x="1005852" y="3261556"/>
            <a:ext cx="1512168" cy="273669"/>
          </a:xfrm>
          <a:prstGeom prst="rect">
            <a:avLst/>
          </a:prstGeom>
          <a:noFill/>
          <a:ln w="9525">
            <a:noFill/>
            <a:miter lim="800000"/>
            <a:headEnd/>
            <a:tailEnd/>
          </a:ln>
        </p:spPr>
        <p:txBody>
          <a:bodyPr/>
          <a:lstStyle/>
          <a:p>
            <a:pPr algn="ctr" defTabSz="914400"/>
            <a:r>
              <a:rPr lang="it-IT" sz="1050" b="1" dirty="0" smtClean="0">
                <a:solidFill>
                  <a:srgbClr val="595959"/>
                </a:solidFill>
                <a:latin typeface="Lucida Sans" pitchFamily="34" charset="0"/>
              </a:rPr>
              <a:t>4.51B$</a:t>
            </a:r>
            <a:endParaRPr lang="it-IT" sz="1050" b="1" dirty="0">
              <a:solidFill>
                <a:srgbClr val="595959"/>
              </a:solidFill>
              <a:latin typeface="Lucida Sans" pitchFamily="34" charset="0"/>
            </a:endParaRPr>
          </a:p>
        </p:txBody>
      </p:sp>
      <p:sp>
        <p:nvSpPr>
          <p:cNvPr id="33" name="CasellaDiTesto 1"/>
          <p:cNvSpPr txBox="1">
            <a:spLocks noChangeArrowheads="1"/>
          </p:cNvSpPr>
          <p:nvPr/>
        </p:nvSpPr>
        <p:spPr bwMode="auto">
          <a:xfrm>
            <a:off x="2414384" y="2932933"/>
            <a:ext cx="1512168" cy="273669"/>
          </a:xfrm>
          <a:prstGeom prst="rect">
            <a:avLst/>
          </a:prstGeom>
          <a:noFill/>
          <a:ln w="9525">
            <a:noFill/>
            <a:miter lim="800000"/>
            <a:headEnd/>
            <a:tailEnd/>
          </a:ln>
        </p:spPr>
        <p:txBody>
          <a:bodyPr/>
          <a:lstStyle/>
          <a:p>
            <a:pPr algn="ctr" defTabSz="914400"/>
            <a:r>
              <a:rPr lang="it-IT" sz="1050" b="1" dirty="0" smtClean="0">
                <a:solidFill>
                  <a:srgbClr val="595959"/>
                </a:solidFill>
                <a:latin typeface="Lucida Sans" pitchFamily="34" charset="0"/>
              </a:rPr>
              <a:t>5.22B</a:t>
            </a:r>
            <a:r>
              <a:rPr lang="it-IT" sz="1050" b="1" dirty="0">
                <a:solidFill>
                  <a:srgbClr val="595959"/>
                </a:solidFill>
                <a:latin typeface="Lucida Sans" pitchFamily="34" charset="0"/>
              </a:rPr>
              <a:t>$</a:t>
            </a:r>
          </a:p>
        </p:txBody>
      </p:sp>
      <p:sp>
        <p:nvSpPr>
          <p:cNvPr id="34" name="CasellaDiTesto 1"/>
          <p:cNvSpPr txBox="1">
            <a:spLocks noChangeArrowheads="1"/>
          </p:cNvSpPr>
          <p:nvPr/>
        </p:nvSpPr>
        <p:spPr bwMode="auto">
          <a:xfrm>
            <a:off x="5768320" y="5566744"/>
            <a:ext cx="1512168" cy="273669"/>
          </a:xfrm>
          <a:prstGeom prst="rect">
            <a:avLst/>
          </a:prstGeom>
          <a:noFill/>
          <a:ln w="9525">
            <a:noFill/>
            <a:miter lim="800000"/>
            <a:headEnd/>
            <a:tailEnd/>
          </a:ln>
        </p:spPr>
        <p:txBody>
          <a:bodyPr/>
          <a:lstStyle/>
          <a:p>
            <a:pPr algn="ctr" defTabSz="914400"/>
            <a:r>
              <a:rPr lang="it-IT" sz="800" b="1" dirty="0">
                <a:solidFill>
                  <a:srgbClr val="595959"/>
                </a:solidFill>
                <a:latin typeface="Lucida Sans" pitchFamily="34" charset="0"/>
              </a:rPr>
              <a:t>CAGR </a:t>
            </a:r>
            <a:r>
              <a:rPr lang="it-IT" sz="800" b="1" dirty="0" smtClean="0">
                <a:solidFill>
                  <a:srgbClr val="595959"/>
                </a:solidFill>
                <a:latin typeface="Lucida Sans" pitchFamily="34" charset="0"/>
              </a:rPr>
              <a:t>+ 5.1%</a:t>
            </a:r>
            <a:endParaRPr lang="it-IT" sz="800" b="1" dirty="0">
              <a:solidFill>
                <a:srgbClr val="595959"/>
              </a:solidFill>
              <a:latin typeface="Lucida Sans" pitchFamily="34" charset="0"/>
            </a:endParaRPr>
          </a:p>
        </p:txBody>
      </p:sp>
      <p:sp>
        <p:nvSpPr>
          <p:cNvPr id="35" name="CasellaDiTesto 1"/>
          <p:cNvSpPr txBox="1">
            <a:spLocks noChangeArrowheads="1"/>
          </p:cNvSpPr>
          <p:nvPr/>
        </p:nvSpPr>
        <p:spPr bwMode="auto">
          <a:xfrm>
            <a:off x="1691620" y="5133494"/>
            <a:ext cx="1512168" cy="273669"/>
          </a:xfrm>
          <a:prstGeom prst="rect">
            <a:avLst/>
          </a:prstGeom>
          <a:noFill/>
          <a:ln w="9525">
            <a:noFill/>
            <a:miter lim="800000"/>
            <a:headEnd/>
            <a:tailEnd/>
          </a:ln>
        </p:spPr>
        <p:txBody>
          <a:bodyPr/>
          <a:lstStyle/>
          <a:p>
            <a:pPr algn="ctr" defTabSz="914400"/>
            <a:r>
              <a:rPr lang="it-IT" sz="800" b="1" dirty="0">
                <a:solidFill>
                  <a:srgbClr val="595959"/>
                </a:solidFill>
                <a:latin typeface="Lucida Sans" pitchFamily="34" charset="0"/>
              </a:rPr>
              <a:t>CAGR </a:t>
            </a:r>
            <a:r>
              <a:rPr lang="it-IT" sz="800" b="1" dirty="0" smtClean="0">
                <a:solidFill>
                  <a:srgbClr val="595959"/>
                </a:solidFill>
                <a:latin typeface="Lucida Sans" pitchFamily="34" charset="0"/>
              </a:rPr>
              <a:t>+ 5.0%</a:t>
            </a:r>
            <a:endParaRPr lang="it-IT" sz="800" b="1" dirty="0">
              <a:solidFill>
                <a:srgbClr val="595959"/>
              </a:solidFill>
              <a:latin typeface="Lucida Sans" pitchFamily="34" charset="0"/>
            </a:endParaRPr>
          </a:p>
        </p:txBody>
      </p:sp>
      <p:sp>
        <p:nvSpPr>
          <p:cNvPr id="36" name="CasellaDiTesto 1"/>
          <p:cNvSpPr txBox="1">
            <a:spLocks noChangeArrowheads="1"/>
          </p:cNvSpPr>
          <p:nvPr/>
        </p:nvSpPr>
        <p:spPr bwMode="auto">
          <a:xfrm>
            <a:off x="1691620" y="4695344"/>
            <a:ext cx="1512168" cy="273669"/>
          </a:xfrm>
          <a:prstGeom prst="rect">
            <a:avLst/>
          </a:prstGeom>
          <a:noFill/>
          <a:ln w="9525">
            <a:noFill/>
            <a:miter lim="800000"/>
            <a:headEnd/>
            <a:tailEnd/>
          </a:ln>
        </p:spPr>
        <p:txBody>
          <a:bodyPr/>
          <a:lstStyle/>
          <a:p>
            <a:pPr algn="ctr" defTabSz="914400"/>
            <a:r>
              <a:rPr lang="it-IT" sz="800" b="1" dirty="0">
                <a:solidFill>
                  <a:srgbClr val="595959"/>
                </a:solidFill>
                <a:latin typeface="Lucida Sans" pitchFamily="34" charset="0"/>
              </a:rPr>
              <a:t>CAGR </a:t>
            </a:r>
            <a:r>
              <a:rPr lang="it-IT" sz="800" b="1" dirty="0" smtClean="0">
                <a:solidFill>
                  <a:srgbClr val="595959"/>
                </a:solidFill>
                <a:latin typeface="Lucida Sans" pitchFamily="34" charset="0"/>
              </a:rPr>
              <a:t>+ 3.3%</a:t>
            </a:r>
            <a:endParaRPr lang="it-IT" sz="800" b="1" dirty="0">
              <a:solidFill>
                <a:srgbClr val="595959"/>
              </a:solidFill>
              <a:latin typeface="Lucida Sans" pitchFamily="34" charset="0"/>
            </a:endParaRPr>
          </a:p>
        </p:txBody>
      </p:sp>
      <p:sp>
        <p:nvSpPr>
          <p:cNvPr id="37" name="CasellaDiTesto 1"/>
          <p:cNvSpPr txBox="1">
            <a:spLocks noChangeArrowheads="1"/>
          </p:cNvSpPr>
          <p:nvPr/>
        </p:nvSpPr>
        <p:spPr bwMode="auto">
          <a:xfrm>
            <a:off x="1682095" y="3733319"/>
            <a:ext cx="1512168" cy="273669"/>
          </a:xfrm>
          <a:prstGeom prst="rect">
            <a:avLst/>
          </a:prstGeom>
          <a:noFill/>
          <a:ln w="9525">
            <a:noFill/>
            <a:miter lim="800000"/>
            <a:headEnd/>
            <a:tailEnd/>
          </a:ln>
        </p:spPr>
        <p:txBody>
          <a:bodyPr/>
          <a:lstStyle/>
          <a:p>
            <a:pPr algn="ctr" defTabSz="914400"/>
            <a:r>
              <a:rPr lang="it-IT" sz="800" b="1" dirty="0">
                <a:solidFill>
                  <a:srgbClr val="595959"/>
                </a:solidFill>
                <a:latin typeface="Lucida Sans" pitchFamily="34" charset="0"/>
              </a:rPr>
              <a:t>CAGR </a:t>
            </a:r>
            <a:r>
              <a:rPr lang="it-IT" sz="800" b="1" dirty="0" smtClean="0">
                <a:solidFill>
                  <a:srgbClr val="595959"/>
                </a:solidFill>
                <a:latin typeface="Lucida Sans" pitchFamily="34" charset="0"/>
              </a:rPr>
              <a:t>+ 3.1%</a:t>
            </a:r>
            <a:endParaRPr lang="it-IT" sz="800" b="1" dirty="0">
              <a:solidFill>
                <a:srgbClr val="595959"/>
              </a:solidFill>
              <a:latin typeface="Lucida Sans" pitchFamily="34" charset="0"/>
            </a:endParaRPr>
          </a:p>
        </p:txBody>
      </p:sp>
      <p:sp>
        <p:nvSpPr>
          <p:cNvPr id="39" name="Rettangolo 10"/>
          <p:cNvSpPr>
            <a:spLocks noChangeArrowheads="1"/>
          </p:cNvSpPr>
          <p:nvPr/>
        </p:nvSpPr>
        <p:spPr bwMode="auto">
          <a:xfrm>
            <a:off x="993190" y="1637511"/>
            <a:ext cx="3705488" cy="738664"/>
          </a:xfrm>
          <a:prstGeom prst="rect">
            <a:avLst/>
          </a:prstGeom>
          <a:noFill/>
          <a:ln>
            <a:noFill/>
          </a:ln>
          <a:extLst/>
        </p:spPr>
        <p:txBody>
          <a:bodyPr wrap="square">
            <a:spAutoFit/>
          </a:bodyPr>
          <a:lstStyle/>
          <a:p>
            <a:pPr algn="just" defTabSz="914400">
              <a:spcBef>
                <a:spcPct val="20000"/>
              </a:spcBef>
              <a:defRPr/>
            </a:pPr>
            <a:r>
              <a:rPr lang="en-US" altLang="en-US" sz="1400" dirty="0" smtClean="0">
                <a:solidFill>
                  <a:prstClr val="black">
                    <a:lumMod val="50000"/>
                    <a:lumOff val="50000"/>
                  </a:prstClr>
                </a:solidFill>
                <a:latin typeface="Lucida Sans" pitchFamily="34" charset="0"/>
                <a:ea typeface="Arial Unicode MS" pitchFamily="34" charset="-128"/>
                <a:cs typeface="Arial Unicode MS" pitchFamily="34" charset="-128"/>
              </a:rPr>
              <a:t>Strong </a:t>
            </a:r>
            <a:r>
              <a:rPr lang="en-US" altLang="en-US" sz="1400" dirty="0">
                <a:solidFill>
                  <a:prstClr val="black">
                    <a:lumMod val="50000"/>
                    <a:lumOff val="50000"/>
                  </a:prstClr>
                </a:solidFill>
                <a:latin typeface="Lucida Sans" pitchFamily="34" charset="0"/>
                <a:ea typeface="Arial Unicode MS" pitchFamily="34" charset="-128"/>
                <a:cs typeface="Arial Unicode MS" pitchFamily="34" charset="-128"/>
              </a:rPr>
              <a:t>recovery ahead with forecast reviewed upward for the entire period: CAGR 2013-2016 </a:t>
            </a:r>
            <a:r>
              <a:rPr lang="en-US" altLang="en-US" sz="1400" dirty="0" smtClean="0">
                <a:solidFill>
                  <a:prstClr val="black">
                    <a:lumMod val="50000"/>
                    <a:lumOff val="50000"/>
                  </a:prstClr>
                </a:solidFill>
                <a:latin typeface="Lucida Sans" pitchFamily="34" charset="0"/>
                <a:ea typeface="Arial Unicode MS" pitchFamily="34" charset="-128"/>
                <a:cs typeface="Arial Unicode MS" pitchFamily="34" charset="-128"/>
              </a:rPr>
              <a:t>+5.0%</a:t>
            </a:r>
          </a:p>
        </p:txBody>
      </p:sp>
      <p:pic>
        <p:nvPicPr>
          <p:cNvPr id="40" name="Picture 2" descr="4122-VDC_Research-logo-200"/>
          <p:cNvPicPr>
            <a:picLocks noChangeAspect="1" noChangeArrowheads="1"/>
          </p:cNvPicPr>
          <p:nvPr/>
        </p:nvPicPr>
        <p:blipFill>
          <a:blip r:embed="rId4" cstate="print"/>
          <a:srcRect l="8315" t="-7315" r="20032" b="30479"/>
          <a:stretch>
            <a:fillRect/>
          </a:stretch>
        </p:blipFill>
        <p:spPr bwMode="auto">
          <a:xfrm>
            <a:off x="679897" y="6029347"/>
            <a:ext cx="520700" cy="352425"/>
          </a:xfrm>
          <a:prstGeom prst="rect">
            <a:avLst/>
          </a:prstGeom>
          <a:noFill/>
          <a:ln w="9525">
            <a:noFill/>
            <a:miter lim="800000"/>
            <a:headEnd/>
            <a:tailEnd/>
          </a:ln>
        </p:spPr>
      </p:pic>
      <p:sp>
        <p:nvSpPr>
          <p:cNvPr id="42" name="Rettangolo 41"/>
          <p:cNvSpPr/>
          <p:nvPr/>
        </p:nvSpPr>
        <p:spPr>
          <a:xfrm>
            <a:off x="5171592" y="1592122"/>
            <a:ext cx="3623648" cy="1212640"/>
          </a:xfrm>
          <a:prstGeom prst="rect">
            <a:avLst/>
          </a:prstGeom>
        </p:spPr>
        <p:txBody>
          <a:bodyPr wrap="square">
            <a:spAutoFit/>
          </a:bodyPr>
          <a:lstStyle/>
          <a:p>
            <a:pPr marL="285750" indent="-285750" algn="just">
              <a:spcBef>
                <a:spcPct val="20000"/>
              </a:spcBef>
              <a:buFont typeface="Arial" panose="020B0604020202020204" pitchFamily="34" charset="0"/>
              <a:buChar char="•"/>
              <a:defRPr/>
            </a:pPr>
            <a:r>
              <a:rPr lang="en-US" altLang="en-US" sz="1400" dirty="0">
                <a:solidFill>
                  <a:prstClr val="black">
                    <a:lumMod val="50000"/>
                    <a:lumOff val="50000"/>
                  </a:prstClr>
                </a:solidFill>
                <a:latin typeface="Lucida Sans" pitchFamily="34" charset="0"/>
                <a:ea typeface="Arial Unicode MS" pitchFamily="34" charset="-128"/>
                <a:cs typeface="Arial Unicode MS" pitchFamily="34" charset="-128"/>
              </a:rPr>
              <a:t>Positive market trend in all the segments </a:t>
            </a:r>
            <a:r>
              <a:rPr lang="en-US" altLang="en-US" sz="1400" dirty="0" err="1">
                <a:solidFill>
                  <a:prstClr val="black">
                    <a:lumMod val="50000"/>
                    <a:lumOff val="50000"/>
                  </a:prstClr>
                </a:solidFill>
                <a:latin typeface="Lucida Sans" pitchFamily="34" charset="0"/>
                <a:ea typeface="Arial Unicode MS" pitchFamily="34" charset="-128"/>
                <a:cs typeface="Arial Unicode MS" pitchFamily="34" charset="-128"/>
              </a:rPr>
              <a:t>Datalogic</a:t>
            </a:r>
            <a:r>
              <a:rPr lang="en-US" altLang="en-US" sz="1400" dirty="0">
                <a:solidFill>
                  <a:prstClr val="black">
                    <a:lumMod val="50000"/>
                    <a:lumOff val="50000"/>
                  </a:prstClr>
                </a:solidFill>
                <a:latin typeface="Lucida Sans" pitchFamily="34" charset="0"/>
                <a:ea typeface="Arial Unicode MS" pitchFamily="34" charset="-128"/>
                <a:cs typeface="Arial Unicode MS" pitchFamily="34" charset="-128"/>
              </a:rPr>
              <a:t> is operating in</a:t>
            </a:r>
          </a:p>
          <a:p>
            <a:pPr marL="285750" indent="-285750" algn="just">
              <a:spcBef>
                <a:spcPct val="20000"/>
              </a:spcBef>
              <a:buFont typeface="Arial" panose="020B0604020202020204" pitchFamily="34" charset="0"/>
              <a:buChar char="•"/>
              <a:defRPr/>
            </a:pPr>
            <a:r>
              <a:rPr lang="en-US" altLang="en-US" sz="1400" dirty="0">
                <a:solidFill>
                  <a:prstClr val="black">
                    <a:lumMod val="50000"/>
                    <a:lumOff val="50000"/>
                  </a:prstClr>
                </a:solidFill>
                <a:latin typeface="Lucida Sans" pitchFamily="34" charset="0"/>
                <a:ea typeface="Arial Unicode MS" pitchFamily="34" charset="-128"/>
                <a:cs typeface="Arial Unicode MS" pitchFamily="34" charset="-128"/>
              </a:rPr>
              <a:t>Laser marking technology and machine vision increase their applications in the factory environment</a:t>
            </a:r>
          </a:p>
        </p:txBody>
      </p:sp>
      <p:sp>
        <p:nvSpPr>
          <p:cNvPr id="52" name="CasellaDiTesto 1"/>
          <p:cNvSpPr txBox="1">
            <a:spLocks noChangeArrowheads="1"/>
          </p:cNvSpPr>
          <p:nvPr/>
        </p:nvSpPr>
        <p:spPr bwMode="auto">
          <a:xfrm>
            <a:off x="5749270" y="5312125"/>
            <a:ext cx="1512168" cy="273669"/>
          </a:xfrm>
          <a:prstGeom prst="rect">
            <a:avLst/>
          </a:prstGeom>
          <a:noFill/>
          <a:ln w="9525">
            <a:noFill/>
            <a:miter lim="800000"/>
            <a:headEnd/>
            <a:tailEnd/>
          </a:ln>
        </p:spPr>
        <p:txBody>
          <a:bodyPr/>
          <a:lstStyle/>
          <a:p>
            <a:pPr algn="ctr" defTabSz="914400"/>
            <a:r>
              <a:rPr lang="it-IT" sz="800" b="1" dirty="0">
                <a:solidFill>
                  <a:srgbClr val="595959"/>
                </a:solidFill>
                <a:latin typeface="Lucida Sans" pitchFamily="34" charset="0"/>
              </a:rPr>
              <a:t>CAGR </a:t>
            </a:r>
            <a:r>
              <a:rPr lang="it-IT" sz="800" b="1" dirty="0" smtClean="0">
                <a:solidFill>
                  <a:srgbClr val="595959"/>
                </a:solidFill>
                <a:latin typeface="Lucida Sans" pitchFamily="34" charset="0"/>
              </a:rPr>
              <a:t>+ 5.1%</a:t>
            </a:r>
            <a:endParaRPr lang="it-IT" sz="800" b="1" dirty="0">
              <a:solidFill>
                <a:srgbClr val="595959"/>
              </a:solidFill>
              <a:latin typeface="Lucida Sans" pitchFamily="34" charset="0"/>
            </a:endParaRPr>
          </a:p>
        </p:txBody>
      </p:sp>
      <p:sp>
        <p:nvSpPr>
          <p:cNvPr id="53" name="CasellaDiTesto 1"/>
          <p:cNvSpPr txBox="1">
            <a:spLocks noChangeArrowheads="1"/>
          </p:cNvSpPr>
          <p:nvPr/>
        </p:nvSpPr>
        <p:spPr bwMode="auto">
          <a:xfrm>
            <a:off x="5739745" y="5039115"/>
            <a:ext cx="1512168" cy="273669"/>
          </a:xfrm>
          <a:prstGeom prst="rect">
            <a:avLst/>
          </a:prstGeom>
          <a:noFill/>
          <a:ln w="9525">
            <a:noFill/>
            <a:miter lim="800000"/>
            <a:headEnd/>
            <a:tailEnd/>
          </a:ln>
        </p:spPr>
        <p:txBody>
          <a:bodyPr/>
          <a:lstStyle/>
          <a:p>
            <a:pPr algn="ctr" defTabSz="914400"/>
            <a:r>
              <a:rPr lang="it-IT" sz="800" b="1" dirty="0">
                <a:solidFill>
                  <a:srgbClr val="595959"/>
                </a:solidFill>
                <a:latin typeface="Lucida Sans" pitchFamily="34" charset="0"/>
              </a:rPr>
              <a:t>CAGR </a:t>
            </a:r>
            <a:r>
              <a:rPr lang="it-IT" sz="800" b="1" dirty="0" smtClean="0">
                <a:solidFill>
                  <a:srgbClr val="595959"/>
                </a:solidFill>
                <a:latin typeface="Lucida Sans" pitchFamily="34" charset="0"/>
              </a:rPr>
              <a:t>+ 7.5%</a:t>
            </a:r>
            <a:endParaRPr lang="it-IT" sz="800" b="1" dirty="0">
              <a:solidFill>
                <a:srgbClr val="595959"/>
              </a:solidFill>
              <a:latin typeface="Lucida Sans" pitchFamily="34" charset="0"/>
            </a:endParaRPr>
          </a:p>
        </p:txBody>
      </p:sp>
      <p:sp>
        <p:nvSpPr>
          <p:cNvPr id="54" name="CasellaDiTesto 1"/>
          <p:cNvSpPr txBox="1">
            <a:spLocks noChangeArrowheads="1"/>
          </p:cNvSpPr>
          <p:nvPr/>
        </p:nvSpPr>
        <p:spPr bwMode="auto">
          <a:xfrm>
            <a:off x="5739745" y="4689693"/>
            <a:ext cx="1512168" cy="273669"/>
          </a:xfrm>
          <a:prstGeom prst="rect">
            <a:avLst/>
          </a:prstGeom>
          <a:noFill/>
          <a:ln w="9525">
            <a:noFill/>
            <a:miter lim="800000"/>
            <a:headEnd/>
            <a:tailEnd/>
          </a:ln>
        </p:spPr>
        <p:txBody>
          <a:bodyPr/>
          <a:lstStyle/>
          <a:p>
            <a:pPr algn="ctr" defTabSz="914400"/>
            <a:r>
              <a:rPr lang="it-IT" sz="800" b="1" dirty="0">
                <a:solidFill>
                  <a:srgbClr val="595959"/>
                </a:solidFill>
                <a:latin typeface="Lucida Sans" pitchFamily="34" charset="0"/>
              </a:rPr>
              <a:t>CAGR </a:t>
            </a:r>
            <a:r>
              <a:rPr lang="it-IT" sz="800" b="1" dirty="0" smtClean="0">
                <a:solidFill>
                  <a:srgbClr val="595959"/>
                </a:solidFill>
                <a:latin typeface="Lucida Sans" pitchFamily="34" charset="0"/>
              </a:rPr>
              <a:t>+ 7.5%</a:t>
            </a:r>
            <a:endParaRPr lang="it-IT" sz="800" b="1" dirty="0">
              <a:solidFill>
                <a:srgbClr val="595959"/>
              </a:solidFill>
              <a:latin typeface="Lucida Sans" pitchFamily="34" charset="0"/>
            </a:endParaRPr>
          </a:p>
        </p:txBody>
      </p:sp>
      <p:sp>
        <p:nvSpPr>
          <p:cNvPr id="55" name="CasellaDiTesto 1"/>
          <p:cNvSpPr txBox="1">
            <a:spLocks noChangeArrowheads="1"/>
          </p:cNvSpPr>
          <p:nvPr/>
        </p:nvSpPr>
        <p:spPr bwMode="auto">
          <a:xfrm>
            <a:off x="5739745" y="3867505"/>
            <a:ext cx="1512168" cy="273669"/>
          </a:xfrm>
          <a:prstGeom prst="rect">
            <a:avLst/>
          </a:prstGeom>
          <a:noFill/>
          <a:ln w="9525">
            <a:noFill/>
            <a:miter lim="800000"/>
            <a:headEnd/>
            <a:tailEnd/>
          </a:ln>
        </p:spPr>
        <p:txBody>
          <a:bodyPr/>
          <a:lstStyle/>
          <a:p>
            <a:pPr algn="ctr" defTabSz="914400"/>
            <a:r>
              <a:rPr lang="it-IT" sz="800" b="1" dirty="0">
                <a:solidFill>
                  <a:srgbClr val="595959"/>
                </a:solidFill>
                <a:latin typeface="Lucida Sans" pitchFamily="34" charset="0"/>
              </a:rPr>
              <a:t>CAGR </a:t>
            </a:r>
            <a:r>
              <a:rPr lang="it-IT" sz="800" b="1" dirty="0" smtClean="0">
                <a:solidFill>
                  <a:srgbClr val="595959"/>
                </a:solidFill>
                <a:latin typeface="Lucida Sans" pitchFamily="34" charset="0"/>
              </a:rPr>
              <a:t>+ 4.4%</a:t>
            </a:r>
            <a:endParaRPr lang="it-IT" sz="800" b="1" dirty="0">
              <a:solidFill>
                <a:srgbClr val="595959"/>
              </a:solidFill>
              <a:latin typeface="Lucida Sans" pitchFamily="34" charset="0"/>
            </a:endParaRPr>
          </a:p>
        </p:txBody>
      </p:sp>
      <p:cxnSp>
        <p:nvCxnSpPr>
          <p:cNvPr id="56" name="Connettore 2 55"/>
          <p:cNvCxnSpPr/>
          <p:nvPr/>
        </p:nvCxnSpPr>
        <p:spPr>
          <a:xfrm flipV="1">
            <a:off x="5830215" y="3035333"/>
            <a:ext cx="1235978" cy="395298"/>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57" name="CasellaDiTesto 1"/>
          <p:cNvSpPr txBox="1">
            <a:spLocks noChangeArrowheads="1"/>
          </p:cNvSpPr>
          <p:nvPr/>
        </p:nvSpPr>
        <p:spPr bwMode="auto">
          <a:xfrm>
            <a:off x="5039672" y="3417621"/>
            <a:ext cx="1512168" cy="273669"/>
          </a:xfrm>
          <a:prstGeom prst="rect">
            <a:avLst/>
          </a:prstGeom>
          <a:noFill/>
          <a:ln w="9525">
            <a:noFill/>
            <a:miter lim="800000"/>
            <a:headEnd/>
            <a:tailEnd/>
          </a:ln>
        </p:spPr>
        <p:txBody>
          <a:bodyPr/>
          <a:lstStyle/>
          <a:p>
            <a:pPr algn="ctr" defTabSz="914400"/>
            <a:r>
              <a:rPr lang="it-IT" sz="1050" b="1" dirty="0">
                <a:solidFill>
                  <a:srgbClr val="595959"/>
                </a:solidFill>
                <a:latin typeface="Lucida Sans" pitchFamily="34" charset="0"/>
              </a:rPr>
              <a:t>3</a:t>
            </a:r>
            <a:r>
              <a:rPr lang="it-IT" sz="1050" b="1" dirty="0" smtClean="0">
                <a:solidFill>
                  <a:srgbClr val="595959"/>
                </a:solidFill>
                <a:latin typeface="Lucida Sans" pitchFamily="34" charset="0"/>
              </a:rPr>
              <a:t>.93B$</a:t>
            </a:r>
            <a:endParaRPr lang="it-IT" sz="1050" b="1" dirty="0">
              <a:solidFill>
                <a:srgbClr val="595959"/>
              </a:solidFill>
              <a:latin typeface="Lucida Sans" pitchFamily="34" charset="0"/>
            </a:endParaRPr>
          </a:p>
        </p:txBody>
      </p:sp>
      <p:sp>
        <p:nvSpPr>
          <p:cNvPr id="58" name="CasellaDiTesto 1"/>
          <p:cNvSpPr txBox="1">
            <a:spLocks noChangeArrowheads="1"/>
          </p:cNvSpPr>
          <p:nvPr/>
        </p:nvSpPr>
        <p:spPr bwMode="auto">
          <a:xfrm>
            <a:off x="6448204" y="3088998"/>
            <a:ext cx="1512168" cy="273669"/>
          </a:xfrm>
          <a:prstGeom prst="rect">
            <a:avLst/>
          </a:prstGeom>
          <a:noFill/>
          <a:ln w="9525">
            <a:noFill/>
            <a:miter lim="800000"/>
            <a:headEnd/>
            <a:tailEnd/>
          </a:ln>
        </p:spPr>
        <p:txBody>
          <a:bodyPr/>
          <a:lstStyle/>
          <a:p>
            <a:pPr algn="ctr" defTabSz="914400"/>
            <a:r>
              <a:rPr lang="it-IT" sz="1050" b="1" dirty="0" smtClean="0">
                <a:solidFill>
                  <a:srgbClr val="595959"/>
                </a:solidFill>
                <a:latin typeface="Lucida Sans" pitchFamily="34" charset="0"/>
              </a:rPr>
              <a:t>4.56B</a:t>
            </a:r>
            <a:r>
              <a:rPr lang="it-IT" sz="1050" b="1" dirty="0">
                <a:solidFill>
                  <a:srgbClr val="595959"/>
                </a:solidFill>
                <a:latin typeface="Lucida Sans" pitchFamily="34" charset="0"/>
              </a:rPr>
              <a:t>$</a:t>
            </a:r>
          </a:p>
        </p:txBody>
      </p:sp>
      <p:sp>
        <p:nvSpPr>
          <p:cNvPr id="59" name="CasellaDiTesto 1"/>
          <p:cNvSpPr txBox="1">
            <a:spLocks noChangeArrowheads="1"/>
          </p:cNvSpPr>
          <p:nvPr/>
        </p:nvSpPr>
        <p:spPr bwMode="auto">
          <a:xfrm>
            <a:off x="5714593" y="2875294"/>
            <a:ext cx="1512168" cy="273669"/>
          </a:xfrm>
          <a:prstGeom prst="rect">
            <a:avLst/>
          </a:prstGeom>
          <a:noFill/>
          <a:ln w="9525">
            <a:noFill/>
            <a:miter lim="800000"/>
            <a:headEnd/>
            <a:tailEnd/>
          </a:ln>
        </p:spPr>
        <p:txBody>
          <a:bodyPr/>
          <a:lstStyle/>
          <a:p>
            <a:pPr algn="ctr" defTabSz="914400"/>
            <a:r>
              <a:rPr lang="it-IT" sz="1050" b="1" dirty="0">
                <a:solidFill>
                  <a:srgbClr val="595959"/>
                </a:solidFill>
                <a:latin typeface="Lucida Sans" pitchFamily="34" charset="0"/>
              </a:rPr>
              <a:t>CAGR </a:t>
            </a:r>
            <a:r>
              <a:rPr lang="it-IT" sz="1050" b="1" dirty="0" smtClean="0">
                <a:solidFill>
                  <a:srgbClr val="595959"/>
                </a:solidFill>
                <a:latin typeface="Lucida Sans" pitchFamily="34" charset="0"/>
              </a:rPr>
              <a:t>+ 5.1%</a:t>
            </a:r>
            <a:endParaRPr lang="it-IT" sz="1050" b="1" dirty="0">
              <a:solidFill>
                <a:srgbClr val="595959"/>
              </a:solidFill>
              <a:latin typeface="Lucida Sans" pitchFamily="34" charset="0"/>
            </a:endParaRPr>
          </a:p>
        </p:txBody>
      </p:sp>
      <p:sp>
        <p:nvSpPr>
          <p:cNvPr id="61" name="Rectangle 3"/>
          <p:cNvSpPr>
            <a:spLocks noChangeArrowheads="1"/>
          </p:cNvSpPr>
          <p:nvPr/>
        </p:nvSpPr>
        <p:spPr bwMode="auto">
          <a:xfrm>
            <a:off x="4876910" y="6091418"/>
            <a:ext cx="3880230" cy="369332"/>
          </a:xfrm>
          <a:prstGeom prst="rect">
            <a:avLst/>
          </a:prstGeom>
          <a:noFill/>
          <a:ln w="9525">
            <a:noFill/>
            <a:miter lim="800000"/>
            <a:headEnd/>
            <a:tailEnd/>
          </a:ln>
        </p:spPr>
        <p:txBody>
          <a:bodyPr wrap="square" lIns="0" tIns="0" rIns="0" bIns="0">
            <a:spAutoFit/>
          </a:bodyPr>
          <a:lstStyle/>
          <a:p>
            <a:pPr defTabSz="914400"/>
            <a:r>
              <a:rPr lang="en-GB" sz="800" dirty="0">
                <a:solidFill>
                  <a:prstClr val="black">
                    <a:lumMod val="65000"/>
                    <a:lumOff val="35000"/>
                  </a:prstClr>
                </a:solidFill>
                <a:latin typeface="Lucida Sans"/>
              </a:rPr>
              <a:t>Source  VDC </a:t>
            </a:r>
            <a:r>
              <a:rPr lang="en-GB" sz="800" dirty="0" smtClean="0">
                <a:solidFill>
                  <a:prstClr val="black">
                    <a:lumMod val="65000"/>
                    <a:lumOff val="35000"/>
                  </a:prstClr>
                </a:solidFill>
                <a:latin typeface="Lucida Sans"/>
              </a:rPr>
              <a:t>2014 (base </a:t>
            </a:r>
            <a:r>
              <a:rPr lang="en-GB" sz="800" dirty="0">
                <a:solidFill>
                  <a:prstClr val="black">
                    <a:lumMod val="65000"/>
                    <a:lumOff val="35000"/>
                  </a:prstClr>
                </a:solidFill>
                <a:latin typeface="Lucida Sans"/>
              </a:rPr>
              <a:t>year </a:t>
            </a:r>
            <a:r>
              <a:rPr lang="en-GB" sz="800" dirty="0" smtClean="0">
                <a:solidFill>
                  <a:prstClr val="black">
                    <a:lumMod val="65000"/>
                    <a:lumOff val="35000"/>
                  </a:prstClr>
                </a:solidFill>
                <a:latin typeface="Lucida Sans"/>
              </a:rPr>
              <a:t>2013)  </a:t>
            </a:r>
            <a:r>
              <a:rPr lang="en-GB" sz="800" dirty="0">
                <a:solidFill>
                  <a:prstClr val="black">
                    <a:lumMod val="65000"/>
                    <a:lumOff val="35000"/>
                  </a:prstClr>
                </a:solidFill>
                <a:latin typeface="Lucida Sans"/>
              </a:rPr>
              <a:t>Preliminary Figures -  Market Researches and Management's Best Estimate </a:t>
            </a:r>
          </a:p>
          <a:p>
            <a:pPr defTabSz="914400"/>
            <a:endParaRPr lang="en-GB" sz="800" dirty="0">
              <a:solidFill>
                <a:prstClr val="black">
                  <a:lumMod val="65000"/>
                  <a:lumOff val="35000"/>
                </a:prstClr>
              </a:solidFill>
              <a:latin typeface="Lucida Sans" pitchFamily="34" charset="0"/>
            </a:endParaRPr>
          </a:p>
        </p:txBody>
      </p:sp>
      <p:sp>
        <p:nvSpPr>
          <p:cNvPr id="62" name="Rectangle 3"/>
          <p:cNvSpPr>
            <a:spLocks noChangeArrowheads="1"/>
          </p:cNvSpPr>
          <p:nvPr/>
        </p:nvSpPr>
        <p:spPr bwMode="auto">
          <a:xfrm>
            <a:off x="1016331" y="6173363"/>
            <a:ext cx="3108325" cy="122237"/>
          </a:xfrm>
          <a:prstGeom prst="rect">
            <a:avLst/>
          </a:prstGeom>
          <a:noFill/>
          <a:ln w="9525">
            <a:noFill/>
            <a:miter lim="800000"/>
            <a:headEnd/>
            <a:tailEnd/>
          </a:ln>
        </p:spPr>
        <p:txBody>
          <a:bodyPr lIns="0" tIns="0" rIns="0" bIns="0">
            <a:spAutoFit/>
          </a:bodyPr>
          <a:lstStyle/>
          <a:p>
            <a:pPr marL="284163" defTabSz="914400"/>
            <a:r>
              <a:rPr lang="en-US" sz="800" dirty="0">
                <a:solidFill>
                  <a:prstClr val="black">
                    <a:lumMod val="65000"/>
                    <a:lumOff val="35000"/>
                  </a:prstClr>
                </a:solidFill>
                <a:latin typeface="Lucida Sans" pitchFamily="34" charset="0"/>
              </a:rPr>
              <a:t>Source VDC </a:t>
            </a:r>
            <a:r>
              <a:rPr lang="en-US" sz="800" dirty="0" smtClean="0">
                <a:solidFill>
                  <a:prstClr val="black">
                    <a:lumMod val="65000"/>
                    <a:lumOff val="35000"/>
                  </a:prstClr>
                </a:solidFill>
                <a:latin typeface="Lucida Sans" pitchFamily="34" charset="0"/>
              </a:rPr>
              <a:t>2014 (base </a:t>
            </a:r>
            <a:r>
              <a:rPr lang="en-US" sz="800" dirty="0">
                <a:solidFill>
                  <a:prstClr val="black">
                    <a:lumMod val="65000"/>
                    <a:lumOff val="35000"/>
                  </a:prstClr>
                </a:solidFill>
                <a:latin typeface="Lucida Sans" pitchFamily="34" charset="0"/>
              </a:rPr>
              <a:t>year </a:t>
            </a:r>
            <a:r>
              <a:rPr lang="en-US" sz="800" dirty="0" smtClean="0">
                <a:solidFill>
                  <a:prstClr val="black">
                    <a:lumMod val="65000"/>
                    <a:lumOff val="35000"/>
                  </a:prstClr>
                </a:solidFill>
                <a:latin typeface="Lucida Sans" pitchFamily="34" charset="0"/>
              </a:rPr>
              <a:t>2013)</a:t>
            </a:r>
            <a:endParaRPr lang="en-US" sz="800" dirty="0">
              <a:solidFill>
                <a:prstClr val="black">
                  <a:lumMod val="65000"/>
                  <a:lumOff val="35000"/>
                </a:prstClr>
              </a:solidFill>
              <a:latin typeface="Lucida Sans" pitchFamily="34" charset="0"/>
            </a:endParaRPr>
          </a:p>
        </p:txBody>
      </p:sp>
      <p:sp>
        <p:nvSpPr>
          <p:cNvPr id="64" name="CasellaDiTesto 1"/>
          <p:cNvSpPr txBox="1">
            <a:spLocks noChangeArrowheads="1"/>
          </p:cNvSpPr>
          <p:nvPr/>
        </p:nvSpPr>
        <p:spPr bwMode="auto">
          <a:xfrm>
            <a:off x="1695261" y="5452175"/>
            <a:ext cx="1512168" cy="273669"/>
          </a:xfrm>
          <a:prstGeom prst="rect">
            <a:avLst/>
          </a:prstGeom>
          <a:noFill/>
          <a:ln w="9525">
            <a:noFill/>
            <a:miter lim="800000"/>
            <a:headEnd/>
            <a:tailEnd/>
          </a:ln>
        </p:spPr>
        <p:txBody>
          <a:bodyPr/>
          <a:lstStyle/>
          <a:p>
            <a:pPr algn="ctr" defTabSz="914400"/>
            <a:r>
              <a:rPr lang="it-IT" sz="800" b="1" dirty="0">
                <a:solidFill>
                  <a:srgbClr val="595959"/>
                </a:solidFill>
                <a:latin typeface="Lucida Sans" pitchFamily="34" charset="0"/>
              </a:rPr>
              <a:t>CAGR </a:t>
            </a:r>
            <a:r>
              <a:rPr lang="it-IT" sz="800" b="1" dirty="0" smtClean="0">
                <a:solidFill>
                  <a:srgbClr val="595959"/>
                </a:solidFill>
                <a:latin typeface="Lucida Sans" pitchFamily="34" charset="0"/>
              </a:rPr>
              <a:t>+ 12.7%</a:t>
            </a:r>
            <a:endParaRPr lang="it-IT" sz="800" b="1" dirty="0">
              <a:solidFill>
                <a:srgbClr val="595959"/>
              </a:solidFill>
              <a:latin typeface="Lucida Sans" pitchFamily="34" charset="0"/>
            </a:endParaRPr>
          </a:p>
        </p:txBody>
      </p:sp>
      <p:sp>
        <p:nvSpPr>
          <p:cNvPr id="2" name="Segnaposto numero diapositiva 1"/>
          <p:cNvSpPr>
            <a:spLocks noGrp="1"/>
          </p:cNvSpPr>
          <p:nvPr>
            <p:ph type="sldNum" sz="quarter" idx="12"/>
          </p:nvPr>
        </p:nvSpPr>
        <p:spPr/>
        <p:txBody>
          <a:bodyPr/>
          <a:lstStyle/>
          <a:p>
            <a:fld id="{72C2BF82-A7EA-419E-A6D8-59190EA55268}" type="slidenum">
              <a:rPr lang="en-US" smtClean="0"/>
              <a:t>14</a:t>
            </a:fld>
            <a:endParaRPr lang="en-US"/>
          </a:p>
        </p:txBody>
      </p:sp>
    </p:spTree>
    <p:extLst>
      <p:ext uri="{BB962C8B-B14F-4D97-AF65-F5344CB8AC3E}">
        <p14:creationId xmlns:p14="http://schemas.microsoft.com/office/powerpoint/2010/main" val="1826549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973374" y="345739"/>
            <a:ext cx="8298726" cy="894289"/>
          </a:xfrm>
        </p:spPr>
        <p:txBody>
          <a:bodyPr>
            <a:noAutofit/>
          </a:bodyPr>
          <a:lstStyle/>
          <a:p>
            <a:pPr defTabSz="457200"/>
            <a:r>
              <a:rPr lang="en-GB" dirty="0" smtClean="0">
                <a:cs typeface="+mj-cs"/>
              </a:rPr>
              <a:t>Datalogic</a:t>
            </a:r>
            <a:r>
              <a:rPr lang="en-GB" dirty="0">
                <a:cs typeface="+mj-cs"/>
              </a:rPr>
              <a:t> </a:t>
            </a:r>
            <a:r>
              <a:rPr lang="en-GB" dirty="0" smtClean="0">
                <a:cs typeface="+mj-cs"/>
              </a:rPr>
              <a:t>positioning in the ADC market</a:t>
            </a:r>
            <a:endParaRPr lang="en-GB" sz="2400" dirty="0">
              <a:solidFill>
                <a:srgbClr val="FF0000"/>
              </a:solidFill>
              <a:cs typeface="+mj-cs"/>
            </a:endParaRPr>
          </a:p>
        </p:txBody>
      </p:sp>
      <p:pic>
        <p:nvPicPr>
          <p:cNvPr id="4" name="Picture 2" descr="4122-VDC_Research-logo-200"/>
          <p:cNvPicPr>
            <a:picLocks noChangeAspect="1" noChangeArrowheads="1"/>
          </p:cNvPicPr>
          <p:nvPr/>
        </p:nvPicPr>
        <p:blipFill>
          <a:blip r:embed="rId3" cstate="print"/>
          <a:srcRect l="8315" t="-7315" r="20032" b="30479"/>
          <a:stretch>
            <a:fillRect/>
          </a:stretch>
        </p:blipFill>
        <p:spPr bwMode="auto">
          <a:xfrm>
            <a:off x="983800" y="5994044"/>
            <a:ext cx="521255" cy="352800"/>
          </a:xfrm>
          <a:prstGeom prst="rect">
            <a:avLst/>
          </a:prstGeom>
          <a:noFill/>
          <a:ln w="9525">
            <a:noFill/>
            <a:miter lim="800000"/>
            <a:headEnd/>
            <a:tailEnd/>
          </a:ln>
        </p:spPr>
      </p:pic>
      <p:sp>
        <p:nvSpPr>
          <p:cNvPr id="5" name="Rectangle 3"/>
          <p:cNvSpPr>
            <a:spLocks noChangeArrowheads="1"/>
          </p:cNvSpPr>
          <p:nvPr/>
        </p:nvSpPr>
        <p:spPr bwMode="auto">
          <a:xfrm>
            <a:off x="1630346" y="6200362"/>
            <a:ext cx="2040933" cy="122237"/>
          </a:xfrm>
          <a:prstGeom prst="rect">
            <a:avLst/>
          </a:prstGeom>
          <a:noFill/>
          <a:ln w="9525">
            <a:noFill/>
            <a:miter lim="800000"/>
            <a:headEnd/>
            <a:tailEnd/>
          </a:ln>
        </p:spPr>
        <p:txBody>
          <a:bodyPr wrap="square" lIns="0" tIns="0" rIns="0" bIns="0">
            <a:spAutoFit/>
          </a:bodyPr>
          <a:lstStyle/>
          <a:p>
            <a:pPr defTabSz="914400"/>
            <a:r>
              <a:rPr lang="en-US" sz="800" i="1" dirty="0">
                <a:solidFill>
                  <a:prstClr val="black">
                    <a:lumMod val="65000"/>
                    <a:lumOff val="35000"/>
                  </a:prstClr>
                </a:solidFill>
                <a:latin typeface="Lucida Sans"/>
              </a:rPr>
              <a:t>Source VDC 2014 (base year </a:t>
            </a:r>
            <a:r>
              <a:rPr lang="en-US" sz="800" i="1" dirty="0" smtClean="0">
                <a:solidFill>
                  <a:prstClr val="black">
                    <a:lumMod val="65000"/>
                    <a:lumOff val="35000"/>
                  </a:prstClr>
                </a:solidFill>
                <a:latin typeface="Lucida Sans"/>
              </a:rPr>
              <a:t>2013)</a:t>
            </a:r>
            <a:endParaRPr lang="en-US" sz="800" i="1" dirty="0">
              <a:solidFill>
                <a:prstClr val="black">
                  <a:lumMod val="65000"/>
                  <a:lumOff val="35000"/>
                </a:prstClr>
              </a:solidFill>
              <a:latin typeface="Lucida Sans"/>
            </a:endParaRPr>
          </a:p>
        </p:txBody>
      </p:sp>
      <p:sp>
        <p:nvSpPr>
          <p:cNvPr id="20" name="CasellaDiTesto 15"/>
          <p:cNvSpPr txBox="1">
            <a:spLocks noChangeArrowheads="1"/>
          </p:cNvSpPr>
          <p:nvPr/>
        </p:nvSpPr>
        <p:spPr bwMode="auto">
          <a:xfrm>
            <a:off x="4384668" y="6046708"/>
            <a:ext cx="4686157" cy="338554"/>
          </a:xfrm>
          <a:prstGeom prst="rect">
            <a:avLst/>
          </a:prstGeom>
          <a:noFill/>
          <a:ln w="9525">
            <a:noFill/>
            <a:miter lim="800000"/>
            <a:headEnd/>
            <a:tailEnd/>
          </a:ln>
        </p:spPr>
        <p:txBody>
          <a:bodyPr wrap="square">
            <a:spAutoFit/>
          </a:bodyPr>
          <a:lstStyle/>
          <a:p>
            <a:pPr defTabSz="914400"/>
            <a:r>
              <a:rPr lang="en-US" sz="800" b="1" dirty="0">
                <a:solidFill>
                  <a:prstClr val="black">
                    <a:lumMod val="65000"/>
                    <a:lumOff val="35000"/>
                  </a:prstClr>
                </a:solidFill>
                <a:latin typeface="Lucida Sans"/>
              </a:rPr>
              <a:t>2013 ADC Available Market </a:t>
            </a:r>
            <a:r>
              <a:rPr lang="en-US" sz="800" dirty="0">
                <a:solidFill>
                  <a:prstClr val="black">
                    <a:lumMod val="65000"/>
                    <a:lumOff val="35000"/>
                  </a:prstClr>
                </a:solidFill>
                <a:latin typeface="Lucida Sans"/>
              </a:rPr>
              <a:t>including POS Retail Scanners, Handheld Scanners and Mobile Computers (Hand Held , PDA and Fork-Lift Vehicles Mounted Computer) segments </a:t>
            </a:r>
          </a:p>
        </p:txBody>
      </p:sp>
      <p:sp>
        <p:nvSpPr>
          <p:cNvPr id="23" name="Rettangolo 22"/>
          <p:cNvSpPr/>
          <p:nvPr/>
        </p:nvSpPr>
        <p:spPr>
          <a:xfrm>
            <a:off x="7108762" y="1401627"/>
            <a:ext cx="1997808" cy="2862322"/>
          </a:xfrm>
          <a:prstGeom prst="rect">
            <a:avLst/>
          </a:prstGeom>
        </p:spPr>
        <p:txBody>
          <a:bodyPr wrap="square">
            <a:spAutoFit/>
          </a:bodyPr>
          <a:lstStyle/>
          <a:p>
            <a:pPr defTabSz="914400">
              <a:buFont typeface="Wingdings" pitchFamily="2" charset="2"/>
              <a:buNone/>
              <a:defRPr/>
            </a:pPr>
            <a:r>
              <a:rPr lang="en-US" altLang="en-US" sz="1200" b="1" dirty="0">
                <a:solidFill>
                  <a:prstClr val="black">
                    <a:lumMod val="50000"/>
                    <a:lumOff val="50000"/>
                  </a:prstClr>
                </a:solidFill>
                <a:latin typeface="Lucida Sans"/>
                <a:ea typeface="Arial Unicode MS" pitchFamily="34" charset="-128"/>
                <a:cs typeface="Arial Unicode MS" pitchFamily="34" charset="-128"/>
              </a:rPr>
              <a:t>ADC Market Share </a:t>
            </a:r>
            <a:r>
              <a:rPr lang="en-US" altLang="en-US" sz="1200" b="1" dirty="0" smtClean="0">
                <a:solidFill>
                  <a:prstClr val="black">
                    <a:lumMod val="50000"/>
                    <a:lumOff val="50000"/>
                  </a:prstClr>
                </a:solidFill>
                <a:latin typeface="Lucida Sans"/>
                <a:ea typeface="Arial Unicode MS" pitchFamily="34" charset="-128"/>
                <a:cs typeface="Arial Unicode MS" pitchFamily="34" charset="-128"/>
              </a:rPr>
              <a:t>around </a:t>
            </a:r>
            <a:r>
              <a:rPr lang="en-US" altLang="en-US" sz="1200" b="1" dirty="0">
                <a:solidFill>
                  <a:prstClr val="black">
                    <a:lumMod val="50000"/>
                    <a:lumOff val="50000"/>
                  </a:prstClr>
                </a:solidFill>
                <a:latin typeface="Lucida Sans"/>
                <a:ea typeface="Arial Unicode MS" pitchFamily="34" charset="-128"/>
                <a:cs typeface="Arial Unicode MS" pitchFamily="34" charset="-128"/>
              </a:rPr>
              <a:t>10%</a:t>
            </a:r>
          </a:p>
          <a:p>
            <a:pPr defTabSz="914400">
              <a:buFont typeface="Wingdings" pitchFamily="2" charset="2"/>
              <a:buNone/>
              <a:defRPr/>
            </a:pPr>
            <a:endParaRPr lang="en-US" sz="1200" b="1" dirty="0">
              <a:solidFill>
                <a:prstClr val="black">
                  <a:lumMod val="50000"/>
                  <a:lumOff val="50000"/>
                </a:prstClr>
              </a:solidFill>
              <a:latin typeface="Lucida Sans"/>
              <a:ea typeface="Arial Unicode MS" pitchFamily="34" charset="-128"/>
              <a:cs typeface="Arial Unicode MS" pitchFamily="34" charset="-128"/>
            </a:endParaRPr>
          </a:p>
          <a:p>
            <a:pPr defTabSz="914400">
              <a:buFont typeface="Wingdings" pitchFamily="2" charset="2"/>
              <a:buNone/>
              <a:defRPr/>
            </a:pPr>
            <a:r>
              <a:rPr lang="it-IT" sz="1200" b="1" dirty="0">
                <a:solidFill>
                  <a:prstClr val="black">
                    <a:lumMod val="50000"/>
                    <a:lumOff val="50000"/>
                  </a:prstClr>
                </a:solidFill>
                <a:latin typeface="Lucida Sans"/>
              </a:rPr>
              <a:t>POS Retail </a:t>
            </a:r>
            <a:r>
              <a:rPr lang="it-IT" sz="1200" b="1" dirty="0" err="1">
                <a:solidFill>
                  <a:prstClr val="black">
                    <a:lumMod val="50000"/>
                    <a:lumOff val="50000"/>
                  </a:prstClr>
                </a:solidFill>
                <a:latin typeface="Lucida Sans"/>
              </a:rPr>
              <a:t>Scanners</a:t>
            </a:r>
            <a:endParaRPr lang="it-IT" sz="1200" b="1" dirty="0">
              <a:solidFill>
                <a:prstClr val="black">
                  <a:lumMod val="50000"/>
                  <a:lumOff val="50000"/>
                </a:prstClr>
              </a:solidFill>
              <a:latin typeface="Lucida Sans"/>
            </a:endParaRPr>
          </a:p>
          <a:p>
            <a:pPr defTabSz="914400">
              <a:buFont typeface="Wingdings" pitchFamily="2" charset="2"/>
              <a:buNone/>
              <a:defRPr/>
            </a:pPr>
            <a:r>
              <a:rPr lang="en-US" sz="1200" dirty="0">
                <a:solidFill>
                  <a:prstClr val="black">
                    <a:lumMod val="50000"/>
                    <a:lumOff val="50000"/>
                  </a:prstClr>
                </a:solidFill>
                <a:latin typeface="Lucida Sans"/>
              </a:rPr>
              <a:t>#1 WW – 32.8% </a:t>
            </a:r>
            <a:r>
              <a:rPr lang="en-US" sz="1200" dirty="0" err="1">
                <a:solidFill>
                  <a:prstClr val="black">
                    <a:lumMod val="50000"/>
                    <a:lumOff val="50000"/>
                  </a:prstClr>
                </a:solidFill>
                <a:latin typeface="Lucida Sans"/>
              </a:rPr>
              <a:t>mkt</a:t>
            </a:r>
            <a:r>
              <a:rPr lang="en-US" sz="1200" dirty="0">
                <a:solidFill>
                  <a:prstClr val="black">
                    <a:lumMod val="50000"/>
                    <a:lumOff val="50000"/>
                  </a:prstClr>
                </a:solidFill>
                <a:latin typeface="Lucida Sans"/>
              </a:rPr>
              <a:t> share</a:t>
            </a:r>
          </a:p>
          <a:p>
            <a:pPr defTabSz="914400">
              <a:buFont typeface="Wingdings" pitchFamily="2" charset="2"/>
              <a:buNone/>
              <a:defRPr/>
            </a:pPr>
            <a:endParaRPr lang="en-US" sz="1200" dirty="0">
              <a:solidFill>
                <a:prstClr val="black">
                  <a:lumMod val="50000"/>
                  <a:lumOff val="50000"/>
                </a:prstClr>
              </a:solidFill>
              <a:latin typeface="Lucida Sans"/>
            </a:endParaRPr>
          </a:p>
          <a:p>
            <a:pPr defTabSz="914400">
              <a:buFont typeface="Wingdings" pitchFamily="2" charset="2"/>
              <a:buNone/>
              <a:defRPr/>
            </a:pPr>
            <a:r>
              <a:rPr lang="it-IT" sz="1200" b="1" dirty="0">
                <a:solidFill>
                  <a:prstClr val="black">
                    <a:lumMod val="50000"/>
                    <a:lumOff val="50000"/>
                  </a:prstClr>
                </a:solidFill>
                <a:latin typeface="Lucida Sans"/>
              </a:rPr>
              <a:t>Handheld </a:t>
            </a:r>
            <a:r>
              <a:rPr lang="it-IT" sz="1200" b="1" dirty="0" err="1">
                <a:solidFill>
                  <a:prstClr val="black">
                    <a:lumMod val="50000"/>
                    <a:lumOff val="50000"/>
                  </a:prstClr>
                </a:solidFill>
                <a:latin typeface="Lucida Sans"/>
              </a:rPr>
              <a:t>Scanners</a:t>
            </a:r>
            <a:endParaRPr lang="it-IT" sz="1200" b="1" dirty="0">
              <a:solidFill>
                <a:prstClr val="black">
                  <a:lumMod val="50000"/>
                  <a:lumOff val="50000"/>
                </a:prstClr>
              </a:solidFill>
              <a:latin typeface="Lucida Sans"/>
            </a:endParaRPr>
          </a:p>
          <a:p>
            <a:pPr defTabSz="914400">
              <a:buFont typeface="Wingdings" pitchFamily="2" charset="2"/>
              <a:buNone/>
              <a:defRPr/>
            </a:pPr>
            <a:r>
              <a:rPr lang="en-US" sz="1200" dirty="0">
                <a:solidFill>
                  <a:prstClr val="black">
                    <a:lumMod val="50000"/>
                    <a:lumOff val="50000"/>
                  </a:prstClr>
                </a:solidFill>
                <a:latin typeface="Lucida Sans"/>
              </a:rPr>
              <a:t>#1 in EMEA – 32.8% </a:t>
            </a:r>
            <a:r>
              <a:rPr lang="en-US" sz="1200" dirty="0" err="1">
                <a:solidFill>
                  <a:prstClr val="black">
                    <a:lumMod val="50000"/>
                    <a:lumOff val="50000"/>
                  </a:prstClr>
                </a:solidFill>
                <a:latin typeface="Lucida Sans"/>
              </a:rPr>
              <a:t>mkt</a:t>
            </a:r>
            <a:r>
              <a:rPr lang="en-US" sz="1200" dirty="0">
                <a:solidFill>
                  <a:prstClr val="black">
                    <a:lumMod val="50000"/>
                    <a:lumOff val="50000"/>
                  </a:prstClr>
                </a:solidFill>
                <a:latin typeface="Lucida Sans"/>
              </a:rPr>
              <a:t> share  </a:t>
            </a:r>
          </a:p>
          <a:p>
            <a:pPr defTabSz="914400">
              <a:buFont typeface="Wingdings" pitchFamily="2" charset="2"/>
              <a:buNone/>
              <a:defRPr/>
            </a:pPr>
            <a:r>
              <a:rPr lang="en-US" sz="1200" dirty="0">
                <a:solidFill>
                  <a:prstClr val="black">
                    <a:lumMod val="50000"/>
                    <a:lumOff val="50000"/>
                  </a:prstClr>
                </a:solidFill>
                <a:latin typeface="Lucida Sans"/>
              </a:rPr>
              <a:t>#3 WW – 16.9% </a:t>
            </a:r>
            <a:r>
              <a:rPr lang="en-US" sz="1200" dirty="0" err="1">
                <a:solidFill>
                  <a:prstClr val="black">
                    <a:lumMod val="50000"/>
                    <a:lumOff val="50000"/>
                  </a:prstClr>
                </a:solidFill>
                <a:latin typeface="Lucida Sans"/>
              </a:rPr>
              <a:t>mkt</a:t>
            </a:r>
            <a:r>
              <a:rPr lang="en-US" sz="1200" dirty="0">
                <a:solidFill>
                  <a:prstClr val="black">
                    <a:lumMod val="50000"/>
                    <a:lumOff val="50000"/>
                  </a:prstClr>
                </a:solidFill>
                <a:latin typeface="Lucida Sans"/>
              </a:rPr>
              <a:t> share</a:t>
            </a:r>
          </a:p>
          <a:p>
            <a:pPr defTabSz="914400">
              <a:buFont typeface="Wingdings" pitchFamily="2" charset="2"/>
              <a:buNone/>
              <a:defRPr/>
            </a:pPr>
            <a:endParaRPr lang="en-US" sz="1200" dirty="0">
              <a:solidFill>
                <a:prstClr val="black">
                  <a:lumMod val="50000"/>
                  <a:lumOff val="50000"/>
                </a:prstClr>
              </a:solidFill>
              <a:latin typeface="Lucida Sans"/>
            </a:endParaRPr>
          </a:p>
          <a:p>
            <a:pPr defTabSz="914400">
              <a:defRPr/>
            </a:pPr>
            <a:r>
              <a:rPr lang="en-US" sz="1200" b="1" dirty="0">
                <a:solidFill>
                  <a:prstClr val="black">
                    <a:lumMod val="50000"/>
                    <a:lumOff val="50000"/>
                  </a:prstClr>
                </a:solidFill>
                <a:latin typeface="Lucida Sans"/>
              </a:rPr>
              <a:t>Mobile Computers</a:t>
            </a:r>
            <a:r>
              <a:rPr lang="en-US" sz="1200" dirty="0">
                <a:solidFill>
                  <a:prstClr val="black">
                    <a:lumMod val="50000"/>
                    <a:lumOff val="50000"/>
                  </a:prstClr>
                </a:solidFill>
                <a:latin typeface="Lucida Sans"/>
              </a:rPr>
              <a:t/>
            </a:r>
            <a:br>
              <a:rPr lang="en-US" sz="1200" dirty="0">
                <a:solidFill>
                  <a:prstClr val="black">
                    <a:lumMod val="50000"/>
                    <a:lumOff val="50000"/>
                  </a:prstClr>
                </a:solidFill>
                <a:latin typeface="Lucida Sans"/>
              </a:rPr>
            </a:br>
            <a:r>
              <a:rPr lang="en-US" sz="1200" dirty="0" smtClean="0">
                <a:solidFill>
                  <a:prstClr val="black">
                    <a:lumMod val="50000"/>
                    <a:lumOff val="50000"/>
                  </a:prstClr>
                </a:solidFill>
                <a:latin typeface="Lucida Sans"/>
              </a:rPr>
              <a:t>#3 </a:t>
            </a:r>
            <a:r>
              <a:rPr lang="en-US" sz="1200" dirty="0">
                <a:solidFill>
                  <a:prstClr val="black">
                    <a:lumMod val="50000"/>
                    <a:lumOff val="50000"/>
                  </a:prstClr>
                </a:solidFill>
                <a:latin typeface="Lucida Sans"/>
              </a:rPr>
              <a:t>in EMEA – </a:t>
            </a:r>
            <a:r>
              <a:rPr lang="en-US" sz="1200" dirty="0" smtClean="0">
                <a:solidFill>
                  <a:prstClr val="black">
                    <a:lumMod val="50000"/>
                    <a:lumOff val="50000"/>
                  </a:prstClr>
                </a:solidFill>
                <a:latin typeface="Lucida Sans"/>
              </a:rPr>
              <a:t>9.4% </a:t>
            </a:r>
            <a:r>
              <a:rPr lang="en-US" sz="1200" dirty="0">
                <a:solidFill>
                  <a:prstClr val="black">
                    <a:lumMod val="50000"/>
                    <a:lumOff val="50000"/>
                  </a:prstClr>
                </a:solidFill>
                <a:latin typeface="Lucida Sans"/>
              </a:rPr>
              <a:t>mkt share </a:t>
            </a:r>
            <a:br>
              <a:rPr lang="en-US" sz="1200" dirty="0">
                <a:solidFill>
                  <a:prstClr val="black">
                    <a:lumMod val="50000"/>
                    <a:lumOff val="50000"/>
                  </a:prstClr>
                </a:solidFill>
                <a:latin typeface="Lucida Sans"/>
              </a:rPr>
            </a:br>
            <a:r>
              <a:rPr lang="en-US" sz="1200" dirty="0" smtClean="0">
                <a:solidFill>
                  <a:prstClr val="black">
                    <a:lumMod val="50000"/>
                    <a:lumOff val="50000"/>
                  </a:prstClr>
                </a:solidFill>
                <a:latin typeface="Lucida Sans"/>
              </a:rPr>
              <a:t>#3 </a:t>
            </a:r>
            <a:r>
              <a:rPr lang="en-US" sz="1200" dirty="0">
                <a:solidFill>
                  <a:prstClr val="black">
                    <a:lumMod val="50000"/>
                    <a:lumOff val="50000"/>
                  </a:prstClr>
                </a:solidFill>
                <a:latin typeface="Lucida Sans"/>
              </a:rPr>
              <a:t>WW – 4</a:t>
            </a:r>
            <a:r>
              <a:rPr lang="en-US" sz="1200" dirty="0" smtClean="0">
                <a:solidFill>
                  <a:prstClr val="black">
                    <a:lumMod val="50000"/>
                    <a:lumOff val="50000"/>
                  </a:prstClr>
                </a:solidFill>
                <a:latin typeface="Lucida Sans"/>
              </a:rPr>
              <a:t>.7% </a:t>
            </a:r>
            <a:r>
              <a:rPr lang="en-US" sz="1200" dirty="0">
                <a:solidFill>
                  <a:prstClr val="black">
                    <a:lumMod val="50000"/>
                    <a:lumOff val="50000"/>
                  </a:prstClr>
                </a:solidFill>
                <a:latin typeface="Lucida Sans"/>
              </a:rPr>
              <a:t>mkt share</a:t>
            </a:r>
            <a:endParaRPr lang="it-IT" sz="1200" dirty="0">
              <a:solidFill>
                <a:prstClr val="black">
                  <a:lumMod val="50000"/>
                  <a:lumOff val="50000"/>
                </a:prstClr>
              </a:solidFill>
              <a:latin typeface="Lucida Sans"/>
            </a:endParaRPr>
          </a:p>
        </p:txBody>
      </p:sp>
      <p:pic>
        <p:nvPicPr>
          <p:cNvPr id="7" name="Picture 3"/>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052" t="68558" r="43245" b="937"/>
          <a:stretch/>
        </p:blipFill>
        <p:spPr bwMode="auto">
          <a:xfrm>
            <a:off x="972977" y="1361135"/>
            <a:ext cx="4715848" cy="383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8"/>
          <p:cNvPicPr>
            <a:picLocks noChangeAspect="1" noChangeArrowheads="1"/>
          </p:cNvPicPr>
          <p:nvPr/>
        </p:nvPicPr>
        <p:blipFill>
          <a:blip r:embed="rId5" cstate="print">
            <a:clrChange>
              <a:clrFrom>
                <a:srgbClr val="000000">
                  <a:alpha val="0"/>
                </a:srgbClr>
              </a:clrFrom>
              <a:clrTo>
                <a:srgbClr val="000000">
                  <a:alpha val="0"/>
                </a:srgbClr>
              </a:clrTo>
            </a:clrChange>
          </a:blip>
          <a:srcRect/>
          <a:stretch>
            <a:fillRect/>
          </a:stretch>
        </p:blipFill>
        <p:spPr bwMode="auto">
          <a:xfrm>
            <a:off x="4031381" y="2701203"/>
            <a:ext cx="1086699" cy="271991"/>
          </a:xfrm>
          <a:prstGeom prst="rect">
            <a:avLst/>
          </a:prstGeom>
          <a:noFill/>
          <a:ln w="9525" algn="ctr">
            <a:noFill/>
            <a:miter lim="800000"/>
            <a:headEnd/>
            <a:tailEnd/>
          </a:ln>
        </p:spPr>
      </p:pic>
      <p:pic>
        <p:nvPicPr>
          <p:cNvPr id="10" name="Picture 42"/>
          <p:cNvPicPr>
            <a:picLocks noChangeAspect="1" noChangeArrowheads="1"/>
          </p:cNvPicPr>
          <p:nvPr/>
        </p:nvPicPr>
        <p:blipFill>
          <a:blip r:embed="rId6" cstate="print">
            <a:clrChange>
              <a:clrFrom>
                <a:srgbClr val="000000">
                  <a:alpha val="0"/>
                </a:srgbClr>
              </a:clrFrom>
              <a:clrTo>
                <a:srgbClr val="000000">
                  <a:alpha val="0"/>
                </a:srgbClr>
              </a:clrTo>
            </a:clrChange>
          </a:blip>
          <a:srcRect/>
          <a:stretch>
            <a:fillRect/>
          </a:stretch>
        </p:blipFill>
        <p:spPr bwMode="auto">
          <a:xfrm>
            <a:off x="1824720" y="4233900"/>
            <a:ext cx="490773" cy="150427"/>
          </a:xfrm>
          <a:prstGeom prst="rect">
            <a:avLst/>
          </a:prstGeom>
          <a:noFill/>
          <a:ln w="9525" algn="ctr">
            <a:noFill/>
            <a:miter lim="800000"/>
            <a:headEnd/>
            <a:tailEnd/>
          </a:ln>
        </p:spPr>
      </p:pic>
      <p:pic>
        <p:nvPicPr>
          <p:cNvPr id="11" name="Immagine 10"/>
          <p:cNvPicPr>
            <a:picLocks noChangeAspect="1"/>
          </p:cNvPicPr>
          <p:nvPr/>
        </p:nvPicPr>
        <p:blipFill>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287111" y="3452409"/>
            <a:ext cx="1693888" cy="395691"/>
          </a:xfrm>
          <a:prstGeom prst="rect">
            <a:avLst/>
          </a:prstGeom>
        </p:spPr>
      </p:pic>
      <p:pic>
        <p:nvPicPr>
          <p:cNvPr id="12" name="Picture 6" descr="pidion-Empowering Mobility">
            <a:hlinkClick r:id="rId8"/>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40" t="57075" b="12401"/>
          <a:stretch/>
        </p:blipFill>
        <p:spPr bwMode="auto">
          <a:xfrm>
            <a:off x="1314065" y="4404552"/>
            <a:ext cx="608107" cy="2213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media.corporate-ir.net/media_files/IROL/83/83840/ncr_logo.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550" t="13550" r="10609" b="12528"/>
          <a:stretch/>
        </p:blipFill>
        <p:spPr bwMode="auto">
          <a:xfrm>
            <a:off x="1776992" y="4823693"/>
            <a:ext cx="369306" cy="17633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ttore 1 13"/>
          <p:cNvCxnSpPr/>
          <p:nvPr/>
        </p:nvCxnSpPr>
        <p:spPr>
          <a:xfrm flipV="1">
            <a:off x="5149677" y="4781406"/>
            <a:ext cx="88790" cy="186676"/>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5187316" y="4795734"/>
            <a:ext cx="88790" cy="186676"/>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5962" t="68558" r="2635" b="937"/>
          <a:stretch/>
        </p:blipFill>
        <p:spPr bwMode="auto">
          <a:xfrm>
            <a:off x="5400936" y="1361135"/>
            <a:ext cx="1931161" cy="383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Motorola Solutions"/>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39193"/>
          <a:stretch/>
        </p:blipFill>
        <p:spPr bwMode="auto">
          <a:xfrm>
            <a:off x="4428943" y="1893947"/>
            <a:ext cx="1165442" cy="285341"/>
          </a:xfrm>
          <a:prstGeom prst="rect">
            <a:avLst/>
          </a:prstGeom>
          <a:noFill/>
          <a:extLst>
            <a:ext uri="{909E8E84-426E-40DD-AFC4-6F175D3DCCD1}">
              <a14:hiddenFill xmlns:a14="http://schemas.microsoft.com/office/drawing/2010/main">
                <a:solidFill>
                  <a:srgbClr val="FFFFFF"/>
                </a:solidFill>
              </a14:hiddenFill>
            </a:ext>
          </a:extLst>
        </p:spPr>
      </p:pic>
      <p:sp>
        <p:nvSpPr>
          <p:cNvPr id="21" name="Rettangolo 20"/>
          <p:cNvSpPr/>
          <p:nvPr/>
        </p:nvSpPr>
        <p:spPr>
          <a:xfrm>
            <a:off x="3024588" y="5329037"/>
            <a:ext cx="2081481" cy="347188"/>
          </a:xfrm>
          <a:prstGeom prst="rect">
            <a:avLst/>
          </a:prstGeom>
        </p:spPr>
        <p:txBody>
          <a:bodyPr wrap="none">
            <a:spAutoFit/>
          </a:bodyPr>
          <a:lstStyle/>
          <a:p>
            <a:pPr defTabSz="914400">
              <a:defRPr/>
            </a:pPr>
            <a:r>
              <a:rPr lang="it-IT" sz="1200" b="1" dirty="0">
                <a:solidFill>
                  <a:prstClr val="black">
                    <a:lumMod val="65000"/>
                    <a:lumOff val="35000"/>
                  </a:prstClr>
                </a:solidFill>
                <a:latin typeface="Lucida Sans"/>
              </a:rPr>
              <a:t>2013 </a:t>
            </a:r>
            <a:r>
              <a:rPr lang="it-IT" sz="1200" b="1" dirty="0" err="1">
                <a:solidFill>
                  <a:prstClr val="black">
                    <a:lumMod val="65000"/>
                    <a:lumOff val="35000"/>
                  </a:prstClr>
                </a:solidFill>
                <a:latin typeface="Lucida Sans"/>
              </a:rPr>
              <a:t>Revenues</a:t>
            </a:r>
            <a:r>
              <a:rPr lang="it-IT" sz="1200" b="1" dirty="0">
                <a:solidFill>
                  <a:prstClr val="black">
                    <a:lumMod val="65000"/>
                    <a:lumOff val="35000"/>
                  </a:prstClr>
                </a:solidFill>
                <a:latin typeface="Lucida Sans"/>
              </a:rPr>
              <a:t> in </a:t>
            </a:r>
            <a:r>
              <a:rPr lang="it-IT" sz="1200" b="1" dirty="0" err="1">
                <a:solidFill>
                  <a:prstClr val="black">
                    <a:lumMod val="65000"/>
                    <a:lumOff val="35000"/>
                  </a:prstClr>
                </a:solidFill>
                <a:latin typeface="Lucida Sans"/>
              </a:rPr>
              <a:t>$M</a:t>
            </a:r>
            <a:endParaRPr lang="it-IT" sz="1200" b="1" dirty="0">
              <a:solidFill>
                <a:prstClr val="black">
                  <a:lumMod val="65000"/>
                  <a:lumOff val="35000"/>
                </a:prstClr>
              </a:solidFill>
              <a:latin typeface="Lucida Sans"/>
            </a:endParaRPr>
          </a:p>
        </p:txBody>
      </p:sp>
      <p:sp>
        <p:nvSpPr>
          <p:cNvPr id="22" name="CasellaDiTesto 21"/>
          <p:cNvSpPr txBox="1"/>
          <p:nvPr/>
        </p:nvSpPr>
        <p:spPr>
          <a:xfrm>
            <a:off x="626531" y="1726621"/>
            <a:ext cx="407039" cy="2540480"/>
          </a:xfrm>
          <a:prstGeom prst="rect">
            <a:avLst/>
          </a:prstGeom>
          <a:noFill/>
        </p:spPr>
        <p:txBody>
          <a:bodyPr vert="vert270" anchor="ctr">
            <a:spAutoFit/>
          </a:bodyPr>
          <a:lstStyle/>
          <a:p>
            <a:pPr algn="ctr" defTabSz="914400">
              <a:defRPr/>
            </a:pPr>
            <a:r>
              <a:rPr lang="it-IT" sz="1200" b="1" dirty="0">
                <a:solidFill>
                  <a:srgbClr val="595959"/>
                </a:solidFill>
                <a:latin typeface="Lucida Sans"/>
              </a:rPr>
              <a:t>2013 Market Share</a:t>
            </a:r>
            <a:endParaRPr lang="en-US" sz="1200" b="1" dirty="0" err="1">
              <a:solidFill>
                <a:srgbClr val="595959"/>
              </a:solidFill>
              <a:latin typeface="Lucida Sans"/>
            </a:endParaRPr>
          </a:p>
        </p:txBody>
      </p:sp>
      <p:pic>
        <p:nvPicPr>
          <p:cNvPr id="92162" name="Picture 2" descr="http://www.zebra.com/etc/designs/zebra/default/images/xlogo-zebra.png.pagespeed.ic.MVyatenJzS.png">
            <a:hlinkClick r:id="rId12"/>
          </p:cNvPr>
          <p:cNvPicPr>
            <a:picLocks noChangeAspect="1" noChangeArrowheads="1"/>
          </p:cNvPicPr>
          <p:nvPr/>
        </p:nvPicPr>
        <p:blipFill>
          <a:blip r:embed="rId13" cstate="print"/>
          <a:srcRect/>
          <a:stretch>
            <a:fillRect/>
          </a:stretch>
        </p:blipFill>
        <p:spPr bwMode="auto">
          <a:xfrm>
            <a:off x="4627120" y="1488431"/>
            <a:ext cx="953724" cy="387375"/>
          </a:xfrm>
          <a:prstGeom prst="rect">
            <a:avLst/>
          </a:prstGeom>
          <a:noFill/>
        </p:spPr>
      </p:pic>
      <p:pic>
        <p:nvPicPr>
          <p:cNvPr id="92164" name="Picture 4" descr="CASIO">
            <a:hlinkClick r:id="rId14"/>
          </p:cNvPr>
          <p:cNvPicPr>
            <a:picLocks noChangeAspect="1" noChangeArrowheads="1"/>
          </p:cNvPicPr>
          <p:nvPr/>
        </p:nvPicPr>
        <p:blipFill>
          <a:blip r:embed="rId15" cstate="print"/>
          <a:srcRect/>
          <a:stretch>
            <a:fillRect/>
          </a:stretch>
        </p:blipFill>
        <p:spPr bwMode="auto">
          <a:xfrm>
            <a:off x="1965542" y="4679702"/>
            <a:ext cx="563363" cy="173162"/>
          </a:xfrm>
          <a:prstGeom prst="rect">
            <a:avLst/>
          </a:prstGeom>
          <a:noFill/>
        </p:spPr>
      </p:pic>
      <p:sp>
        <p:nvSpPr>
          <p:cNvPr id="2" name="Segnaposto numero diapositiva 1"/>
          <p:cNvSpPr>
            <a:spLocks noGrp="1"/>
          </p:cNvSpPr>
          <p:nvPr>
            <p:ph type="sldNum" sz="quarter" idx="12"/>
          </p:nvPr>
        </p:nvSpPr>
        <p:spPr/>
        <p:txBody>
          <a:bodyPr/>
          <a:lstStyle/>
          <a:p>
            <a:fld id="{72C2BF82-A7EA-419E-A6D8-59190EA55268}" type="slidenum">
              <a:rPr lang="en-US" smtClean="0"/>
              <a:t>15</a:t>
            </a:fld>
            <a:endParaRPr lang="en-US"/>
          </a:p>
        </p:txBody>
      </p:sp>
    </p:spTree>
    <p:extLst>
      <p:ext uri="{BB962C8B-B14F-4D97-AF65-F5344CB8AC3E}">
        <p14:creationId xmlns:p14="http://schemas.microsoft.com/office/powerpoint/2010/main" val="2669455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Grafico 37"/>
          <p:cNvGraphicFramePr>
            <a:graphicFrameLocks/>
          </p:cNvGraphicFramePr>
          <p:nvPr>
            <p:extLst/>
          </p:nvPr>
        </p:nvGraphicFramePr>
        <p:xfrm>
          <a:off x="920459" y="1804924"/>
          <a:ext cx="6061075" cy="3749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Grafico 35"/>
          <p:cNvGraphicFramePr>
            <a:graphicFrameLocks/>
          </p:cNvGraphicFramePr>
          <p:nvPr>
            <p:extLst/>
          </p:nvPr>
        </p:nvGraphicFramePr>
        <p:xfrm>
          <a:off x="1015296" y="1804924"/>
          <a:ext cx="6061075" cy="3749675"/>
        </p:xfrm>
        <a:graphic>
          <a:graphicData uri="http://schemas.openxmlformats.org/drawingml/2006/chart">
            <c:chart xmlns:c="http://schemas.openxmlformats.org/drawingml/2006/chart" xmlns:r="http://schemas.openxmlformats.org/officeDocument/2006/relationships" r:id="rId4"/>
          </a:graphicData>
        </a:graphic>
      </p:graphicFrame>
      <p:sp>
        <p:nvSpPr>
          <p:cNvPr id="34" name="Titolo 1"/>
          <p:cNvSpPr>
            <a:spLocks noGrp="1"/>
          </p:cNvSpPr>
          <p:nvPr>
            <p:ph type="title"/>
          </p:nvPr>
        </p:nvSpPr>
        <p:spPr>
          <a:xfrm>
            <a:off x="969446" y="348941"/>
            <a:ext cx="8166238" cy="894289"/>
          </a:xfrm>
        </p:spPr>
        <p:txBody>
          <a:bodyPr>
            <a:noAutofit/>
          </a:bodyPr>
          <a:lstStyle/>
          <a:p>
            <a:pPr defTabSz="457200"/>
            <a:r>
              <a:rPr lang="en-GB" dirty="0" err="1" smtClean="0">
                <a:cs typeface="+mj-cs"/>
              </a:rPr>
              <a:t>Datalogic</a:t>
            </a:r>
            <a:r>
              <a:rPr lang="en-GB" dirty="0">
                <a:cs typeface="+mj-cs"/>
              </a:rPr>
              <a:t> </a:t>
            </a:r>
            <a:r>
              <a:rPr lang="en-GB" dirty="0" smtClean="0">
                <a:cs typeface="+mj-cs"/>
              </a:rPr>
              <a:t>positioning in the IA market</a:t>
            </a:r>
            <a:endParaRPr lang="en-GB" sz="2400" dirty="0">
              <a:solidFill>
                <a:srgbClr val="FF0000"/>
              </a:solidFill>
              <a:cs typeface="+mj-cs"/>
            </a:endParaRPr>
          </a:p>
        </p:txBody>
      </p:sp>
      <p:sp>
        <p:nvSpPr>
          <p:cNvPr id="3" name="CasellaDiTesto 15"/>
          <p:cNvSpPr txBox="1">
            <a:spLocks noChangeArrowheads="1"/>
          </p:cNvSpPr>
          <p:nvPr/>
        </p:nvSpPr>
        <p:spPr bwMode="auto">
          <a:xfrm>
            <a:off x="5472440" y="5704279"/>
            <a:ext cx="3552897" cy="584775"/>
          </a:xfrm>
          <a:prstGeom prst="rect">
            <a:avLst/>
          </a:prstGeom>
          <a:noFill/>
          <a:ln w="9525">
            <a:noFill/>
            <a:miter lim="800000"/>
            <a:headEnd/>
            <a:tailEnd/>
          </a:ln>
        </p:spPr>
        <p:txBody>
          <a:bodyPr wrap="square">
            <a:spAutoFit/>
          </a:bodyPr>
          <a:lstStyle/>
          <a:p>
            <a:pPr algn="just" defTabSz="914400"/>
            <a:r>
              <a:rPr lang="en-GB" sz="800" b="1" dirty="0" smtClean="0">
                <a:solidFill>
                  <a:prstClr val="black">
                    <a:lumMod val="65000"/>
                    <a:lumOff val="35000"/>
                  </a:prstClr>
                </a:solidFill>
                <a:latin typeface="Lucida Sans"/>
              </a:rPr>
              <a:t>2013 </a:t>
            </a:r>
            <a:r>
              <a:rPr lang="en-GB" sz="800" b="1" dirty="0">
                <a:solidFill>
                  <a:prstClr val="black">
                    <a:lumMod val="65000"/>
                    <a:lumOff val="35000"/>
                  </a:prstClr>
                </a:solidFill>
                <a:latin typeface="Lucida Sans"/>
              </a:rPr>
              <a:t>IA Available Market </a:t>
            </a:r>
            <a:r>
              <a:rPr lang="en-GB" sz="800" dirty="0">
                <a:solidFill>
                  <a:prstClr val="black">
                    <a:lumMod val="65000"/>
                    <a:lumOff val="35000"/>
                  </a:prstClr>
                </a:solidFill>
                <a:latin typeface="Lucida Sans"/>
              </a:rPr>
              <a:t>including Industrial Barcode Scanners, Imagers, Photoelectric Sensors, Safety Light Curtains, Smart Cameras/Vision Sensors, Laser Marking segments (Postal Material Handling, </a:t>
            </a:r>
            <a:r>
              <a:rPr lang="en-GB" sz="800" dirty="0" err="1">
                <a:solidFill>
                  <a:prstClr val="black">
                    <a:lumMod val="65000"/>
                    <a:lumOff val="35000"/>
                  </a:prstClr>
                </a:solidFill>
                <a:latin typeface="Lucida Sans"/>
              </a:rPr>
              <a:t>Dimensioner</a:t>
            </a:r>
            <a:r>
              <a:rPr lang="en-GB" sz="800" dirty="0">
                <a:solidFill>
                  <a:prstClr val="black">
                    <a:lumMod val="65000"/>
                    <a:lumOff val="35000"/>
                  </a:prstClr>
                </a:solidFill>
                <a:latin typeface="Lucida Sans"/>
              </a:rPr>
              <a:t> and  Integrated Solutions not included)</a:t>
            </a:r>
          </a:p>
        </p:txBody>
      </p:sp>
      <p:sp>
        <p:nvSpPr>
          <p:cNvPr id="4" name="CasellaDiTesto 26"/>
          <p:cNvSpPr txBox="1">
            <a:spLocks noChangeArrowheads="1"/>
          </p:cNvSpPr>
          <p:nvPr/>
        </p:nvSpPr>
        <p:spPr bwMode="auto">
          <a:xfrm>
            <a:off x="1573706" y="5938454"/>
            <a:ext cx="3402299" cy="338554"/>
          </a:xfrm>
          <a:prstGeom prst="rect">
            <a:avLst/>
          </a:prstGeom>
          <a:noFill/>
          <a:ln w="9525">
            <a:noFill/>
            <a:miter lim="800000"/>
            <a:headEnd/>
            <a:tailEnd/>
          </a:ln>
        </p:spPr>
        <p:txBody>
          <a:bodyPr wrap="square">
            <a:spAutoFit/>
          </a:bodyPr>
          <a:lstStyle/>
          <a:p>
            <a:pPr defTabSz="914400"/>
            <a:r>
              <a:rPr lang="en-GB" sz="800" dirty="0">
                <a:solidFill>
                  <a:prstClr val="black">
                    <a:lumMod val="65000"/>
                    <a:lumOff val="35000"/>
                  </a:prstClr>
                </a:solidFill>
                <a:latin typeface="Lucida Sans"/>
              </a:rPr>
              <a:t>Source </a:t>
            </a:r>
            <a:r>
              <a:rPr lang="en-GB" sz="800" baseline="30000" dirty="0" smtClean="0">
                <a:solidFill>
                  <a:prstClr val="black">
                    <a:lumMod val="65000"/>
                    <a:lumOff val="35000"/>
                  </a:prstClr>
                </a:solidFill>
                <a:latin typeface="Lucida Sans"/>
              </a:rPr>
              <a:t>:</a:t>
            </a:r>
            <a:r>
              <a:rPr lang="en-GB" sz="800" dirty="0" smtClean="0">
                <a:solidFill>
                  <a:prstClr val="black">
                    <a:lumMod val="65000"/>
                    <a:lumOff val="35000"/>
                  </a:prstClr>
                </a:solidFill>
                <a:latin typeface="Lucida Sans"/>
              </a:rPr>
              <a:t> </a:t>
            </a:r>
            <a:r>
              <a:rPr lang="en-GB" sz="800" dirty="0">
                <a:solidFill>
                  <a:prstClr val="black">
                    <a:lumMod val="65000"/>
                    <a:lumOff val="35000"/>
                  </a:prstClr>
                </a:solidFill>
                <a:latin typeface="Lucida Sans"/>
              </a:rPr>
              <a:t>VDC </a:t>
            </a:r>
            <a:r>
              <a:rPr lang="en-GB" sz="800" dirty="0" smtClean="0">
                <a:solidFill>
                  <a:prstClr val="black">
                    <a:lumMod val="65000"/>
                    <a:lumOff val="35000"/>
                  </a:prstClr>
                </a:solidFill>
                <a:latin typeface="Lucida Sans"/>
              </a:rPr>
              <a:t>2014 </a:t>
            </a:r>
            <a:r>
              <a:rPr lang="en-GB" sz="800" dirty="0">
                <a:solidFill>
                  <a:prstClr val="black">
                    <a:lumMod val="65000"/>
                    <a:lumOff val="35000"/>
                  </a:prstClr>
                </a:solidFill>
                <a:latin typeface="Lucida Sans"/>
              </a:rPr>
              <a:t>(base year </a:t>
            </a:r>
            <a:r>
              <a:rPr lang="en-GB" sz="800" dirty="0" smtClean="0">
                <a:solidFill>
                  <a:prstClr val="black">
                    <a:lumMod val="65000"/>
                    <a:lumOff val="35000"/>
                  </a:prstClr>
                </a:solidFill>
                <a:latin typeface="Lucida Sans"/>
              </a:rPr>
              <a:t>2013)  Preliminary Figures -  </a:t>
            </a:r>
            <a:r>
              <a:rPr lang="en-GB" sz="800" dirty="0">
                <a:solidFill>
                  <a:prstClr val="black">
                    <a:lumMod val="65000"/>
                    <a:lumOff val="35000"/>
                  </a:prstClr>
                </a:solidFill>
                <a:latin typeface="Lucida Sans"/>
              </a:rPr>
              <a:t>Market Researches and Management's Best Estimate </a:t>
            </a:r>
          </a:p>
        </p:txBody>
      </p:sp>
      <p:pic>
        <p:nvPicPr>
          <p:cNvPr id="5" name="Picture 2" descr="4122-VDC_Research-logo-200"/>
          <p:cNvPicPr>
            <a:picLocks noChangeAspect="1" noChangeArrowheads="1"/>
          </p:cNvPicPr>
          <p:nvPr/>
        </p:nvPicPr>
        <p:blipFill>
          <a:blip r:embed="rId5" cstate="print"/>
          <a:srcRect l="8315" t="-7315" r="20032" b="30479"/>
          <a:stretch>
            <a:fillRect/>
          </a:stretch>
        </p:blipFill>
        <p:spPr bwMode="auto">
          <a:xfrm>
            <a:off x="925907" y="5938454"/>
            <a:ext cx="520700" cy="352425"/>
          </a:xfrm>
          <a:prstGeom prst="rect">
            <a:avLst/>
          </a:prstGeom>
          <a:noFill/>
          <a:ln w="9525">
            <a:noFill/>
            <a:miter lim="800000"/>
            <a:headEnd/>
            <a:tailEnd/>
          </a:ln>
        </p:spPr>
      </p:pic>
      <p:grpSp>
        <p:nvGrpSpPr>
          <p:cNvPr id="7" name="Gruppo 6"/>
          <p:cNvGrpSpPr/>
          <p:nvPr/>
        </p:nvGrpSpPr>
        <p:grpSpPr>
          <a:xfrm>
            <a:off x="621326" y="2068385"/>
            <a:ext cx="8578395" cy="3374309"/>
            <a:chOff x="645964" y="2472515"/>
            <a:chExt cx="8578395" cy="3374309"/>
          </a:xfrm>
        </p:grpSpPr>
        <p:pic>
          <p:nvPicPr>
            <p:cNvPr id="13" name="Picture 4"/>
            <p:cNvPicPr>
              <a:picLocks noChangeAspect="1" noChangeArrowheads="1"/>
            </p:cNvPicPr>
            <p:nvPr/>
          </p:nvPicPr>
          <p:blipFill>
            <a:blip r:embed="rId6" cstate="print"/>
            <a:srcRect/>
            <a:stretch>
              <a:fillRect/>
            </a:stretch>
          </p:blipFill>
          <p:spPr bwMode="auto">
            <a:xfrm>
              <a:off x="3403271" y="4382062"/>
              <a:ext cx="843829" cy="222250"/>
            </a:xfrm>
            <a:prstGeom prst="rect">
              <a:avLst/>
            </a:prstGeom>
            <a:noFill/>
            <a:ln w="9525">
              <a:noFill/>
              <a:miter lim="800000"/>
              <a:headEnd/>
              <a:tailEnd/>
            </a:ln>
          </p:spPr>
        </p:pic>
        <p:pic>
          <p:nvPicPr>
            <p:cNvPr id="14" name="Picture 29"/>
            <p:cNvPicPr>
              <a:picLocks noChangeAspect="1" noChangeArrowheads="1"/>
            </p:cNvPicPr>
            <p:nvPr/>
          </p:nvPicPr>
          <p:blipFill>
            <a:blip r:embed="rId7" cstate="print"/>
            <a:srcRect/>
            <a:stretch>
              <a:fillRect/>
            </a:stretch>
          </p:blipFill>
          <p:spPr bwMode="auto">
            <a:xfrm>
              <a:off x="2386206" y="4793074"/>
              <a:ext cx="819150" cy="182562"/>
            </a:xfrm>
            <a:prstGeom prst="rect">
              <a:avLst/>
            </a:prstGeom>
            <a:noFill/>
            <a:ln w="9525" algn="ctr">
              <a:noFill/>
              <a:miter lim="800000"/>
              <a:headEnd/>
              <a:tailEnd/>
            </a:ln>
          </p:spPr>
        </p:pic>
        <p:pic>
          <p:nvPicPr>
            <p:cNvPr id="16"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62138" y="5019795"/>
              <a:ext cx="740159" cy="170578"/>
            </a:xfrm>
            <a:prstGeom prst="rect">
              <a:avLst/>
            </a:prstGeom>
            <a:noFill/>
            <a:ln w="9525">
              <a:noFill/>
              <a:miter lim="800000"/>
              <a:headEnd/>
              <a:tailEnd/>
            </a:ln>
          </p:spPr>
        </p:pic>
        <p:pic>
          <p:nvPicPr>
            <p:cNvPr id="17" name="Picture 7" descr="Panasonic Electric Works Corp. of America">
              <a:hlinkClick r:id="rId9"/>
            </p:cNvPr>
            <p:cNvPicPr>
              <a:picLocks noChangeAspect="1" noChangeArrowheads="1"/>
            </p:cNvPicPr>
            <p:nvPr/>
          </p:nvPicPr>
          <p:blipFill rotWithShape="1">
            <a:blip r:embed="rId10" cstate="print"/>
            <a:srcRect t="13655" r="56827"/>
            <a:stretch/>
          </p:blipFill>
          <p:spPr bwMode="auto">
            <a:xfrm>
              <a:off x="1271502" y="4476111"/>
              <a:ext cx="581025" cy="242620"/>
            </a:xfrm>
            <a:prstGeom prst="rect">
              <a:avLst/>
            </a:prstGeom>
            <a:noFill/>
            <a:ln w="9525">
              <a:noFill/>
              <a:miter lim="800000"/>
              <a:headEnd/>
              <a:tailEnd/>
            </a:ln>
          </p:spPr>
        </p:pic>
        <p:pic>
          <p:nvPicPr>
            <p:cNvPr id="18"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228314" y="5144453"/>
              <a:ext cx="773113" cy="173037"/>
            </a:xfrm>
            <a:prstGeom prst="rect">
              <a:avLst/>
            </a:prstGeom>
            <a:noFill/>
            <a:ln w="9525">
              <a:noFill/>
              <a:miter lim="800000"/>
              <a:headEnd/>
              <a:tailEnd/>
            </a:ln>
          </p:spPr>
        </p:pic>
        <p:pic>
          <p:nvPicPr>
            <p:cNvPr id="27" name="Picture 1"/>
            <p:cNvPicPr>
              <a:picLocks noChangeAspect="1" noChangeArrowheads="1"/>
            </p:cNvPicPr>
            <p:nvPr/>
          </p:nvPicPr>
          <p:blipFill>
            <a:blip r:embed="rId12" cstate="print"/>
            <a:srcRect/>
            <a:stretch>
              <a:fillRect/>
            </a:stretch>
          </p:blipFill>
          <p:spPr bwMode="auto">
            <a:xfrm>
              <a:off x="4263024" y="3706942"/>
              <a:ext cx="967421" cy="183400"/>
            </a:xfrm>
            <a:prstGeom prst="rect">
              <a:avLst/>
            </a:prstGeom>
            <a:noFill/>
            <a:ln w="9525">
              <a:noFill/>
              <a:miter lim="800000"/>
              <a:headEnd/>
              <a:tailEnd/>
            </a:ln>
          </p:spPr>
        </p:pic>
        <p:pic>
          <p:nvPicPr>
            <p:cNvPr id="28" name="Picture 40" descr="DL logo_blue_RGB"/>
            <p:cNvPicPr>
              <a:picLocks noChangeAspect="1" noChangeArrowheads="1"/>
            </p:cNvPicPr>
            <p:nvPr/>
          </p:nvPicPr>
          <p:blipFill>
            <a:blip r:embed="rId13" cstate="print"/>
            <a:srcRect/>
            <a:stretch>
              <a:fillRect/>
            </a:stretch>
          </p:blipFill>
          <p:spPr bwMode="auto">
            <a:xfrm>
              <a:off x="2232218" y="4125772"/>
              <a:ext cx="1127125" cy="128588"/>
            </a:xfrm>
            <a:prstGeom prst="rect">
              <a:avLst/>
            </a:prstGeom>
            <a:noFill/>
            <a:ln w="9525">
              <a:noFill/>
              <a:miter lim="800000"/>
              <a:headEnd/>
              <a:tailEnd/>
            </a:ln>
          </p:spPr>
        </p:pic>
        <p:pic>
          <p:nvPicPr>
            <p:cNvPr id="32" name="Picture 30"/>
            <p:cNvPicPr>
              <a:picLocks noChangeAspect="1" noChangeArrowheads="1"/>
            </p:cNvPicPr>
            <p:nvPr/>
          </p:nvPicPr>
          <p:blipFill>
            <a:blip r:embed="rId14" cstate="print"/>
            <a:srcRect/>
            <a:stretch>
              <a:fillRect/>
            </a:stretch>
          </p:blipFill>
          <p:spPr bwMode="auto">
            <a:xfrm>
              <a:off x="6183610" y="2472515"/>
              <a:ext cx="764484" cy="247793"/>
            </a:xfrm>
            <a:prstGeom prst="rect">
              <a:avLst/>
            </a:prstGeom>
            <a:noFill/>
            <a:ln w="9525" algn="ctr">
              <a:noFill/>
              <a:miter lim="800000"/>
              <a:headEnd/>
              <a:tailEnd/>
            </a:ln>
          </p:spPr>
        </p:pic>
        <p:pic>
          <p:nvPicPr>
            <p:cNvPr id="33" name="Picture 31"/>
            <p:cNvPicPr>
              <a:picLocks noChangeAspect="1" noChangeArrowheads="1"/>
            </p:cNvPicPr>
            <p:nvPr/>
          </p:nvPicPr>
          <p:blipFill>
            <a:blip r:embed="rId15" cstate="print"/>
            <a:srcRect/>
            <a:stretch>
              <a:fillRect/>
            </a:stretch>
          </p:blipFill>
          <p:spPr bwMode="auto">
            <a:xfrm>
              <a:off x="4444826" y="3018153"/>
              <a:ext cx="934106" cy="159517"/>
            </a:xfrm>
            <a:prstGeom prst="rect">
              <a:avLst/>
            </a:prstGeom>
            <a:noFill/>
            <a:ln w="9525" algn="ctr">
              <a:noFill/>
              <a:miter lim="800000"/>
              <a:headEnd/>
              <a:tailEnd/>
            </a:ln>
          </p:spPr>
        </p:pic>
        <p:sp>
          <p:nvSpPr>
            <p:cNvPr id="10" name="CasellaDiTesto 25"/>
            <p:cNvSpPr txBox="1">
              <a:spLocks noChangeArrowheads="1"/>
            </p:cNvSpPr>
            <p:nvPr/>
          </p:nvSpPr>
          <p:spPr bwMode="auto">
            <a:xfrm>
              <a:off x="2915816" y="5272963"/>
              <a:ext cx="863600" cy="244475"/>
            </a:xfrm>
            <a:prstGeom prst="rect">
              <a:avLst/>
            </a:prstGeom>
            <a:noFill/>
            <a:ln w="9525">
              <a:noFill/>
              <a:miter lim="800000"/>
              <a:headEnd/>
              <a:tailEnd/>
            </a:ln>
          </p:spPr>
          <p:txBody>
            <a:bodyPr>
              <a:spAutoFit/>
            </a:bodyPr>
            <a:lstStyle/>
            <a:p>
              <a:pPr defTabSz="914400"/>
              <a:r>
                <a:rPr lang="it-IT" sz="1000" b="1" dirty="0">
                  <a:solidFill>
                    <a:srgbClr val="595959"/>
                  </a:solidFill>
                  <a:latin typeface="Lucida Sans"/>
                </a:rPr>
                <a:t>$200 M</a:t>
              </a:r>
              <a:endParaRPr lang="en-US" sz="1000" b="1" dirty="0">
                <a:solidFill>
                  <a:srgbClr val="595959"/>
                </a:solidFill>
                <a:latin typeface="Lucida Sans"/>
              </a:endParaRPr>
            </a:p>
          </p:txBody>
        </p:sp>
        <p:sp>
          <p:nvSpPr>
            <p:cNvPr id="11" name="CasellaDiTesto 28"/>
            <p:cNvSpPr txBox="1">
              <a:spLocks noChangeArrowheads="1"/>
            </p:cNvSpPr>
            <p:nvPr/>
          </p:nvSpPr>
          <p:spPr bwMode="auto">
            <a:xfrm>
              <a:off x="4212456" y="5272963"/>
              <a:ext cx="863600" cy="244475"/>
            </a:xfrm>
            <a:prstGeom prst="rect">
              <a:avLst/>
            </a:prstGeom>
            <a:noFill/>
            <a:ln w="9525">
              <a:noFill/>
              <a:miter lim="800000"/>
              <a:headEnd/>
              <a:tailEnd/>
            </a:ln>
          </p:spPr>
          <p:txBody>
            <a:bodyPr>
              <a:spAutoFit/>
            </a:bodyPr>
            <a:lstStyle/>
            <a:p>
              <a:pPr defTabSz="914400"/>
              <a:r>
                <a:rPr lang="it-IT" sz="1000" b="1" dirty="0">
                  <a:solidFill>
                    <a:srgbClr val="595959"/>
                  </a:solidFill>
                  <a:latin typeface="Lucida Sans"/>
                </a:rPr>
                <a:t>$300 M</a:t>
              </a:r>
              <a:endParaRPr lang="en-US" sz="1000" b="1" dirty="0">
                <a:solidFill>
                  <a:srgbClr val="595959"/>
                </a:solidFill>
                <a:latin typeface="Lucida Sans"/>
              </a:endParaRPr>
            </a:p>
          </p:txBody>
        </p:sp>
        <p:sp>
          <p:nvSpPr>
            <p:cNvPr id="19" name="CasellaDiTesto 24"/>
            <p:cNvSpPr txBox="1">
              <a:spLocks noChangeArrowheads="1"/>
            </p:cNvSpPr>
            <p:nvPr/>
          </p:nvSpPr>
          <p:spPr bwMode="auto">
            <a:xfrm>
              <a:off x="838506" y="3185058"/>
              <a:ext cx="539750" cy="246221"/>
            </a:xfrm>
            <a:prstGeom prst="rect">
              <a:avLst/>
            </a:prstGeom>
            <a:noFill/>
            <a:ln w="9525">
              <a:noFill/>
              <a:miter lim="800000"/>
              <a:headEnd/>
              <a:tailEnd/>
            </a:ln>
          </p:spPr>
          <p:txBody>
            <a:bodyPr anchor="ctr">
              <a:spAutoFit/>
            </a:bodyPr>
            <a:lstStyle/>
            <a:p>
              <a:pPr algn="r" defTabSz="914400"/>
              <a:r>
                <a:rPr lang="it-IT" sz="1000" b="1" dirty="0">
                  <a:solidFill>
                    <a:srgbClr val="595959"/>
                  </a:solidFill>
                  <a:latin typeface="Lucida Sans"/>
                </a:rPr>
                <a:t>12%</a:t>
              </a:r>
              <a:endParaRPr lang="en-US" sz="1000" b="1" dirty="0">
                <a:solidFill>
                  <a:srgbClr val="595959"/>
                </a:solidFill>
                <a:latin typeface="Lucida Sans"/>
              </a:endParaRPr>
            </a:p>
          </p:txBody>
        </p:sp>
        <p:sp>
          <p:nvSpPr>
            <p:cNvPr id="21" name="CasellaDiTesto 24"/>
            <p:cNvSpPr txBox="1">
              <a:spLocks noChangeArrowheads="1"/>
            </p:cNvSpPr>
            <p:nvPr/>
          </p:nvSpPr>
          <p:spPr bwMode="auto">
            <a:xfrm>
              <a:off x="807304" y="4162973"/>
              <a:ext cx="539750" cy="246221"/>
            </a:xfrm>
            <a:prstGeom prst="rect">
              <a:avLst/>
            </a:prstGeom>
            <a:noFill/>
            <a:ln w="9525">
              <a:noFill/>
              <a:miter lim="800000"/>
              <a:headEnd/>
              <a:tailEnd/>
            </a:ln>
          </p:spPr>
          <p:txBody>
            <a:bodyPr anchor="ctr">
              <a:spAutoFit/>
            </a:bodyPr>
            <a:lstStyle/>
            <a:p>
              <a:pPr algn="r" defTabSz="914400"/>
              <a:r>
                <a:rPr lang="it-IT" sz="1000" b="1" dirty="0">
                  <a:solidFill>
                    <a:srgbClr val="595959"/>
                  </a:solidFill>
                  <a:latin typeface="Lucida Sans"/>
                </a:rPr>
                <a:t>6%</a:t>
              </a:r>
              <a:endParaRPr lang="en-US" sz="1000" b="1" dirty="0">
                <a:solidFill>
                  <a:srgbClr val="595959"/>
                </a:solidFill>
                <a:latin typeface="Lucida Sans"/>
              </a:endParaRPr>
            </a:p>
          </p:txBody>
        </p:sp>
        <p:sp>
          <p:nvSpPr>
            <p:cNvPr id="22" name="CasellaDiTesto 24"/>
            <p:cNvSpPr txBox="1">
              <a:spLocks noChangeArrowheads="1"/>
            </p:cNvSpPr>
            <p:nvPr/>
          </p:nvSpPr>
          <p:spPr bwMode="auto">
            <a:xfrm>
              <a:off x="835879" y="4898233"/>
              <a:ext cx="539750" cy="246221"/>
            </a:xfrm>
            <a:prstGeom prst="rect">
              <a:avLst/>
            </a:prstGeom>
            <a:noFill/>
            <a:ln w="9525">
              <a:noFill/>
              <a:miter lim="800000"/>
              <a:headEnd/>
              <a:tailEnd/>
            </a:ln>
          </p:spPr>
          <p:txBody>
            <a:bodyPr anchor="ctr">
              <a:spAutoFit/>
            </a:bodyPr>
            <a:lstStyle/>
            <a:p>
              <a:pPr algn="r" defTabSz="914400"/>
              <a:r>
                <a:rPr lang="it-IT" sz="1000" dirty="0">
                  <a:solidFill>
                    <a:srgbClr val="595959"/>
                  </a:solidFill>
                  <a:latin typeface="Lucida Sans"/>
                </a:rPr>
                <a:t>2%</a:t>
              </a:r>
              <a:endParaRPr lang="en-US" sz="1000" dirty="0">
                <a:solidFill>
                  <a:srgbClr val="595959"/>
                </a:solidFill>
                <a:latin typeface="Lucida Sans"/>
              </a:endParaRPr>
            </a:p>
          </p:txBody>
        </p:sp>
        <p:sp>
          <p:nvSpPr>
            <p:cNvPr id="23" name="CasellaDiTesto 24"/>
            <p:cNvSpPr txBox="1">
              <a:spLocks noChangeArrowheads="1"/>
            </p:cNvSpPr>
            <p:nvPr/>
          </p:nvSpPr>
          <p:spPr bwMode="auto">
            <a:xfrm>
              <a:off x="824766" y="4481202"/>
              <a:ext cx="539750" cy="246221"/>
            </a:xfrm>
            <a:prstGeom prst="rect">
              <a:avLst/>
            </a:prstGeom>
            <a:noFill/>
            <a:ln w="9525">
              <a:noFill/>
              <a:miter lim="800000"/>
              <a:headEnd/>
              <a:tailEnd/>
            </a:ln>
          </p:spPr>
          <p:txBody>
            <a:bodyPr anchor="ctr">
              <a:spAutoFit/>
            </a:bodyPr>
            <a:lstStyle/>
            <a:p>
              <a:pPr algn="r" defTabSz="914400"/>
              <a:r>
                <a:rPr lang="it-IT" sz="1000" b="1" dirty="0">
                  <a:solidFill>
                    <a:srgbClr val="595959"/>
                  </a:solidFill>
                  <a:latin typeface="Lucida Sans"/>
                </a:rPr>
                <a:t>4%</a:t>
              </a:r>
              <a:endParaRPr lang="en-US" sz="1000" b="1" dirty="0">
                <a:solidFill>
                  <a:srgbClr val="595959"/>
                </a:solidFill>
                <a:latin typeface="Lucida Sans"/>
              </a:endParaRPr>
            </a:p>
          </p:txBody>
        </p:sp>
        <p:sp>
          <p:nvSpPr>
            <p:cNvPr id="24" name="CasellaDiTesto 24"/>
            <p:cNvSpPr txBox="1">
              <a:spLocks noChangeArrowheads="1"/>
            </p:cNvSpPr>
            <p:nvPr/>
          </p:nvSpPr>
          <p:spPr bwMode="auto">
            <a:xfrm>
              <a:off x="816829" y="3833130"/>
              <a:ext cx="539750" cy="246221"/>
            </a:xfrm>
            <a:prstGeom prst="rect">
              <a:avLst/>
            </a:prstGeom>
            <a:noFill/>
            <a:ln w="9525">
              <a:noFill/>
              <a:miter lim="800000"/>
              <a:headEnd/>
              <a:tailEnd/>
            </a:ln>
          </p:spPr>
          <p:txBody>
            <a:bodyPr anchor="ctr">
              <a:spAutoFit/>
            </a:bodyPr>
            <a:lstStyle/>
            <a:p>
              <a:pPr algn="r" defTabSz="914400"/>
              <a:r>
                <a:rPr lang="it-IT" sz="1000" b="1" dirty="0">
                  <a:solidFill>
                    <a:srgbClr val="595959"/>
                  </a:solidFill>
                  <a:latin typeface="Lucida Sans"/>
                </a:rPr>
                <a:t>8%</a:t>
              </a:r>
              <a:endParaRPr lang="en-US" sz="1000" b="1" dirty="0">
                <a:solidFill>
                  <a:srgbClr val="595959"/>
                </a:solidFill>
                <a:latin typeface="Lucida Sans"/>
              </a:endParaRPr>
            </a:p>
          </p:txBody>
        </p:sp>
        <p:sp>
          <p:nvSpPr>
            <p:cNvPr id="25" name="CasellaDiTesto 30"/>
            <p:cNvSpPr txBox="1">
              <a:spLocks noChangeArrowheads="1"/>
            </p:cNvSpPr>
            <p:nvPr/>
          </p:nvSpPr>
          <p:spPr bwMode="auto">
            <a:xfrm>
              <a:off x="1490372" y="5569825"/>
              <a:ext cx="5491162" cy="276999"/>
            </a:xfrm>
            <a:prstGeom prst="rect">
              <a:avLst/>
            </a:prstGeom>
            <a:noFill/>
            <a:ln w="9525">
              <a:noFill/>
              <a:miter lim="800000"/>
              <a:headEnd/>
              <a:tailEnd/>
            </a:ln>
          </p:spPr>
          <p:txBody>
            <a:bodyPr>
              <a:spAutoFit/>
            </a:bodyPr>
            <a:lstStyle/>
            <a:p>
              <a:pPr algn="ctr" defTabSz="914400">
                <a:defRPr/>
              </a:pPr>
              <a:r>
                <a:rPr lang="it-IT" sz="1200" b="1" dirty="0" smtClean="0">
                  <a:solidFill>
                    <a:prstClr val="black">
                      <a:lumMod val="65000"/>
                      <a:lumOff val="35000"/>
                    </a:prstClr>
                  </a:solidFill>
                  <a:latin typeface="Lucida Sans"/>
                </a:rPr>
                <a:t>2013 </a:t>
              </a:r>
              <a:r>
                <a:rPr lang="it-IT" sz="1200" b="1" dirty="0" err="1">
                  <a:solidFill>
                    <a:prstClr val="black">
                      <a:lumMod val="65000"/>
                      <a:lumOff val="35000"/>
                    </a:prstClr>
                  </a:solidFill>
                  <a:latin typeface="Lucida Sans"/>
                </a:rPr>
                <a:t>Revenues</a:t>
              </a:r>
              <a:r>
                <a:rPr lang="it-IT" sz="1200" b="1" dirty="0">
                  <a:solidFill>
                    <a:prstClr val="black">
                      <a:lumMod val="65000"/>
                      <a:lumOff val="35000"/>
                    </a:prstClr>
                  </a:solidFill>
                  <a:latin typeface="Lucida Sans"/>
                </a:rPr>
                <a:t> in $M</a:t>
              </a:r>
            </a:p>
          </p:txBody>
        </p:sp>
        <p:sp>
          <p:nvSpPr>
            <p:cNvPr id="26" name="Rettangolo 32"/>
            <p:cNvSpPr>
              <a:spLocks noChangeArrowheads="1"/>
            </p:cNvSpPr>
            <p:nvPr/>
          </p:nvSpPr>
          <p:spPr bwMode="auto">
            <a:xfrm>
              <a:off x="6668584" y="3219908"/>
              <a:ext cx="2555775" cy="861774"/>
            </a:xfrm>
            <a:prstGeom prst="rect">
              <a:avLst/>
            </a:prstGeom>
            <a:noFill/>
            <a:ln w="9525">
              <a:noFill/>
              <a:miter lim="800000"/>
              <a:headEnd/>
              <a:tailEnd/>
            </a:ln>
          </p:spPr>
          <p:txBody>
            <a:bodyPr wrap="square">
              <a:spAutoFit/>
            </a:bodyPr>
            <a:lstStyle/>
            <a:p>
              <a:pPr defTabSz="914400">
                <a:lnSpc>
                  <a:spcPts val="2000"/>
                </a:lnSpc>
              </a:pPr>
              <a:r>
                <a:rPr lang="en-GB" altLang="en-US" sz="1200" b="1" dirty="0">
                  <a:solidFill>
                    <a:prstClr val="black">
                      <a:lumMod val="50000"/>
                      <a:lumOff val="50000"/>
                    </a:prstClr>
                  </a:solidFill>
                  <a:latin typeface="Lucida Sans"/>
                  <a:ea typeface="Arial Unicode MS" pitchFamily="34" charset="-128"/>
                  <a:cs typeface="Arial Unicode MS" pitchFamily="34" charset="-128"/>
                </a:rPr>
                <a:t>Industrial Stationary </a:t>
              </a:r>
              <a:r>
                <a:rPr lang="en-GB" altLang="en-US" sz="1200" b="1" dirty="0" smtClean="0">
                  <a:solidFill>
                    <a:prstClr val="black">
                      <a:lumMod val="50000"/>
                      <a:lumOff val="50000"/>
                    </a:prstClr>
                  </a:solidFill>
                  <a:latin typeface="Lucida Sans"/>
                  <a:ea typeface="Arial Unicode MS" pitchFamily="34" charset="-128"/>
                  <a:cs typeface="Arial Unicode MS" pitchFamily="34" charset="-128"/>
                </a:rPr>
                <a:t>Scanners</a:t>
              </a:r>
              <a:endParaRPr lang="en-GB" altLang="en-US" sz="1200" b="1" dirty="0">
                <a:solidFill>
                  <a:prstClr val="black">
                    <a:lumMod val="50000"/>
                    <a:lumOff val="50000"/>
                  </a:prstClr>
                </a:solidFill>
                <a:latin typeface="Lucida Sans"/>
                <a:ea typeface="Arial Unicode MS" pitchFamily="34" charset="-128"/>
                <a:cs typeface="Arial Unicode MS" pitchFamily="34" charset="-128"/>
              </a:endParaRPr>
            </a:p>
            <a:p>
              <a:pPr defTabSz="914400">
                <a:lnSpc>
                  <a:spcPts val="2000"/>
                </a:lnSpc>
              </a:pPr>
              <a:r>
                <a:rPr lang="en-GB" sz="1200" dirty="0">
                  <a:solidFill>
                    <a:prstClr val="black">
                      <a:lumMod val="50000"/>
                      <a:lumOff val="50000"/>
                    </a:prstClr>
                  </a:solidFill>
                  <a:latin typeface="Lucida Sans"/>
                </a:rPr>
                <a:t>#1 </a:t>
              </a:r>
              <a:r>
                <a:rPr lang="en-GB" sz="1200" dirty="0" smtClean="0">
                  <a:solidFill>
                    <a:prstClr val="black">
                      <a:lumMod val="50000"/>
                      <a:lumOff val="50000"/>
                    </a:prstClr>
                  </a:solidFill>
                  <a:latin typeface="Lucida Sans"/>
                </a:rPr>
                <a:t>WW - 26.2% </a:t>
              </a:r>
              <a:r>
                <a:rPr lang="en-GB" sz="1200" dirty="0" err="1">
                  <a:solidFill>
                    <a:prstClr val="black">
                      <a:lumMod val="50000"/>
                      <a:lumOff val="50000"/>
                    </a:prstClr>
                  </a:solidFill>
                  <a:latin typeface="Lucida Sans"/>
                </a:rPr>
                <a:t>mkt</a:t>
              </a:r>
              <a:r>
                <a:rPr lang="en-GB" sz="1200" dirty="0">
                  <a:solidFill>
                    <a:prstClr val="black">
                      <a:lumMod val="50000"/>
                      <a:lumOff val="50000"/>
                    </a:prstClr>
                  </a:solidFill>
                  <a:latin typeface="Lucida Sans"/>
                </a:rPr>
                <a:t> share</a:t>
              </a:r>
            </a:p>
            <a:p>
              <a:pPr defTabSz="914400">
                <a:lnSpc>
                  <a:spcPts val="2000"/>
                </a:lnSpc>
              </a:pPr>
              <a:endParaRPr lang="en-GB" sz="1050" dirty="0">
                <a:solidFill>
                  <a:prstClr val="black">
                    <a:lumMod val="65000"/>
                    <a:lumOff val="35000"/>
                  </a:prstClr>
                </a:solidFill>
                <a:latin typeface="Lucida Sans"/>
              </a:endParaRPr>
            </a:p>
          </p:txBody>
        </p:sp>
        <p:sp>
          <p:nvSpPr>
            <p:cNvPr id="29" name="CasellaDiTesto 28"/>
            <p:cNvSpPr txBox="1"/>
            <p:nvPr/>
          </p:nvSpPr>
          <p:spPr>
            <a:xfrm>
              <a:off x="645964" y="2768693"/>
              <a:ext cx="369332" cy="2251102"/>
            </a:xfrm>
            <a:prstGeom prst="rect">
              <a:avLst/>
            </a:prstGeom>
            <a:noFill/>
          </p:spPr>
          <p:txBody>
            <a:bodyPr vert="vert270" anchor="ctr">
              <a:spAutoFit/>
            </a:bodyPr>
            <a:lstStyle/>
            <a:p>
              <a:pPr algn="ctr" defTabSz="914400">
                <a:defRPr/>
              </a:pPr>
              <a:r>
                <a:rPr lang="it-IT" sz="1200" b="1" dirty="0" smtClean="0">
                  <a:solidFill>
                    <a:prstClr val="black">
                      <a:lumMod val="65000"/>
                      <a:lumOff val="35000"/>
                    </a:prstClr>
                  </a:solidFill>
                  <a:latin typeface="Lucida Sans"/>
                </a:rPr>
                <a:t>2013 </a:t>
              </a:r>
              <a:r>
                <a:rPr lang="it-IT" sz="1200" b="1" dirty="0">
                  <a:solidFill>
                    <a:prstClr val="black">
                      <a:lumMod val="65000"/>
                      <a:lumOff val="35000"/>
                    </a:prstClr>
                  </a:solidFill>
                  <a:latin typeface="Lucida Sans"/>
                </a:rPr>
                <a:t>Market Share</a:t>
              </a:r>
              <a:endParaRPr lang="en-US" sz="1200" b="1" dirty="0">
                <a:solidFill>
                  <a:prstClr val="black">
                    <a:lumMod val="65000"/>
                    <a:lumOff val="35000"/>
                  </a:prstClr>
                </a:solidFill>
                <a:latin typeface="Lucida Sans"/>
              </a:endParaRPr>
            </a:p>
          </p:txBody>
        </p:sp>
        <p:sp>
          <p:nvSpPr>
            <p:cNvPr id="30" name="CasellaDiTesto 25"/>
            <p:cNvSpPr txBox="1">
              <a:spLocks noChangeArrowheads="1"/>
            </p:cNvSpPr>
            <p:nvPr/>
          </p:nvSpPr>
          <p:spPr bwMode="auto">
            <a:xfrm>
              <a:off x="1619672" y="5273712"/>
              <a:ext cx="863600" cy="244475"/>
            </a:xfrm>
            <a:prstGeom prst="rect">
              <a:avLst/>
            </a:prstGeom>
            <a:noFill/>
            <a:ln w="9525">
              <a:noFill/>
              <a:miter lim="800000"/>
              <a:headEnd/>
              <a:tailEnd/>
            </a:ln>
          </p:spPr>
          <p:txBody>
            <a:bodyPr>
              <a:spAutoFit/>
            </a:bodyPr>
            <a:lstStyle/>
            <a:p>
              <a:pPr defTabSz="914400"/>
              <a:r>
                <a:rPr lang="it-IT" sz="1000" b="1" dirty="0">
                  <a:solidFill>
                    <a:srgbClr val="595959"/>
                  </a:solidFill>
                  <a:latin typeface="Lucida Sans"/>
                </a:rPr>
                <a:t>$100 M</a:t>
              </a:r>
              <a:endParaRPr lang="en-US" sz="1000" b="1" dirty="0">
                <a:solidFill>
                  <a:srgbClr val="595959"/>
                </a:solidFill>
                <a:latin typeface="Lucida Sans"/>
              </a:endParaRPr>
            </a:p>
          </p:txBody>
        </p:sp>
      </p:grpSp>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27889" y="3889175"/>
            <a:ext cx="297801" cy="31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numero diapositiva 1"/>
          <p:cNvSpPr>
            <a:spLocks noGrp="1"/>
          </p:cNvSpPr>
          <p:nvPr>
            <p:ph type="sldNum" sz="quarter" idx="12"/>
          </p:nvPr>
        </p:nvSpPr>
        <p:spPr/>
        <p:txBody>
          <a:bodyPr/>
          <a:lstStyle/>
          <a:p>
            <a:fld id="{72C2BF82-A7EA-419E-A6D8-59190EA55268}" type="slidenum">
              <a:rPr lang="en-US" smtClean="0"/>
              <a:t>16</a:t>
            </a:fld>
            <a:endParaRPr lang="en-US"/>
          </a:p>
        </p:txBody>
      </p:sp>
    </p:spTree>
    <p:extLst>
      <p:ext uri="{BB962C8B-B14F-4D97-AF65-F5344CB8AC3E}">
        <p14:creationId xmlns:p14="http://schemas.microsoft.com/office/powerpoint/2010/main" val="1597093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0350" y="2306002"/>
            <a:ext cx="3877365" cy="1362075"/>
          </a:xfrm>
        </p:spPr>
        <p:txBody>
          <a:bodyPr/>
          <a:lstStyle/>
          <a:p>
            <a:r>
              <a:rPr lang="en-US" dirty="0" smtClean="0"/>
              <a:t>Datalogic and Vietnam</a:t>
            </a:r>
            <a:endParaRPr lang="en-US" dirty="0"/>
          </a:p>
        </p:txBody>
      </p:sp>
      <p:pic>
        <p:nvPicPr>
          <p:cNvPr id="2050" name="il_fi" descr="saigon-vietnam-traff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9115" y="815340"/>
            <a:ext cx="4476750" cy="298132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0"/>
          </p:nvPr>
        </p:nvSpPr>
        <p:spPr/>
        <p:txBody>
          <a:bodyPr/>
          <a:lstStyle/>
          <a:p>
            <a:pPr>
              <a:defRPr/>
            </a:pPr>
            <a:fld id="{EC8E7E88-660E-4B08-8162-439395CF40D5}" type="slidenum">
              <a:rPr lang="en-US" smtClean="0"/>
              <a:pPr>
                <a:defRPr/>
              </a:pPr>
              <a:t>17</a:t>
            </a:fld>
            <a:endParaRPr lang="en-US"/>
          </a:p>
        </p:txBody>
      </p:sp>
    </p:spTree>
    <p:extLst>
      <p:ext uri="{BB962C8B-B14F-4D97-AF65-F5344CB8AC3E}">
        <p14:creationId xmlns:p14="http://schemas.microsoft.com/office/powerpoint/2010/main" val="217952962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49299" y="555613"/>
            <a:ext cx="8166101" cy="536090"/>
          </a:xfrm>
        </p:spPr>
        <p:txBody>
          <a:bodyPr/>
          <a:lstStyle/>
          <a:p>
            <a:pPr algn="ctr" eaLnBrk="1" hangingPunct="1"/>
            <a:r>
              <a:rPr lang="en-US" sz="2800" dirty="0" smtClean="0"/>
              <a:t>Vietnam Datalogic ADC Overview: we are here</a:t>
            </a:r>
          </a:p>
        </p:txBody>
      </p:sp>
      <p:sp>
        <p:nvSpPr>
          <p:cNvPr id="2" name="Text Placeholder 1"/>
          <p:cNvSpPr>
            <a:spLocks noGrp="1"/>
          </p:cNvSpPr>
          <p:nvPr>
            <p:ph type="body" sz="half" idx="2"/>
          </p:nvPr>
        </p:nvSpPr>
        <p:spPr>
          <a:xfrm>
            <a:off x="685800" y="1386840"/>
            <a:ext cx="4611782" cy="5145973"/>
          </a:xfrm>
        </p:spPr>
        <p:txBody>
          <a:bodyPr>
            <a:normAutofit/>
          </a:bodyPr>
          <a:lstStyle/>
          <a:p>
            <a:pPr marL="342900" indent="-342900">
              <a:lnSpc>
                <a:spcPct val="130000"/>
              </a:lnSpc>
              <a:buClr>
                <a:schemeClr val="tx1"/>
              </a:buClr>
              <a:buFont typeface="Arial" pitchFamily="34" charset="0"/>
              <a:buChar char="•"/>
            </a:pPr>
            <a:r>
              <a:rPr lang="en-US" sz="2000" dirty="0" smtClean="0"/>
              <a:t>We are in the Saigon Hi-Tech Park</a:t>
            </a:r>
          </a:p>
          <a:p>
            <a:pPr marL="342900" indent="-342900">
              <a:lnSpc>
                <a:spcPct val="130000"/>
              </a:lnSpc>
              <a:buClr>
                <a:schemeClr val="tx1"/>
              </a:buClr>
              <a:buFont typeface="Arial" pitchFamily="34" charset="0"/>
              <a:buChar char="•"/>
            </a:pPr>
            <a:r>
              <a:rPr lang="en-US" sz="2000" dirty="0" smtClean="0"/>
              <a:t>Established</a:t>
            </a:r>
            <a:r>
              <a:rPr lang="en-US" sz="2000" dirty="0"/>
              <a:t>: </a:t>
            </a:r>
            <a:r>
              <a:rPr lang="en-US" sz="2000" b="1" dirty="0"/>
              <a:t>8-Jan-2009</a:t>
            </a:r>
          </a:p>
          <a:p>
            <a:pPr marL="342900" indent="-342900">
              <a:lnSpc>
                <a:spcPct val="130000"/>
              </a:lnSpc>
              <a:buClr>
                <a:schemeClr val="tx1"/>
              </a:buClr>
              <a:buFont typeface="Arial" pitchFamily="34" charset="0"/>
              <a:buChar char="•"/>
            </a:pPr>
            <a:r>
              <a:rPr lang="en-US" sz="2000" dirty="0"/>
              <a:t>Factory land area:  2 Lots ~</a:t>
            </a:r>
            <a:r>
              <a:rPr lang="en-US" sz="2000" i="1" dirty="0"/>
              <a:t>20,000m</a:t>
            </a:r>
            <a:r>
              <a:rPr lang="en-US" sz="2000" i="1" baseline="30000" dirty="0"/>
              <a:t>2</a:t>
            </a:r>
            <a:r>
              <a:rPr lang="en-US" sz="2000" i="1" dirty="0"/>
              <a:t> each. </a:t>
            </a:r>
            <a:r>
              <a:rPr lang="en-US" sz="2000" dirty="0"/>
              <a:t/>
            </a:r>
            <a:br>
              <a:rPr lang="en-US" sz="2000" dirty="0"/>
            </a:br>
            <a:r>
              <a:rPr lang="en-US" sz="2000" dirty="0"/>
              <a:t>Building area: </a:t>
            </a:r>
            <a:r>
              <a:rPr lang="en-US" sz="2000" i="1" dirty="0"/>
              <a:t>10,000m</a:t>
            </a:r>
            <a:r>
              <a:rPr lang="en-US" sz="2000" i="1" baseline="30000" dirty="0"/>
              <a:t>2</a:t>
            </a:r>
            <a:r>
              <a:rPr lang="en-US" sz="2000" dirty="0"/>
              <a:t/>
            </a:r>
            <a:br>
              <a:rPr lang="en-US" sz="2000" dirty="0"/>
            </a:br>
            <a:r>
              <a:rPr lang="en-US" sz="2000" dirty="0"/>
              <a:t>Production area occupied: </a:t>
            </a:r>
            <a:r>
              <a:rPr lang="en-US" sz="2000" i="1" dirty="0"/>
              <a:t>4,500m</a:t>
            </a:r>
            <a:r>
              <a:rPr lang="en-US" sz="2000" i="1" baseline="30000" dirty="0"/>
              <a:t>2</a:t>
            </a:r>
            <a:r>
              <a:rPr lang="en-US" sz="2000" dirty="0"/>
              <a:t> </a:t>
            </a:r>
            <a:br>
              <a:rPr lang="en-US" sz="2000" dirty="0"/>
            </a:br>
            <a:r>
              <a:rPr lang="en-US" sz="2000" i="1" dirty="0"/>
              <a:t>1,750 m</a:t>
            </a:r>
            <a:r>
              <a:rPr lang="en-US" sz="2000" i="1" baseline="30000" dirty="0"/>
              <a:t>2</a:t>
            </a:r>
            <a:r>
              <a:rPr lang="en-US" sz="2000" dirty="0"/>
              <a:t> office in 1</a:t>
            </a:r>
            <a:r>
              <a:rPr lang="en-US" sz="2000" baseline="30000" dirty="0"/>
              <a:t>st</a:t>
            </a:r>
            <a:r>
              <a:rPr lang="en-US" sz="2000" dirty="0"/>
              <a:t> floor for R&amp;D</a:t>
            </a:r>
          </a:p>
          <a:p>
            <a:pPr marL="342900" indent="-342900">
              <a:lnSpc>
                <a:spcPct val="130000"/>
              </a:lnSpc>
              <a:buClr>
                <a:schemeClr val="tx1"/>
              </a:buClr>
              <a:buFont typeface="Arial" pitchFamily="34" charset="0"/>
              <a:buChar char="•"/>
            </a:pPr>
            <a:r>
              <a:rPr lang="en-US" sz="2000" dirty="0" smtClean="0"/>
              <a:t>About 600 employees</a:t>
            </a:r>
            <a:endParaRPr lang="en-US" sz="2000" dirty="0"/>
          </a:p>
          <a:p>
            <a:pPr marL="342900" indent="-342900">
              <a:lnSpc>
                <a:spcPct val="130000"/>
              </a:lnSpc>
              <a:buClr>
                <a:schemeClr val="tx1"/>
              </a:buClr>
              <a:buFont typeface="Arial" pitchFamily="34" charset="0"/>
              <a:buChar char="•"/>
            </a:pPr>
            <a:r>
              <a:rPr lang="en-US" sz="2000" dirty="0"/>
              <a:t>Focus:  Product Design and Test, Manufacturing, Fulfillment, and Service Repair </a:t>
            </a:r>
            <a:endParaRPr lang="en-US" sz="2000" b="1" dirty="0"/>
          </a:p>
          <a:p>
            <a:pPr>
              <a:lnSpc>
                <a:spcPct val="130000"/>
              </a:lnSpc>
              <a:buClr>
                <a:schemeClr val="tx1"/>
              </a:buClr>
            </a:pPr>
            <a:endParaRPr lang="en-US" sz="1600" dirty="0"/>
          </a:p>
          <a:p>
            <a:endParaRPr lang="it-IT" sz="1600" dirty="0"/>
          </a:p>
        </p:txBody>
      </p:sp>
      <p:sp>
        <p:nvSpPr>
          <p:cNvPr id="1536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BF9477-BD24-433F-B4D0-EDBDEC277A23}" type="slidenum">
              <a:rPr lang="en-US" sz="1800" b="0" smtClean="0">
                <a:solidFill>
                  <a:schemeClr val="bg1"/>
                </a:solidFill>
                <a:latin typeface="Arial Narrow" pitchFamily="34" charset="0"/>
              </a:rPr>
              <a:pPr fontAlgn="base">
                <a:spcBef>
                  <a:spcPct val="0"/>
                </a:spcBef>
                <a:spcAft>
                  <a:spcPct val="0"/>
                </a:spcAft>
                <a:defRPr/>
              </a:pPr>
              <a:t>18</a:t>
            </a:fld>
            <a:endParaRPr lang="en-US" sz="1800" b="0" dirty="0" smtClean="0">
              <a:solidFill>
                <a:schemeClr val="bg1"/>
              </a:solidFill>
              <a:latin typeface="Arial Narrow" pitchFamily="34" charset="0"/>
            </a:endParaRPr>
          </a:p>
        </p:txBody>
      </p:sp>
      <p:pic>
        <p:nvPicPr>
          <p:cNvPr id="1741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9723" y="1596403"/>
            <a:ext cx="3546475" cy="2362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7950" y="4093508"/>
            <a:ext cx="3544888" cy="22431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heeap.org/sites/default/files/Logo%20SHTP%20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72960" y="1041399"/>
            <a:ext cx="1144436" cy="412951"/>
          </a:xfrm>
          <a:prstGeom prst="rect">
            <a:avLst/>
          </a:prstGeom>
          <a:ln>
            <a:solidFill>
              <a:schemeClr val="bg1">
                <a:lumMod val="75000"/>
              </a:schemeClr>
            </a:solidFill>
          </a:ln>
          <a:effectLst>
            <a:outerShdw blurRad="292100" dist="139700" dir="2700000" algn="tl" rotWithShape="0">
              <a:srgbClr val="333333">
                <a:alpha val="65000"/>
              </a:srgbClr>
            </a:outerShdw>
            <a:softEdge rad="12700"/>
          </a:effectLst>
          <a:extLst>
            <a:ext uri="{909E8E84-426E-40DD-AFC4-6F175D3DCCD1}">
              <a14:hiddenFill xmlns:a14="http://schemas.microsoft.com/office/drawing/2010/main">
                <a:solidFill>
                  <a:srgbClr val="FFFFFF"/>
                </a:solidFill>
              </a14:hiddenFill>
            </a:ext>
          </a:extLst>
        </p:spPr>
      </p:pic>
      <p:sp>
        <p:nvSpPr>
          <p:cNvPr id="3" name="Segnaposto piè di pagina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8500743"/>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2175" y="374650"/>
            <a:ext cx="6130925" cy="533400"/>
          </a:xfrm>
        </p:spPr>
        <p:txBody>
          <a:bodyPr vert="horz" lIns="91440" tIns="45720" rIns="91440" bIns="45720" rtlCol="0" anchor="ctr" anchorCtr="0">
            <a:noAutofit/>
          </a:bodyPr>
          <a:lstStyle/>
          <a:p>
            <a:pPr algn="ctr"/>
            <a:r>
              <a:rPr lang="en-US" altLang="en-US" sz="2800" b="1" dirty="0"/>
              <a:t>The biggest PLANT in Datalogic!</a:t>
            </a:r>
          </a:p>
        </p:txBody>
      </p:sp>
      <p:sp>
        <p:nvSpPr>
          <p:cNvPr id="14339" name="Slide Number Placeholder 4"/>
          <p:cNvSpPr>
            <a:spLocks noGrp="1"/>
          </p:cNvSpPr>
          <p:nvPr>
            <p:ph type="sldNum" sz="quarter" idx="4294967295"/>
          </p:nvPr>
        </p:nvSpPr>
        <p:spPr bwMode="auto">
          <a:xfrm>
            <a:off x="241300" y="6477000"/>
            <a:ext cx="390525"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r>
              <a:rPr lang="en-US" altLang="en-US" sz="1000" smtClean="0">
                <a:solidFill>
                  <a:schemeClr val="bg1"/>
                </a:solidFill>
                <a:latin typeface="Arial Narrow" pitchFamily="34" charset="0"/>
                <a:ea typeface="LucidaSans Roman"/>
                <a:cs typeface="LucidaSans Roman"/>
              </a:rPr>
              <a:t>7</a:t>
            </a:r>
          </a:p>
        </p:txBody>
      </p:sp>
      <p:sp>
        <p:nvSpPr>
          <p:cNvPr id="14340" name="TextBox 6"/>
          <p:cNvSpPr txBox="1">
            <a:spLocks noChangeArrowheads="1"/>
          </p:cNvSpPr>
          <p:nvPr/>
        </p:nvSpPr>
        <p:spPr bwMode="auto">
          <a:xfrm>
            <a:off x="5727700" y="3930650"/>
            <a:ext cx="3255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r>
              <a:rPr lang="en-US" altLang="en-US" dirty="0">
                <a:latin typeface="Arial" pitchFamily="34" charset="0"/>
              </a:rPr>
              <a:t>Total land area: 20,000 m2, </a:t>
            </a:r>
          </a:p>
          <a:p>
            <a:pPr algn="r" eaLnBrk="1" hangingPunct="1"/>
            <a:r>
              <a:rPr lang="en-US" altLang="en-US" dirty="0">
                <a:latin typeface="Arial" pitchFamily="34" charset="0"/>
              </a:rPr>
              <a:t>Building area: 10,000 m2</a:t>
            </a:r>
          </a:p>
          <a:p>
            <a:pPr algn="r" eaLnBrk="1" hangingPunct="1"/>
            <a:r>
              <a:rPr lang="en-US" altLang="en-US" dirty="0">
                <a:solidFill>
                  <a:srgbClr val="0070C0"/>
                </a:solidFill>
                <a:latin typeface="Arial" pitchFamily="34" charset="0"/>
              </a:rPr>
              <a:t>Production area: 4,500 m2 </a:t>
            </a:r>
          </a:p>
          <a:p>
            <a:pPr algn="r" eaLnBrk="1" hangingPunct="1"/>
            <a:r>
              <a:rPr lang="en-US" altLang="en-US" dirty="0">
                <a:solidFill>
                  <a:srgbClr val="0070C0"/>
                </a:solidFill>
                <a:latin typeface="Arial" pitchFamily="34" charset="0"/>
              </a:rPr>
              <a:t>Mezzanine floor: 3,000 m2</a:t>
            </a:r>
          </a:p>
        </p:txBody>
      </p:sp>
      <p:sp>
        <p:nvSpPr>
          <p:cNvPr id="14341" name="TextBox 8"/>
          <p:cNvSpPr txBox="1">
            <a:spLocks noChangeArrowheads="1"/>
          </p:cNvSpPr>
          <p:nvPr/>
        </p:nvSpPr>
        <p:spPr bwMode="auto">
          <a:xfrm>
            <a:off x="5916613" y="1617663"/>
            <a:ext cx="3067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r>
              <a:rPr lang="en-US" altLang="en-US">
                <a:latin typeface="Arial" pitchFamily="34" charset="0"/>
              </a:rPr>
              <a:t>Total land area: 20,000 m2 </a:t>
            </a:r>
          </a:p>
          <a:p>
            <a:pPr algn="r" eaLnBrk="1" hangingPunct="1"/>
            <a:r>
              <a:rPr lang="en-US" altLang="en-US">
                <a:latin typeface="Arial" pitchFamily="34" charset="0"/>
              </a:rPr>
              <a:t>Building area: 10,000 m2</a:t>
            </a:r>
          </a:p>
          <a:p>
            <a:pPr algn="r" eaLnBrk="1" hangingPunct="1"/>
            <a:r>
              <a:rPr lang="en-US" altLang="en-US">
                <a:solidFill>
                  <a:srgbClr val="0070C0"/>
                </a:solidFill>
                <a:latin typeface="Arial" pitchFamily="34" charset="0"/>
              </a:rPr>
              <a:t>Production area: 1,500 m2</a:t>
            </a:r>
          </a:p>
        </p:txBody>
      </p:sp>
      <p:pic>
        <p:nvPicPr>
          <p:cNvPr id="1434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813" y="1035050"/>
            <a:ext cx="47736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2813" y="3757613"/>
            <a:ext cx="48006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itle 1"/>
          <p:cNvSpPr txBox="1">
            <a:spLocks/>
          </p:cNvSpPr>
          <p:nvPr/>
        </p:nvSpPr>
        <p:spPr bwMode="auto">
          <a:xfrm>
            <a:off x="6110288" y="1143000"/>
            <a:ext cx="28733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ctr"/>
            <a:r>
              <a:rPr lang="en-US" altLang="en-US" sz="2000" b="1">
                <a:solidFill>
                  <a:srgbClr val="0070C0"/>
                </a:solidFill>
                <a:latin typeface="Arial" pitchFamily="34" charset="0"/>
              </a:rPr>
              <a:t>2010</a:t>
            </a:r>
          </a:p>
        </p:txBody>
      </p:sp>
      <p:sp>
        <p:nvSpPr>
          <p:cNvPr id="14345" name="Title 1"/>
          <p:cNvSpPr txBox="1">
            <a:spLocks/>
          </p:cNvSpPr>
          <p:nvPr/>
        </p:nvSpPr>
        <p:spPr bwMode="auto">
          <a:xfrm>
            <a:off x="6110288" y="3490913"/>
            <a:ext cx="28733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ctr"/>
            <a:r>
              <a:rPr lang="en-US" altLang="en-US" sz="2000" b="1">
                <a:solidFill>
                  <a:srgbClr val="0070C0"/>
                </a:solidFill>
                <a:latin typeface="Arial" pitchFamily="34" charset="0"/>
              </a:rPr>
              <a:t>2013</a:t>
            </a:r>
          </a:p>
        </p:txBody>
      </p:sp>
    </p:spTree>
    <p:extLst>
      <p:ext uri="{BB962C8B-B14F-4D97-AF65-F5344CB8AC3E}">
        <p14:creationId xmlns:p14="http://schemas.microsoft.com/office/powerpoint/2010/main" val="107844297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7569" y="352224"/>
            <a:ext cx="7426024" cy="894289"/>
          </a:xfrm>
        </p:spPr>
        <p:txBody>
          <a:bodyPr/>
          <a:lstStyle/>
          <a:p>
            <a:r>
              <a:rPr lang="en-GB" dirty="0"/>
              <a:t>Datalogic at a G</a:t>
            </a:r>
            <a:r>
              <a:rPr lang="en-GB" dirty="0" smtClean="0"/>
              <a:t>lance</a:t>
            </a:r>
            <a:endParaRPr lang="en-GB" dirty="0"/>
          </a:p>
        </p:txBody>
      </p:sp>
      <p:pic>
        <p:nvPicPr>
          <p:cNvPr id="15362" name="Picture 2" descr="C:\AMarcello\WEB\DAY1\Banner DAY1\Burelli Sorgenti\image bank ad alta\117148367 gettyimages.jpg"/>
          <p:cNvPicPr>
            <a:picLocks noChangeArrowheads="1"/>
          </p:cNvPicPr>
          <p:nvPr/>
        </p:nvPicPr>
        <p:blipFill rotWithShape="1">
          <a:blip r:embed="rId2">
            <a:extLst>
              <a:ext uri="{28A0092B-C50C-407E-A947-70E740481C1C}">
                <a14:useLocalDpi xmlns:a14="http://schemas.microsoft.com/office/drawing/2010/main" val="0"/>
              </a:ext>
            </a:extLst>
          </a:blip>
          <a:srcRect r="2286"/>
          <a:stretch/>
        </p:blipFill>
        <p:spPr bwMode="auto">
          <a:xfrm>
            <a:off x="1202667" y="1612552"/>
            <a:ext cx="3136900" cy="454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egnaposto contenuto 5"/>
          <p:cNvSpPr txBox="1">
            <a:spLocks/>
          </p:cNvSpPr>
          <p:nvPr/>
        </p:nvSpPr>
        <p:spPr>
          <a:xfrm>
            <a:off x="4184951" y="1565520"/>
            <a:ext cx="4937783" cy="5534026"/>
          </a:xfrm>
          <a:prstGeom prst="rect">
            <a:avLst/>
          </a:prstGeom>
        </p:spPr>
        <p:txBody>
          <a:bodyPr>
            <a:normAutofit/>
          </a:bodyPr>
          <a:lstStyle>
            <a:lvl1pPr marL="342900" indent="-342900" algn="l" defTabSz="914400" rtl="0" eaLnBrk="1" latinLnBrk="0" hangingPunct="1">
              <a:spcBef>
                <a:spcPct val="20000"/>
              </a:spcBef>
              <a:buFont typeface="Wingdings" pitchFamily="2" charset="2"/>
              <a:buChar char="§"/>
              <a:defRPr sz="1600" kern="1200">
                <a:solidFill>
                  <a:srgbClr val="595959"/>
                </a:solidFill>
                <a:latin typeface="Lucida Sans"/>
                <a:ea typeface="+mn-ea"/>
                <a:cs typeface="Lucida Sans"/>
              </a:defRPr>
            </a:lvl1pPr>
            <a:lvl2pPr marL="742950" indent="-285750" algn="l" defTabSz="914400" rtl="0" eaLnBrk="1" latinLnBrk="0" hangingPunct="1">
              <a:spcBef>
                <a:spcPct val="20000"/>
              </a:spcBef>
              <a:buFont typeface="Wingdings" pitchFamily="2" charset="2"/>
              <a:buChar char="§"/>
              <a:defRPr sz="1400" kern="1200">
                <a:solidFill>
                  <a:srgbClr val="595959"/>
                </a:solidFill>
                <a:latin typeface="Lucida Sans"/>
                <a:ea typeface="+mn-ea"/>
                <a:cs typeface="Lucida Sans"/>
              </a:defRPr>
            </a:lvl2pPr>
            <a:lvl3pPr marL="11430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3pPr>
            <a:lvl4pPr marL="16002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4pPr>
            <a:lvl5pPr marL="20574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61925">
              <a:lnSpc>
                <a:spcPts val="1600"/>
              </a:lnSpc>
            </a:pPr>
            <a:r>
              <a:rPr lang="en-US" altLang="en-US" sz="1200" dirty="0" smtClean="0">
                <a:solidFill>
                  <a:schemeClr val="tx1">
                    <a:lumMod val="65000"/>
                    <a:lumOff val="35000"/>
                  </a:schemeClr>
                </a:solidFill>
              </a:rPr>
              <a:t>Global leader in </a:t>
            </a:r>
            <a:r>
              <a:rPr lang="en-US" altLang="en-US" sz="1200" b="1" dirty="0" smtClean="0">
                <a:solidFill>
                  <a:schemeClr val="tx1">
                    <a:lumMod val="65000"/>
                    <a:lumOff val="35000"/>
                  </a:schemeClr>
                </a:solidFill>
              </a:rPr>
              <a:t>Automatic Data Capture </a:t>
            </a:r>
            <a:r>
              <a:rPr lang="en-US" altLang="en-US" sz="1200" dirty="0" smtClean="0">
                <a:solidFill>
                  <a:schemeClr val="tx1">
                    <a:lumMod val="65000"/>
                    <a:lumOff val="35000"/>
                  </a:schemeClr>
                </a:solidFill>
              </a:rPr>
              <a:t>and </a:t>
            </a:r>
            <a:r>
              <a:rPr lang="en-US" altLang="en-US" sz="1200" b="1" dirty="0" smtClean="0">
                <a:solidFill>
                  <a:schemeClr val="tx1">
                    <a:lumMod val="65000"/>
                    <a:lumOff val="35000"/>
                  </a:schemeClr>
                </a:solidFill>
              </a:rPr>
              <a:t>Industrial Automation markets</a:t>
            </a:r>
          </a:p>
          <a:p>
            <a:pPr indent="-161925" algn="just">
              <a:lnSpc>
                <a:spcPts val="1200"/>
              </a:lnSpc>
            </a:pPr>
            <a:endParaRPr lang="en-US" altLang="en-US" sz="1200" dirty="0" smtClean="0">
              <a:solidFill>
                <a:schemeClr val="tx1">
                  <a:lumMod val="65000"/>
                  <a:lumOff val="35000"/>
                </a:schemeClr>
              </a:solidFill>
            </a:endParaRPr>
          </a:p>
          <a:p>
            <a:pPr indent="-161925">
              <a:lnSpc>
                <a:spcPts val="1600"/>
              </a:lnSpc>
            </a:pPr>
            <a:r>
              <a:rPr lang="en-US" altLang="en-US" sz="1200" dirty="0" smtClean="0"/>
              <a:t>World-class producer of barcode readers, mobile computers, sensors, vision systems and laser marking systems with innovative solutions in </a:t>
            </a:r>
            <a:r>
              <a:rPr lang="en-US" altLang="en-US" sz="1200" b="1" dirty="0" smtClean="0"/>
              <a:t>retail, manufacturing, transportation &amp; logistics and healthcare industries</a:t>
            </a:r>
          </a:p>
          <a:p>
            <a:pPr marL="180975" indent="0">
              <a:lnSpc>
                <a:spcPts val="1600"/>
              </a:lnSpc>
              <a:buNone/>
            </a:pPr>
            <a:endParaRPr lang="en-US" altLang="en-US" sz="1200" dirty="0" smtClean="0">
              <a:solidFill>
                <a:schemeClr val="tx1">
                  <a:lumMod val="65000"/>
                  <a:lumOff val="35000"/>
                </a:schemeClr>
              </a:solidFill>
            </a:endParaRPr>
          </a:p>
          <a:p>
            <a:pPr indent="-161925">
              <a:lnSpc>
                <a:spcPts val="1600"/>
              </a:lnSpc>
            </a:pPr>
            <a:r>
              <a:rPr lang="en-US" altLang="en-US" sz="1200" dirty="0" smtClean="0">
                <a:solidFill>
                  <a:schemeClr val="tx1">
                    <a:lumMod val="65000"/>
                    <a:lumOff val="35000"/>
                  </a:schemeClr>
                </a:solidFill>
              </a:rPr>
              <a:t>2014 </a:t>
            </a:r>
            <a:r>
              <a:rPr lang="en-US" altLang="en-US" sz="1200" b="1" dirty="0" smtClean="0">
                <a:solidFill>
                  <a:schemeClr val="tx1">
                    <a:lumMod val="65000"/>
                    <a:lumOff val="35000"/>
                  </a:schemeClr>
                </a:solidFill>
              </a:rPr>
              <a:t>Revenues at 464.5 M Euro </a:t>
            </a:r>
            <a:r>
              <a:rPr lang="en-US" altLang="en-US" sz="1200" dirty="0" smtClean="0">
                <a:solidFill>
                  <a:schemeClr val="tx1">
                    <a:lumMod val="65000"/>
                    <a:lumOff val="35000"/>
                  </a:schemeClr>
                </a:solidFill>
              </a:rPr>
              <a:t>of which 66.3% in the ADC Market and 28.0% in the Industrial Automation Market</a:t>
            </a:r>
          </a:p>
          <a:p>
            <a:pPr marL="180975" indent="0">
              <a:lnSpc>
                <a:spcPts val="1600"/>
              </a:lnSpc>
              <a:buNone/>
            </a:pPr>
            <a:endParaRPr lang="en-US" altLang="en-US" sz="1200" dirty="0" smtClean="0"/>
          </a:p>
          <a:p>
            <a:pPr indent="-161925">
              <a:lnSpc>
                <a:spcPts val="1600"/>
              </a:lnSpc>
            </a:pPr>
            <a:r>
              <a:rPr lang="en-US" altLang="en-US" sz="1200" dirty="0" smtClean="0">
                <a:solidFill>
                  <a:schemeClr val="tx1">
                    <a:lumMod val="65000"/>
                    <a:lumOff val="35000"/>
                  </a:schemeClr>
                </a:solidFill>
              </a:rPr>
              <a:t>A large portfolio of </a:t>
            </a:r>
            <a:r>
              <a:rPr lang="en-US" altLang="en-US" sz="1200" b="1" dirty="0" smtClean="0">
                <a:solidFill>
                  <a:schemeClr val="tx1">
                    <a:lumMod val="65000"/>
                    <a:lumOff val="35000"/>
                  </a:schemeClr>
                </a:solidFill>
              </a:rPr>
              <a:t>over 1,100 patents worldwide</a:t>
            </a:r>
          </a:p>
          <a:p>
            <a:pPr marL="180975" indent="0">
              <a:lnSpc>
                <a:spcPts val="1600"/>
              </a:lnSpc>
              <a:buNone/>
            </a:pPr>
            <a:endParaRPr lang="en-US" altLang="en-US" sz="1200" dirty="0" smtClean="0">
              <a:solidFill>
                <a:schemeClr val="tx1">
                  <a:lumMod val="65000"/>
                  <a:lumOff val="35000"/>
                </a:schemeClr>
              </a:solidFill>
            </a:endParaRPr>
          </a:p>
          <a:p>
            <a:pPr indent="-161925">
              <a:lnSpc>
                <a:spcPts val="1600"/>
              </a:lnSpc>
            </a:pPr>
            <a:r>
              <a:rPr lang="en-US" altLang="en-US" sz="1200" b="1" dirty="0" smtClean="0">
                <a:solidFill>
                  <a:schemeClr val="tx1">
                    <a:lumMod val="65000"/>
                    <a:lumOff val="35000"/>
                  </a:schemeClr>
                </a:solidFill>
              </a:rPr>
              <a:t>Founded in 1972 by Romano Volta </a:t>
            </a:r>
            <a:r>
              <a:rPr lang="en-US" altLang="en-US" sz="1200" dirty="0" smtClean="0">
                <a:solidFill>
                  <a:schemeClr val="tx1">
                    <a:lumMod val="65000"/>
                    <a:lumOff val="35000"/>
                  </a:schemeClr>
                </a:solidFill>
              </a:rPr>
              <a:t>in Bologna, Italy and listed on the STAR Segment of the Italian Stock Exchange since 2001</a:t>
            </a:r>
          </a:p>
          <a:p>
            <a:pPr marL="180975" indent="0">
              <a:lnSpc>
                <a:spcPts val="1600"/>
              </a:lnSpc>
              <a:buNone/>
            </a:pPr>
            <a:endParaRPr lang="en-US" altLang="en-US" sz="1200" dirty="0" smtClean="0">
              <a:solidFill>
                <a:schemeClr val="tx1">
                  <a:lumMod val="65000"/>
                  <a:lumOff val="35000"/>
                </a:schemeClr>
              </a:solidFill>
            </a:endParaRPr>
          </a:p>
          <a:p>
            <a:pPr indent="-161925">
              <a:lnSpc>
                <a:spcPts val="1600"/>
              </a:lnSpc>
            </a:pPr>
            <a:r>
              <a:rPr lang="en-US" altLang="en-US" sz="1200" b="1" dirty="0" smtClean="0">
                <a:solidFill>
                  <a:schemeClr val="tx1">
                    <a:lumMod val="65000"/>
                    <a:lumOff val="35000"/>
                  </a:schemeClr>
                </a:solidFill>
              </a:rPr>
              <a:t>About 2,470 employees</a:t>
            </a:r>
            <a:r>
              <a:rPr lang="en-US" altLang="en-US" sz="1200" dirty="0" smtClean="0">
                <a:solidFill>
                  <a:schemeClr val="tx1">
                    <a:lumMod val="65000"/>
                    <a:lumOff val="35000"/>
                  </a:schemeClr>
                </a:solidFill>
              </a:rPr>
              <a:t>, of which 408 in R&amp;D</a:t>
            </a:r>
          </a:p>
          <a:p>
            <a:pPr marL="180975" indent="0">
              <a:lnSpc>
                <a:spcPts val="1600"/>
              </a:lnSpc>
              <a:buNone/>
            </a:pPr>
            <a:endParaRPr lang="en-US" altLang="en-US" sz="1200" dirty="0" smtClean="0">
              <a:solidFill>
                <a:schemeClr val="tx1">
                  <a:lumMod val="65000"/>
                  <a:lumOff val="35000"/>
                </a:schemeClr>
              </a:solidFill>
            </a:endParaRPr>
          </a:p>
          <a:p>
            <a:pPr indent="-161925">
              <a:lnSpc>
                <a:spcPts val="1600"/>
              </a:lnSpc>
            </a:pPr>
            <a:r>
              <a:rPr lang="en-US" altLang="en-US" sz="1200" dirty="0" smtClean="0">
                <a:solidFill>
                  <a:schemeClr val="tx1">
                    <a:lumMod val="65000"/>
                    <a:lumOff val="35000"/>
                  </a:schemeClr>
                </a:solidFill>
              </a:rPr>
              <a:t>Direct presence in 30 countries worldwide selling to 120 countries</a:t>
            </a:r>
          </a:p>
        </p:txBody>
      </p:sp>
      <p:sp>
        <p:nvSpPr>
          <p:cNvPr id="3" name="Segnaposto numero diapositiva 2"/>
          <p:cNvSpPr>
            <a:spLocks noGrp="1"/>
          </p:cNvSpPr>
          <p:nvPr>
            <p:ph type="sldNum" sz="quarter" idx="12"/>
          </p:nvPr>
        </p:nvSpPr>
        <p:spPr/>
        <p:txBody>
          <a:bodyPr/>
          <a:lstStyle/>
          <a:p>
            <a:fld id="{72C2BF82-A7EA-419E-A6D8-59190EA55268}" type="slidenum">
              <a:rPr lang="en-US" smtClean="0"/>
              <a:t>2</a:t>
            </a:fld>
            <a:endParaRPr lang="en-US"/>
          </a:p>
        </p:txBody>
      </p:sp>
    </p:spTree>
    <p:extLst>
      <p:ext uri="{BB962C8B-B14F-4D97-AF65-F5344CB8AC3E}">
        <p14:creationId xmlns:p14="http://schemas.microsoft.com/office/powerpoint/2010/main" val="3272356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927100" y="453231"/>
            <a:ext cx="6464300" cy="312738"/>
          </a:xfrm>
          <a:prstGeom prst="rect">
            <a:avLst/>
          </a:prstGeom>
          <a:extLst/>
        </p:spPr>
        <p:txBody>
          <a:bodyPr vert="horz" lIns="91440" tIns="45720" rIns="91440" bIns="45720" rtlCol="0" anchor="ctr" anchorCtr="0">
            <a:noAutofit/>
          </a:bodyPr>
          <a:lstStyle/>
          <a:p>
            <a:pPr algn="ctr">
              <a:spcBef>
                <a:spcPct val="0"/>
              </a:spcBef>
            </a:pPr>
            <a:r>
              <a:rPr lang="en-US" altLang="en-US" sz="2800" b="1">
                <a:solidFill>
                  <a:srgbClr val="002596"/>
                </a:solidFill>
                <a:latin typeface="Lucida Sans"/>
                <a:ea typeface="+mj-ea"/>
                <a:cs typeface="Lucida Sans"/>
              </a:rPr>
              <a:t>DATALOGIC VIETNAM-Factory floor</a:t>
            </a:r>
          </a:p>
        </p:txBody>
      </p:sp>
      <p:pic>
        <p:nvPicPr>
          <p:cNvPr id="29699" name="Picture 4" descr="_MG_037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825" y="1022350"/>
            <a:ext cx="371475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IMG_04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350" y="3700463"/>
            <a:ext cx="36703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IMG_03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7550" y="1036638"/>
            <a:ext cx="3746500"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IMG_04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30725" y="3697288"/>
            <a:ext cx="37941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72C2BF82-A7EA-419E-A6D8-59190EA55268}" type="slidenum">
              <a:rPr lang="en-US" smtClean="0"/>
              <a:t>20</a:t>
            </a:fld>
            <a:endParaRPr lang="en-US"/>
          </a:p>
        </p:txBody>
      </p:sp>
    </p:spTree>
    <p:extLst>
      <p:ext uri="{BB962C8B-B14F-4D97-AF65-F5344CB8AC3E}">
        <p14:creationId xmlns:p14="http://schemas.microsoft.com/office/powerpoint/2010/main" val="267418070"/>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4294967295"/>
          </p:nvPr>
        </p:nvSpPr>
        <p:spPr bwMode="auto">
          <a:xfrm>
            <a:off x="4256088" y="6427788"/>
            <a:ext cx="390525" cy="328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fld id="{7E49F522-2CFA-486C-86BF-2B4BB03ACEBC}" type="slidenum">
              <a:rPr lang="en-US" altLang="en-US" sz="1000" smtClean="0">
                <a:solidFill>
                  <a:srgbClr val="002596"/>
                </a:solidFill>
                <a:latin typeface="LucidaSans Roman"/>
                <a:cs typeface="LucidaSans Roman"/>
              </a:rPr>
              <a:pPr eaLnBrk="1" hangingPunct="1"/>
              <a:t>21</a:t>
            </a:fld>
            <a:endParaRPr lang="en-US" altLang="en-US" sz="1000" smtClean="0">
              <a:solidFill>
                <a:srgbClr val="002596"/>
              </a:solidFill>
              <a:latin typeface="LucidaSans Roman"/>
              <a:cs typeface="LucidaSans Roman"/>
            </a:endParaRPr>
          </a:p>
        </p:txBody>
      </p:sp>
      <p:graphicFrame>
        <p:nvGraphicFramePr>
          <p:cNvPr id="2" name="Chart 4"/>
          <p:cNvGraphicFramePr>
            <a:graphicFrameLocks/>
          </p:cNvGraphicFramePr>
          <p:nvPr>
            <p:extLst>
              <p:ext uri="{D42A27DB-BD31-4B8C-83A1-F6EECF244321}">
                <p14:modId xmlns:p14="http://schemas.microsoft.com/office/powerpoint/2010/main" val="2663791243"/>
              </p:ext>
            </p:extLst>
          </p:nvPr>
        </p:nvGraphicFramePr>
        <p:xfrm>
          <a:off x="790574" y="495301"/>
          <a:ext cx="8124825" cy="5848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725842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92200" y="538163"/>
            <a:ext cx="7426325" cy="585787"/>
          </a:xfrm>
        </p:spPr>
        <p:txBody>
          <a:bodyPr/>
          <a:lstStyle/>
          <a:p>
            <a:r>
              <a:rPr lang="en-US" altLang="it-IT" sz="2800" dirty="0" smtClean="0">
                <a:latin typeface="Arial Black" pitchFamily="34" charset="0"/>
                <a:cs typeface="Lucida Sans" pitchFamily="34" charset="0"/>
              </a:rPr>
              <a:t>Production Output</a:t>
            </a:r>
          </a:p>
        </p:txBody>
      </p:sp>
      <p:sp>
        <p:nvSpPr>
          <p:cNvPr id="22531" name="Slide Number Placeholder 3"/>
          <p:cNvSpPr>
            <a:spLocks noGrp="1"/>
          </p:cNvSpPr>
          <p:nvPr>
            <p:ph type="sldNum" sz="quarter" idx="4294967295"/>
          </p:nvPr>
        </p:nvSpPr>
        <p:spPr bwMode="auto">
          <a:xfrm>
            <a:off x="4256088" y="6427788"/>
            <a:ext cx="390525" cy="328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fld id="{ED69354C-9920-47CB-BF1F-96C504E1F9B2}" type="slidenum">
              <a:rPr lang="en-US" altLang="it-IT" sz="1000" smtClean="0">
                <a:solidFill>
                  <a:srgbClr val="002596"/>
                </a:solidFill>
                <a:latin typeface="LucidaSans Roman"/>
                <a:cs typeface="LucidaSans Roman"/>
              </a:rPr>
              <a:pPr eaLnBrk="1" hangingPunct="1"/>
              <a:t>22</a:t>
            </a:fld>
            <a:endParaRPr lang="en-US" altLang="it-IT" sz="1000" smtClean="0">
              <a:solidFill>
                <a:srgbClr val="002596"/>
              </a:solidFill>
              <a:latin typeface="LucidaSans Roman"/>
              <a:cs typeface="LucidaSans Roman"/>
            </a:endParaRPr>
          </a:p>
        </p:txBody>
      </p:sp>
      <p:graphicFrame>
        <p:nvGraphicFramePr>
          <p:cNvPr id="6" name="Chart 5"/>
          <p:cNvGraphicFramePr>
            <a:graphicFrameLocks/>
          </p:cNvGraphicFramePr>
          <p:nvPr/>
        </p:nvGraphicFramePr>
        <p:xfrm>
          <a:off x="771525" y="1143000"/>
          <a:ext cx="7753350" cy="40290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1944688" y="5300663"/>
          <a:ext cx="5588002" cy="952500"/>
        </p:xfrm>
        <a:graphic>
          <a:graphicData uri="http://schemas.openxmlformats.org/drawingml/2006/table">
            <a:tbl>
              <a:tblPr/>
              <a:tblGrid>
                <a:gridCol w="1091579"/>
                <a:gridCol w="748875"/>
                <a:gridCol w="748875"/>
                <a:gridCol w="748875"/>
                <a:gridCol w="748875"/>
                <a:gridCol w="748875"/>
                <a:gridCol w="752048"/>
              </a:tblGrid>
              <a:tr h="190500">
                <a:tc>
                  <a:txBody>
                    <a:bodyPr/>
                    <a:lstStyle/>
                    <a:p>
                      <a:pPr algn="l" fontAlgn="b"/>
                      <a:r>
                        <a:rPr lang="en-US" sz="1100" b="1" i="0" u="none" strike="noStrike" dirty="0">
                          <a:solidFill>
                            <a:srgbClr val="000000"/>
                          </a:solidFill>
                          <a:effectLst/>
                          <a:latin typeface="Calibri"/>
                        </a:rPr>
                        <a:t>Family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1" i="0" u="none" strike="noStrike">
                          <a:solidFill>
                            <a:srgbClr val="000000"/>
                          </a:solidFill>
                          <a:effectLst/>
                          <a:latin typeface="Calibri"/>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1" i="0" u="none" strike="noStrike">
                          <a:solidFill>
                            <a:srgbClr val="000000"/>
                          </a:solidFill>
                          <a:effectLst/>
                          <a:latin typeface="Calibri"/>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1" i="0" u="none" strike="noStrike">
                          <a:solidFill>
                            <a:srgbClr val="000000"/>
                          </a:solidFill>
                          <a:effectLst/>
                          <a:latin typeface="Calibri"/>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1" i="0" u="none" strike="noStrike">
                          <a:solidFill>
                            <a:srgbClr val="000000"/>
                          </a:solidFill>
                          <a:effectLst/>
                          <a:latin typeface="Calibri"/>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1" i="0" u="none" strike="noStrike" dirty="0">
                          <a:solidFill>
                            <a:srgbClr val="000000"/>
                          </a:solidFill>
                          <a:effectLst/>
                          <a:latin typeface="Calibri"/>
                        </a:rPr>
                        <a:t>7m-2015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1" i="0" u="none" strike="noStrike">
                          <a:solidFill>
                            <a:srgbClr val="000000"/>
                          </a:solidFill>
                          <a:effectLst/>
                          <a:latin typeface="Calibri"/>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0500">
                <a:tc>
                  <a:txBody>
                    <a:bodyPr/>
                    <a:lstStyle/>
                    <a:p>
                      <a:pPr algn="l" fontAlgn="b"/>
                      <a:r>
                        <a:rPr lang="en-US" sz="1100" b="1" i="0" u="none" strike="noStrike">
                          <a:solidFill>
                            <a:srgbClr val="000000"/>
                          </a:solidFill>
                          <a:effectLst/>
                          <a:latin typeface="Calibri"/>
                        </a:rPr>
                        <a:t>FRS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105,460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111,423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135,728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175,068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128,973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        656,652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a:solidFill>
                            <a:srgbClr val="000000"/>
                          </a:solidFill>
                          <a:effectLst/>
                          <a:latin typeface="Calibri"/>
                        </a:rPr>
                        <a:t>HHS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343,570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627,450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935,183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1,066,486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675,414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    3,648,103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a:solidFill>
                            <a:srgbClr val="000000"/>
                          </a:solidFill>
                          <a:effectLst/>
                          <a:latin typeface="Calibri"/>
                        </a:rPr>
                        <a:t>MOB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14,955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70,000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79,664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105,619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87,801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        358,039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a:solidFill>
                            <a:srgbClr val="000000"/>
                          </a:solidFill>
                          <a:effectLst/>
                          <a:latin typeface="Calibri"/>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        463,985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        808,873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    1,150,575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    1,347,173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        892,188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a:rPr>
                        <a:t>    4,662,794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2330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bwMode="auto">
          <a:xfrm>
            <a:off x="4256088" y="6427788"/>
            <a:ext cx="390525" cy="328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fld id="{F93A77DA-B9CF-449E-ADBC-F102A9CE7031}" type="slidenum">
              <a:rPr lang="en-US" altLang="it-IT" sz="1000" smtClean="0">
                <a:solidFill>
                  <a:srgbClr val="002596"/>
                </a:solidFill>
                <a:latin typeface="LucidaSans Roman"/>
                <a:cs typeface="LucidaSans Roman"/>
              </a:rPr>
              <a:pPr eaLnBrk="1" hangingPunct="1"/>
              <a:t>23</a:t>
            </a:fld>
            <a:endParaRPr lang="en-US" altLang="it-IT" sz="1000" smtClean="0">
              <a:solidFill>
                <a:srgbClr val="002596"/>
              </a:solidFill>
              <a:latin typeface="LucidaSans Roman"/>
              <a:cs typeface="LucidaSans Roman"/>
            </a:endParaRPr>
          </a:p>
        </p:txBody>
      </p:sp>
      <p:graphicFrame>
        <p:nvGraphicFramePr>
          <p:cNvPr id="6" name="Table 5"/>
          <p:cNvGraphicFramePr>
            <a:graphicFrameLocks noGrp="1"/>
          </p:cNvGraphicFramePr>
          <p:nvPr/>
        </p:nvGraphicFramePr>
        <p:xfrm>
          <a:off x="2447925" y="5719763"/>
          <a:ext cx="4686300" cy="581025"/>
        </p:xfrm>
        <a:graphic>
          <a:graphicData uri="http://schemas.openxmlformats.org/drawingml/2006/table">
            <a:tbl>
              <a:tblPr>
                <a:tableStyleId>{5C22544A-7EE6-4342-B048-85BDC9FD1C3A}</a:tableStyleId>
              </a:tblPr>
              <a:tblGrid>
                <a:gridCol w="941699"/>
                <a:gridCol w="748286"/>
                <a:gridCol w="748286"/>
                <a:gridCol w="748286"/>
                <a:gridCol w="748286"/>
                <a:gridCol w="751457"/>
              </a:tblGrid>
              <a:tr h="19050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2011</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2012</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2013</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2014</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7M - 2015</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Daily Output</a:t>
                      </a:r>
                      <a:endParaRPr lang="en-US" sz="1100" b="1"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1550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2700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3800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4500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5100</a:t>
                      </a:r>
                      <a:endParaRPr lang="en-US" sz="1100" b="0" i="0" u="none" strike="noStrike">
                        <a:solidFill>
                          <a:srgbClr val="000000"/>
                        </a:solidFill>
                        <a:effectLst/>
                        <a:latin typeface="Calibri"/>
                      </a:endParaRPr>
                    </a:p>
                  </a:txBody>
                  <a:tcPr marL="9525" marR="9525" marT="9525" marB="0" anchor="b"/>
                </a:tc>
              </a:tr>
              <a:tr h="200025">
                <a:tc>
                  <a:txBody>
                    <a:bodyPr/>
                    <a:lstStyle/>
                    <a:p>
                      <a:pPr algn="l" fontAlgn="b"/>
                      <a:r>
                        <a:rPr lang="en-US" sz="1100" u="none" strike="noStrike">
                          <a:effectLst/>
                        </a:rPr>
                        <a:t>Increasing rate</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74.2%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40.7%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18.4%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13.3%</a:t>
                      </a:r>
                      <a:endParaRPr lang="en-US" sz="1100" b="0" i="0" u="none" strike="noStrike" dirty="0">
                        <a:solidFill>
                          <a:srgbClr val="000000"/>
                        </a:solidFill>
                        <a:effectLst/>
                        <a:latin typeface="Calibri"/>
                      </a:endParaRPr>
                    </a:p>
                  </a:txBody>
                  <a:tcPr marL="9525" marR="9525" marT="9525" marB="0" anchor="b"/>
                </a:tc>
              </a:tr>
            </a:tbl>
          </a:graphicData>
        </a:graphic>
      </p:graphicFrame>
      <p:graphicFrame>
        <p:nvGraphicFramePr>
          <p:cNvPr id="2" name="Chart 6"/>
          <p:cNvGraphicFramePr>
            <a:graphicFrameLocks/>
          </p:cNvGraphicFramePr>
          <p:nvPr/>
        </p:nvGraphicFramePr>
        <p:xfrm>
          <a:off x="1193800" y="1319213"/>
          <a:ext cx="7673975" cy="4405312"/>
        </p:xfrm>
        <a:graphic>
          <a:graphicData uri="http://schemas.openxmlformats.org/drawingml/2006/chart">
            <c:chart xmlns:c="http://schemas.openxmlformats.org/drawingml/2006/chart" xmlns:r="http://schemas.openxmlformats.org/officeDocument/2006/relationships" r:id="rId2"/>
          </a:graphicData>
        </a:graphic>
      </p:graphicFrame>
      <p:sp>
        <p:nvSpPr>
          <p:cNvPr id="23586" name="Title 1"/>
          <p:cNvSpPr>
            <a:spLocks noGrp="1"/>
          </p:cNvSpPr>
          <p:nvPr>
            <p:ph type="title"/>
          </p:nvPr>
        </p:nvSpPr>
        <p:spPr>
          <a:xfrm>
            <a:off x="787400" y="449263"/>
            <a:ext cx="7426325" cy="500062"/>
          </a:xfrm>
        </p:spPr>
        <p:txBody>
          <a:bodyPr/>
          <a:lstStyle/>
          <a:p>
            <a:r>
              <a:rPr lang="en-US" altLang="it-IT" sz="2800" dirty="0" smtClean="0">
                <a:latin typeface="Arial Black" pitchFamily="34" charset="0"/>
                <a:cs typeface="Lucida Sans" pitchFamily="34" charset="0"/>
              </a:rPr>
              <a:t>Daily Output &amp; Increasing rate</a:t>
            </a:r>
          </a:p>
        </p:txBody>
      </p:sp>
    </p:spTree>
    <p:extLst>
      <p:ext uri="{BB962C8B-B14F-4D97-AF65-F5344CB8AC3E}">
        <p14:creationId xmlns:p14="http://schemas.microsoft.com/office/powerpoint/2010/main" val="1071910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4294967295"/>
          </p:nvPr>
        </p:nvSpPr>
        <p:spPr bwMode="auto">
          <a:xfrm>
            <a:off x="4256088" y="6427788"/>
            <a:ext cx="390525" cy="328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fld id="{1762251A-B9F5-43FB-87B3-B7A6065F635A}" type="slidenum">
              <a:rPr lang="en-US" altLang="it-IT" sz="1000" smtClean="0">
                <a:solidFill>
                  <a:srgbClr val="002596"/>
                </a:solidFill>
                <a:latin typeface="LucidaSans Roman"/>
                <a:cs typeface="LucidaSans Roman"/>
              </a:rPr>
              <a:pPr eaLnBrk="1" hangingPunct="1"/>
              <a:t>24</a:t>
            </a:fld>
            <a:endParaRPr lang="en-US" altLang="it-IT" sz="1000" smtClean="0">
              <a:solidFill>
                <a:srgbClr val="002596"/>
              </a:solidFill>
              <a:latin typeface="LucidaSans Roman"/>
              <a:cs typeface="LucidaSans Roman"/>
            </a:endParaRPr>
          </a:p>
        </p:txBody>
      </p:sp>
      <p:sp>
        <p:nvSpPr>
          <p:cNvPr id="24579" name="Title 1"/>
          <p:cNvSpPr>
            <a:spLocks noGrp="1"/>
          </p:cNvSpPr>
          <p:nvPr>
            <p:ph type="title"/>
          </p:nvPr>
        </p:nvSpPr>
        <p:spPr>
          <a:xfrm>
            <a:off x="752475" y="347663"/>
            <a:ext cx="6613525" cy="566737"/>
          </a:xfrm>
        </p:spPr>
        <p:txBody>
          <a:bodyPr/>
          <a:lstStyle/>
          <a:p>
            <a:r>
              <a:rPr lang="en-US" altLang="it-IT" sz="2800" dirty="0" smtClean="0">
                <a:latin typeface="Arial Black" pitchFamily="34" charset="0"/>
                <a:cs typeface="Lucida Sans" pitchFamily="34" charset="0"/>
              </a:rPr>
              <a:t>PLANT EFFICIENCY</a:t>
            </a:r>
          </a:p>
        </p:txBody>
      </p:sp>
      <p:pic>
        <p:nvPicPr>
          <p:cNvPr id="2458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914400"/>
            <a:ext cx="8286750" cy="5410200"/>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903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533401" y="1211580"/>
            <a:ext cx="8610599" cy="4815840"/>
          </a:xfrm>
        </p:spPr>
        <p:txBody>
          <a:bodyPr>
            <a:normAutofit/>
          </a:bodyPr>
          <a:lstStyle/>
          <a:p>
            <a:pPr eaLnBrk="1" hangingPunct="1"/>
            <a:r>
              <a:rPr lang="en-US" sz="2400" dirty="0" smtClean="0">
                <a:solidFill>
                  <a:schemeClr val="accent1">
                    <a:lumMod val="50000"/>
                  </a:schemeClr>
                </a:solidFill>
              </a:rPr>
              <a:t>From 2009, our original planned goals:</a:t>
            </a:r>
          </a:p>
          <a:p>
            <a:pPr eaLnBrk="1" hangingPunct="1"/>
            <a:r>
              <a:rPr lang="en-US" sz="2400" dirty="0" smtClean="0">
                <a:solidFill>
                  <a:schemeClr val="accent1">
                    <a:lumMod val="50000"/>
                  </a:schemeClr>
                </a:solidFill>
              </a:rPr>
              <a:t>“…..</a:t>
            </a:r>
          </a:p>
          <a:p>
            <a:pPr lvl="1" eaLnBrk="1" hangingPunct="1"/>
            <a:r>
              <a:rPr lang="en-US" sz="2000" i="1" dirty="0">
                <a:solidFill>
                  <a:schemeClr val="accent1">
                    <a:lumMod val="50000"/>
                  </a:schemeClr>
                </a:solidFill>
              </a:rPr>
              <a:t>T</a:t>
            </a:r>
            <a:r>
              <a:rPr lang="en-US" sz="2000" i="1" dirty="0" smtClean="0">
                <a:solidFill>
                  <a:schemeClr val="accent1">
                    <a:lumMod val="50000"/>
                  </a:schemeClr>
                </a:solidFill>
              </a:rPr>
              <a:t>o bring into our New Products: ideas, </a:t>
            </a:r>
            <a:r>
              <a:rPr lang="en-US" sz="2000" b="1" i="1" dirty="0" smtClean="0">
                <a:solidFill>
                  <a:schemeClr val="accent1">
                    <a:lumMod val="50000"/>
                  </a:schemeClr>
                </a:solidFill>
              </a:rPr>
              <a:t>design and innovation from the hand and brains of Asian Engineers</a:t>
            </a:r>
            <a:r>
              <a:rPr lang="en-US" sz="2000" i="1" dirty="0">
                <a:solidFill>
                  <a:schemeClr val="accent1">
                    <a:lumMod val="50000"/>
                  </a:schemeClr>
                </a:solidFill>
              </a:rPr>
              <a:t> </a:t>
            </a:r>
            <a:r>
              <a:rPr lang="en-US" sz="2000" i="1" dirty="0" smtClean="0">
                <a:solidFill>
                  <a:schemeClr val="accent1">
                    <a:lumMod val="50000"/>
                  </a:schemeClr>
                </a:solidFill>
              </a:rPr>
              <a:t>and a frontline on-site support for our Operations</a:t>
            </a:r>
          </a:p>
          <a:p>
            <a:pPr lvl="1"/>
            <a:r>
              <a:rPr lang="en-US" sz="2000" i="1" dirty="0" smtClean="0">
                <a:solidFill>
                  <a:schemeClr val="accent1">
                    <a:lumMod val="50000"/>
                  </a:schemeClr>
                </a:solidFill>
              </a:rPr>
              <a:t>To be </a:t>
            </a:r>
            <a:r>
              <a:rPr lang="en-US" sz="2000" i="1" dirty="0">
                <a:solidFill>
                  <a:schemeClr val="accent1">
                    <a:lumMod val="50000"/>
                  </a:schemeClr>
                </a:solidFill>
              </a:rPr>
              <a:t>closer to the </a:t>
            </a:r>
            <a:r>
              <a:rPr lang="en-US" sz="2000" b="1" i="1" dirty="0">
                <a:solidFill>
                  <a:schemeClr val="accent1">
                    <a:lumMod val="50000"/>
                  </a:schemeClr>
                </a:solidFill>
              </a:rPr>
              <a:t>Asian </a:t>
            </a:r>
            <a:r>
              <a:rPr lang="en-US" sz="2000" b="1" i="1" dirty="0" smtClean="0">
                <a:solidFill>
                  <a:schemeClr val="accent1">
                    <a:lumMod val="50000"/>
                  </a:schemeClr>
                </a:solidFill>
              </a:rPr>
              <a:t>Market and </a:t>
            </a:r>
            <a:r>
              <a:rPr lang="en-US" sz="2000" b="1" i="1" dirty="0">
                <a:solidFill>
                  <a:schemeClr val="accent1">
                    <a:lumMod val="50000"/>
                  </a:schemeClr>
                </a:solidFill>
              </a:rPr>
              <a:t>Asian Supply Chain</a:t>
            </a:r>
            <a:r>
              <a:rPr lang="en-US" sz="2000" i="1" dirty="0" smtClean="0">
                <a:solidFill>
                  <a:schemeClr val="accent1">
                    <a:lumMod val="50000"/>
                  </a:schemeClr>
                </a:solidFill>
              </a:rPr>
              <a:t> </a:t>
            </a:r>
            <a:r>
              <a:rPr lang="en-US" sz="2000" i="1" dirty="0">
                <a:solidFill>
                  <a:schemeClr val="accent1">
                    <a:lumMod val="50000"/>
                  </a:schemeClr>
                </a:solidFill>
              </a:rPr>
              <a:t>starting from </a:t>
            </a:r>
            <a:r>
              <a:rPr lang="en-US" sz="2000" i="1" dirty="0" smtClean="0">
                <a:solidFill>
                  <a:schemeClr val="accent1">
                    <a:lumMod val="50000"/>
                  </a:schemeClr>
                </a:solidFill>
              </a:rPr>
              <a:t>Design</a:t>
            </a:r>
          </a:p>
          <a:p>
            <a:pPr lvl="1" fontAlgn="base">
              <a:lnSpc>
                <a:spcPct val="90000"/>
              </a:lnSpc>
              <a:spcAft>
                <a:spcPct val="0"/>
              </a:spcAft>
            </a:pPr>
            <a:r>
              <a:rPr lang="en-US" altLang="ja-JP" sz="2000" i="1" dirty="0">
                <a:solidFill>
                  <a:schemeClr val="accent1">
                    <a:lumMod val="50000"/>
                  </a:schemeClr>
                </a:solidFill>
              </a:rPr>
              <a:t>Software quality is an opportunity for driving improvement in field quality and we have a focused software </a:t>
            </a:r>
            <a:r>
              <a:rPr lang="en-US" altLang="ja-JP" sz="2000" i="1" dirty="0" smtClean="0">
                <a:solidFill>
                  <a:schemeClr val="accent1">
                    <a:lumMod val="50000"/>
                  </a:schemeClr>
                </a:solidFill>
              </a:rPr>
              <a:t>development and </a:t>
            </a:r>
            <a:r>
              <a:rPr lang="en-US" altLang="ja-JP" sz="2000" i="1" dirty="0">
                <a:solidFill>
                  <a:schemeClr val="accent1">
                    <a:lumMod val="50000"/>
                  </a:schemeClr>
                </a:solidFill>
              </a:rPr>
              <a:t>test team in VN </a:t>
            </a:r>
            <a:r>
              <a:rPr lang="en-US" altLang="ja-JP" sz="2000" b="1" i="1" dirty="0">
                <a:solidFill>
                  <a:schemeClr val="accent1">
                    <a:lumMod val="50000"/>
                  </a:schemeClr>
                </a:solidFill>
              </a:rPr>
              <a:t>to continually improve that discipline</a:t>
            </a:r>
          </a:p>
          <a:p>
            <a:pPr lvl="1"/>
            <a:r>
              <a:rPr lang="en-US" sz="2000" i="1" dirty="0" smtClean="0">
                <a:solidFill>
                  <a:schemeClr val="accent1">
                    <a:lumMod val="50000"/>
                  </a:schemeClr>
                </a:solidFill>
              </a:rPr>
              <a:t>Increasing </a:t>
            </a:r>
            <a:r>
              <a:rPr lang="en-US" sz="2000" i="1" dirty="0">
                <a:solidFill>
                  <a:schemeClr val="accent1">
                    <a:lumMod val="50000"/>
                  </a:schemeClr>
                </a:solidFill>
              </a:rPr>
              <a:t>complexity in products requires increasing efficiency of R&amp;D investments</a:t>
            </a:r>
            <a:r>
              <a:rPr lang="en-US" sz="2000" i="1" dirty="0">
                <a:solidFill>
                  <a:schemeClr val="accent1">
                    <a:lumMod val="50000"/>
                  </a:schemeClr>
                </a:solidFill>
                <a:sym typeface="Wingdings" pitchFamily="2" charset="2"/>
              </a:rPr>
              <a:t></a:t>
            </a:r>
            <a:r>
              <a:rPr lang="en-US" sz="2000" i="1" dirty="0">
                <a:solidFill>
                  <a:schemeClr val="accent1">
                    <a:lumMod val="50000"/>
                  </a:schemeClr>
                </a:solidFill>
              </a:rPr>
              <a:t> having </a:t>
            </a:r>
            <a:r>
              <a:rPr lang="en-US" sz="2000" b="1" i="1" dirty="0" smtClean="0">
                <a:solidFill>
                  <a:schemeClr val="accent1">
                    <a:lumMod val="50000"/>
                  </a:schemeClr>
                </a:solidFill>
              </a:rPr>
              <a:t>the right resources at the right cost for the right task….”</a:t>
            </a:r>
            <a:endParaRPr lang="en-US" sz="2000" dirty="0" smtClean="0">
              <a:solidFill>
                <a:schemeClr val="accent1">
                  <a:lumMod val="50000"/>
                </a:schemeClr>
              </a:solidFill>
            </a:endParaRPr>
          </a:p>
        </p:txBody>
      </p:sp>
      <p:sp>
        <p:nvSpPr>
          <p:cNvPr id="5" name="Slide Number Placeholder 4"/>
          <p:cNvSpPr>
            <a:spLocks noGrp="1"/>
          </p:cNvSpPr>
          <p:nvPr>
            <p:ph type="sldNum" sz="quarter" idx="4294967295"/>
          </p:nvPr>
        </p:nvSpPr>
        <p:spPr bwMode="auto">
          <a:xfrm>
            <a:off x="4255296" y="6428462"/>
            <a:ext cx="390889" cy="3286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BF9477-BD24-433F-B4D0-EDBDEC277A23}" type="slidenum">
              <a:rPr lang="en-US" sz="1800" smtClean="0">
                <a:solidFill>
                  <a:prstClr val="white"/>
                </a:solidFill>
                <a:latin typeface="Arial Narrow" pitchFamily="34" charset="0"/>
              </a:rPr>
              <a:pPr fontAlgn="base">
                <a:spcBef>
                  <a:spcPct val="0"/>
                </a:spcBef>
                <a:spcAft>
                  <a:spcPct val="0"/>
                </a:spcAft>
                <a:defRPr/>
              </a:pPr>
              <a:t>25</a:t>
            </a:fld>
            <a:endParaRPr lang="en-US" sz="1800" dirty="0" smtClean="0">
              <a:solidFill>
                <a:prstClr val="white"/>
              </a:solidFill>
              <a:latin typeface="Arial Narrow" pitchFamily="34" charset="0"/>
            </a:endParaRPr>
          </a:p>
        </p:txBody>
      </p:sp>
      <p:sp>
        <p:nvSpPr>
          <p:cNvPr id="6" name="Title 1"/>
          <p:cNvSpPr txBox="1">
            <a:spLocks/>
          </p:cNvSpPr>
          <p:nvPr/>
        </p:nvSpPr>
        <p:spPr>
          <a:xfrm>
            <a:off x="584200" y="578748"/>
            <a:ext cx="47752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Arial Narrow" pitchFamily="34" charset="0"/>
                <a:ea typeface="+mj-ea"/>
                <a:cs typeface="+mj-cs"/>
              </a:defRPr>
            </a:lvl1pPr>
          </a:lstStyle>
          <a:p>
            <a:r>
              <a:rPr lang="en-US" sz="2800" dirty="0">
                <a:solidFill>
                  <a:srgbClr val="002596"/>
                </a:solidFill>
                <a:latin typeface="Lucida Sans"/>
                <a:cs typeface="Lucida Sans"/>
              </a:rPr>
              <a:t>Datalogic Vietnam </a:t>
            </a:r>
            <a:r>
              <a:rPr lang="en-US" sz="2800" dirty="0" smtClean="0">
                <a:solidFill>
                  <a:srgbClr val="002596"/>
                </a:solidFill>
                <a:latin typeface="Lucida Sans"/>
                <a:cs typeface="Lucida Sans"/>
              </a:rPr>
              <a:t>R&amp;D</a:t>
            </a:r>
            <a:endParaRPr lang="en-US" sz="2800" dirty="0">
              <a:solidFill>
                <a:srgbClr val="002596"/>
              </a:solidFill>
              <a:latin typeface="Lucida Sans"/>
              <a:cs typeface="Lucida Sans"/>
            </a:endParaRPr>
          </a:p>
        </p:txBody>
      </p:sp>
    </p:spTree>
    <p:extLst>
      <p:ext uri="{BB962C8B-B14F-4D97-AF65-F5344CB8AC3E}">
        <p14:creationId xmlns:p14="http://schemas.microsoft.com/office/powerpoint/2010/main" val="37165945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500"/>
                                        <p:tgtEl>
                                          <p:spTgt spid="1433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339">
                                            <p:txEl>
                                              <p:pRg st="3" end="3"/>
                                            </p:txEl>
                                          </p:spTgt>
                                        </p:tgtEl>
                                        <p:attrNameLst>
                                          <p:attrName>style.visibility</p:attrName>
                                        </p:attrNameLst>
                                      </p:cBhvr>
                                      <p:to>
                                        <p:strVal val="visible"/>
                                      </p:to>
                                    </p:set>
                                    <p:animEffect transition="in" filter="fade">
                                      <p:cBhvr>
                                        <p:cTn id="18" dur="500"/>
                                        <p:tgtEl>
                                          <p:spTgt spid="1433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Effect transition="in" filter="fade">
                                      <p:cBhvr>
                                        <p:cTn id="21" dur="500"/>
                                        <p:tgtEl>
                                          <p:spTgt spid="1433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339">
                                            <p:txEl>
                                              <p:pRg st="5" end="5"/>
                                            </p:txEl>
                                          </p:spTgt>
                                        </p:tgtEl>
                                        <p:attrNameLst>
                                          <p:attrName>style.visibility</p:attrName>
                                        </p:attrNameLst>
                                      </p:cBhvr>
                                      <p:to>
                                        <p:strVal val="visible"/>
                                      </p:to>
                                    </p:set>
                                    <p:animEffect transition="in" filter="fade">
                                      <p:cBhvr>
                                        <p:cTn id="24"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845340" y="359305"/>
            <a:ext cx="7426024" cy="894289"/>
          </a:xfrm>
        </p:spPr>
        <p:txBody>
          <a:bodyPr vert="horz" lIns="91440" tIns="45720" rIns="91440" bIns="45720" rtlCol="0" anchor="ctr">
            <a:noAutofit/>
          </a:bodyPr>
          <a:lstStyle/>
          <a:p>
            <a:pPr algn="ctr"/>
            <a:r>
              <a:rPr lang="en-US" sz="2800" b="1" dirty="0"/>
              <a:t>Datalogic Vietnam New Product Engineering: Today</a:t>
            </a:r>
          </a:p>
        </p:txBody>
      </p:sp>
      <p:sp>
        <p:nvSpPr>
          <p:cNvPr id="11" name="Slide Number Placeholder 4"/>
          <p:cNvSpPr>
            <a:spLocks noGrp="1"/>
          </p:cNvSpPr>
          <p:nvPr>
            <p:ph type="sldNum" sz="quarter" idx="4294967295"/>
          </p:nvPr>
        </p:nvSpPr>
        <p:spPr bwMode="auto">
          <a:xfrm>
            <a:off x="4255296" y="6428462"/>
            <a:ext cx="390889" cy="3286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4F5FCA-EB4B-4784-8472-21CB19D33608}" type="slidenum">
              <a:rPr lang="en-US" sz="1800" smtClean="0">
                <a:solidFill>
                  <a:prstClr val="white"/>
                </a:solidFill>
                <a:latin typeface="Arial Narrow" pitchFamily="34" charset="0"/>
              </a:rPr>
              <a:pPr fontAlgn="base">
                <a:spcBef>
                  <a:spcPct val="0"/>
                </a:spcBef>
                <a:spcAft>
                  <a:spcPct val="0"/>
                </a:spcAft>
                <a:defRPr/>
              </a:pPr>
              <a:t>26</a:t>
            </a:fld>
            <a:endParaRPr lang="en-US" sz="1800" dirty="0" smtClean="0">
              <a:solidFill>
                <a:prstClr val="white"/>
              </a:solidFill>
              <a:latin typeface="Arial Narrow" pitchFamily="34" charset="0"/>
            </a:endParaRPr>
          </a:p>
        </p:txBody>
      </p:sp>
      <p:pic>
        <p:nvPicPr>
          <p:cNvPr id="6150" name="Picture 6" descr="IMG_20110923_16444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576" y="2971777"/>
            <a:ext cx="3973776" cy="2857500"/>
          </a:xfrm>
          <a:prstGeom prst="rect">
            <a:avLst/>
          </a:prstGeom>
          <a:ln>
            <a:noFill/>
          </a:ln>
          <a:effectLst>
            <a:outerShdw blurRad="292100" dist="139700" dir="2700000" algn="tl" rotWithShape="0">
              <a:srgbClr val="333333">
                <a:alpha val="65000"/>
              </a:srgbClr>
            </a:outerShdw>
          </a:effectLst>
          <a:extLst/>
        </p:spPr>
      </p:pic>
      <p:pic>
        <p:nvPicPr>
          <p:cNvPr id="6151" name="Picture 7" descr="IMG_20110923_16395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1928" y="2971777"/>
            <a:ext cx="3810000" cy="2857500"/>
          </a:xfrm>
          <a:prstGeom prst="rect">
            <a:avLst/>
          </a:prstGeom>
          <a:ln>
            <a:noFill/>
          </a:ln>
          <a:effectLst>
            <a:outerShdw blurRad="292100" dist="139700" dir="2700000" algn="tl" rotWithShape="0">
              <a:srgbClr val="333333">
                <a:alpha val="65000"/>
              </a:srgbClr>
            </a:outerShdw>
          </a:effectLst>
          <a:extLst/>
        </p:spPr>
      </p:pic>
      <p:sp>
        <p:nvSpPr>
          <p:cNvPr id="10" name="TextBox 9"/>
          <p:cNvSpPr txBox="1"/>
          <p:nvPr/>
        </p:nvSpPr>
        <p:spPr>
          <a:xfrm>
            <a:off x="716280" y="1591045"/>
            <a:ext cx="7855648" cy="1163395"/>
          </a:xfrm>
          <a:prstGeom prst="rect">
            <a:avLst/>
          </a:prstGeom>
          <a:noFill/>
        </p:spPr>
        <p:txBody>
          <a:bodyPr wrap="square" rtlCol="0">
            <a:spAutoFit/>
          </a:bodyPr>
          <a:lstStyle/>
          <a:p>
            <a:pPr>
              <a:spcBef>
                <a:spcPct val="20000"/>
              </a:spcBef>
            </a:pPr>
            <a:r>
              <a:rPr lang="en-US" sz="2400" dirty="0" smtClean="0">
                <a:solidFill>
                  <a:srgbClr val="2B486A"/>
                </a:solidFill>
                <a:latin typeface="Arial Narrow" pitchFamily="34" charset="0"/>
              </a:rPr>
              <a:t>Today, 4,5 years later…</a:t>
            </a:r>
            <a:r>
              <a:rPr lang="en-US" sz="2400" dirty="0" smtClean="0">
                <a:solidFill>
                  <a:srgbClr val="2B486A"/>
                </a:solidFill>
                <a:latin typeface="Arial Narrow" pitchFamily="34" charset="0"/>
                <a:sym typeface="Wingdings" pitchFamily="2" charset="2"/>
              </a:rPr>
              <a:t> the first offshore center for DL is a reality, </a:t>
            </a:r>
            <a:r>
              <a:rPr lang="en-US" sz="2400" b="1" dirty="0" smtClean="0">
                <a:solidFill>
                  <a:srgbClr val="2B486A"/>
                </a:solidFill>
                <a:latin typeface="Arial Narrow" pitchFamily="34" charset="0"/>
              </a:rPr>
              <a:t>one of the </a:t>
            </a:r>
            <a:r>
              <a:rPr lang="en-US" sz="2400" b="1" dirty="0">
                <a:solidFill>
                  <a:srgbClr val="2B486A"/>
                </a:solidFill>
                <a:latin typeface="Arial Narrow" pitchFamily="34" charset="0"/>
              </a:rPr>
              <a:t>biggest Design Center </a:t>
            </a:r>
            <a:r>
              <a:rPr lang="en-US" sz="2400" dirty="0">
                <a:solidFill>
                  <a:srgbClr val="2B486A"/>
                </a:solidFill>
                <a:latin typeface="Arial Narrow" pitchFamily="34" charset="0"/>
              </a:rPr>
              <a:t>in </a:t>
            </a:r>
            <a:r>
              <a:rPr lang="en-US" sz="2400" dirty="0" smtClean="0">
                <a:solidFill>
                  <a:srgbClr val="2B486A"/>
                </a:solidFill>
                <a:latin typeface="Arial Narrow" pitchFamily="34" charset="0"/>
              </a:rPr>
              <a:t>Datalogic!</a:t>
            </a:r>
          </a:p>
          <a:p>
            <a:pPr>
              <a:spcBef>
                <a:spcPct val="20000"/>
              </a:spcBef>
            </a:pPr>
            <a:endParaRPr lang="it-IT" dirty="0">
              <a:solidFill>
                <a:prstClr val="black"/>
              </a:solidFill>
            </a:endParaRPr>
          </a:p>
        </p:txBody>
      </p:sp>
    </p:spTree>
    <p:extLst>
      <p:ext uri="{BB962C8B-B14F-4D97-AF65-F5344CB8AC3E}">
        <p14:creationId xmlns:p14="http://schemas.microsoft.com/office/powerpoint/2010/main" val="34862598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500"/>
                                        <p:tgtEl>
                                          <p:spTgt spid="6150"/>
                                        </p:tgtEl>
                                      </p:cBhvr>
                                    </p:animEffect>
                                  </p:childTnLst>
                                </p:cTn>
                              </p:par>
                              <p:par>
                                <p:cTn id="11" presetID="10" presetClass="entr" presetSubtype="0"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fade">
                                      <p:cBhvr>
                                        <p:cTn id="13"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4255296" y="6428462"/>
            <a:ext cx="390889" cy="328649"/>
          </a:xfrm>
          <a:prstGeom prst="rect">
            <a:avLst/>
          </a:prstGeom>
        </p:spPr>
        <p:txBody>
          <a:bodyPr/>
          <a:lstStyle/>
          <a:p>
            <a:fld id="{72C2BF82-A7EA-419E-A6D8-59190EA55268}" type="slidenum">
              <a:rPr lang="en-US" smtClean="0"/>
              <a:t>27</a:t>
            </a:fld>
            <a:endParaRPr lang="en-US"/>
          </a:p>
        </p:txBody>
      </p:sp>
      <p:pic>
        <p:nvPicPr>
          <p:cNvPr id="3074" name="Picture 2" descr="http://www.rmit.edu.vn/sites/all/themes/rmit/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0600" y="5456636"/>
            <a:ext cx="1381987" cy="4892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talogi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0408" y="5701274"/>
            <a:ext cx="4149272" cy="488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NU-HCM 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4636" y="1988279"/>
            <a:ext cx="3492323" cy="15017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64190" y="2408840"/>
            <a:ext cx="3810000" cy="3810000"/>
          </a:xfrm>
          <a:prstGeom prst="ellipse">
            <a:avLst/>
          </a:prstGeom>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092062" y="537579"/>
            <a:ext cx="8051938" cy="1171028"/>
          </a:xfrm>
        </p:spPr>
        <p:txBody>
          <a:bodyPr/>
          <a:lstStyle/>
          <a:p>
            <a:r>
              <a:rPr lang="en-US" dirty="0" smtClean="0"/>
              <a:t>Datalogic in VN: Cooperation with universities</a:t>
            </a:r>
            <a:endParaRPr lang="en-US" dirty="0"/>
          </a:p>
        </p:txBody>
      </p:sp>
      <p:pic>
        <p:nvPicPr>
          <p:cNvPr id="9" name="Picture 6" descr="http://www.hcmute.edu.vn/Resources/Images/Baner/Khoa/No%20name.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261731" y="1617163"/>
            <a:ext cx="1021134" cy="1121966"/>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Lst>
        </p:spPr>
      </p:pic>
      <p:pic>
        <p:nvPicPr>
          <p:cNvPr id="10" name="Picture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79233" y="3538340"/>
            <a:ext cx="1551000" cy="1551000"/>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Logo-KHTN 0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52720" y="2178146"/>
            <a:ext cx="1195827" cy="940717"/>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997127"/>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dirty="0" smtClean="0">
                <a:latin typeface="Lucida Sans" pitchFamily="34" charset="0"/>
                <a:cs typeface="Lucida Sans" pitchFamily="34" charset="0"/>
              </a:rPr>
              <a:t>Cooperation with Universities in VN</a:t>
            </a:r>
          </a:p>
        </p:txBody>
      </p:sp>
      <p:sp>
        <p:nvSpPr>
          <p:cNvPr id="72707" name="Content Placeholder 2"/>
          <p:cNvSpPr>
            <a:spLocks noGrp="1"/>
          </p:cNvSpPr>
          <p:nvPr>
            <p:ph idx="1"/>
          </p:nvPr>
        </p:nvSpPr>
        <p:spPr>
          <a:xfrm>
            <a:off x="762001" y="1350644"/>
            <a:ext cx="5105400" cy="4762820"/>
          </a:xfrm>
        </p:spPr>
        <p:txBody>
          <a:bodyPr>
            <a:normAutofit fontScale="92500" lnSpcReduction="10000"/>
          </a:bodyPr>
          <a:lstStyle/>
          <a:p>
            <a:pPr eaLnBrk="1" hangingPunct="1">
              <a:defRPr/>
            </a:pPr>
            <a:r>
              <a:rPr lang="en-US" altLang="en-US" sz="2000" dirty="0" smtClean="0">
                <a:latin typeface="Lucida Sans" pitchFamily="34" charset="0"/>
                <a:ea typeface="+mn-ea"/>
                <a:cs typeface="Lucida Sans" pitchFamily="34" charset="0"/>
              </a:rPr>
              <a:t>Job fairs</a:t>
            </a:r>
          </a:p>
          <a:p>
            <a:pPr>
              <a:defRPr/>
            </a:pPr>
            <a:r>
              <a:rPr lang="en-US" sz="2000" dirty="0"/>
              <a:t>We opened </a:t>
            </a:r>
            <a:r>
              <a:rPr lang="en-US" sz="2000" dirty="0" smtClean="0"/>
              <a:t>up a </a:t>
            </a:r>
            <a:r>
              <a:rPr lang="en-US" sz="2000" dirty="0"/>
              <a:t>Joint-LAB on Advanced Embedded Systems with Texas Instruments in </a:t>
            </a:r>
            <a:r>
              <a:rPr lang="en-US" sz="2000" dirty="0" smtClean="0"/>
              <a:t>HCMUT</a:t>
            </a:r>
            <a:endParaRPr lang="en-US" altLang="en-US" sz="2000" dirty="0" smtClean="0">
              <a:latin typeface="Lucida Sans" pitchFamily="34" charset="0"/>
              <a:ea typeface="+mn-ea"/>
              <a:cs typeface="Lucida Sans" pitchFamily="34" charset="0"/>
            </a:endParaRPr>
          </a:p>
          <a:p>
            <a:pPr eaLnBrk="1" hangingPunct="1">
              <a:defRPr/>
            </a:pPr>
            <a:r>
              <a:rPr lang="en-US" altLang="en-US" sz="2000" dirty="0" smtClean="0">
                <a:latin typeface="Lucida Sans" pitchFamily="34" charset="0"/>
                <a:ea typeface="+mn-ea"/>
                <a:cs typeface="Lucida Sans" pitchFamily="34" charset="0"/>
              </a:rPr>
              <a:t>Annual Summer Internship in July</a:t>
            </a:r>
          </a:p>
          <a:p>
            <a:pPr>
              <a:defRPr/>
            </a:pPr>
            <a:r>
              <a:rPr lang="en-US" altLang="en-US" sz="2000" dirty="0" smtClean="0">
                <a:latin typeface="Lucida Sans" pitchFamily="34" charset="0"/>
                <a:cs typeface="Lucida Sans" pitchFamily="34" charset="0"/>
              </a:rPr>
              <a:t>Guest lectures</a:t>
            </a:r>
            <a:endParaRPr lang="en-US" altLang="en-US" sz="2000" dirty="0" smtClean="0">
              <a:latin typeface="Lucida Sans" pitchFamily="34" charset="0"/>
              <a:ea typeface="+mn-ea"/>
              <a:cs typeface="Lucida Sans" pitchFamily="34" charset="0"/>
            </a:endParaRPr>
          </a:p>
          <a:p>
            <a:pPr eaLnBrk="1" hangingPunct="1">
              <a:defRPr/>
            </a:pPr>
            <a:r>
              <a:rPr lang="en-US" altLang="en-US" sz="2000" dirty="0" smtClean="0">
                <a:latin typeface="Lucida Sans" pitchFamily="34" charset="0"/>
                <a:ea typeface="+mn-ea"/>
                <a:cs typeface="Lucida Sans" pitchFamily="34" charset="0"/>
              </a:rPr>
              <a:t>Annual Engineering scholarship in October</a:t>
            </a:r>
          </a:p>
          <a:p>
            <a:pPr eaLnBrk="1" hangingPunct="1">
              <a:defRPr/>
            </a:pPr>
            <a:r>
              <a:rPr lang="en-US" altLang="en-US" sz="2000" dirty="0" smtClean="0">
                <a:latin typeface="Lucida Sans" pitchFamily="34" charset="0"/>
                <a:cs typeface="Lucida Sans" pitchFamily="34" charset="0"/>
              </a:rPr>
              <a:t>Hiring HCMUT professor for Professional in-house courses</a:t>
            </a:r>
            <a:endParaRPr lang="en-US" altLang="en-US" sz="2000" dirty="0" smtClean="0">
              <a:latin typeface="Lucida Sans" pitchFamily="34" charset="0"/>
              <a:ea typeface="+mn-ea"/>
              <a:cs typeface="Lucida Sans" pitchFamily="34" charset="0"/>
            </a:endParaRPr>
          </a:p>
          <a:p>
            <a:pPr eaLnBrk="1" hangingPunct="1">
              <a:defRPr/>
            </a:pPr>
            <a:r>
              <a:rPr lang="en-US" altLang="en-US" sz="2000" dirty="0" smtClean="0">
                <a:latin typeface="Lucida Sans" pitchFamily="34" charset="0"/>
                <a:ea typeface="+mn-ea"/>
                <a:cs typeface="Lucida Sans" pitchFamily="34" charset="0"/>
              </a:rPr>
              <a:t>Factory Tour for students</a:t>
            </a:r>
          </a:p>
          <a:p>
            <a:pPr eaLnBrk="1" hangingPunct="1">
              <a:defRPr/>
            </a:pPr>
            <a:endParaRPr lang="en-US" altLang="en-US" sz="2000" dirty="0" smtClean="0">
              <a:latin typeface="Lucida Sans" pitchFamily="34" charset="0"/>
              <a:ea typeface="+mn-ea"/>
              <a:cs typeface="Lucida Sans" pitchFamily="34" charset="0"/>
            </a:endParaRPr>
          </a:p>
          <a:p>
            <a:pPr marL="0" indent="0" eaLnBrk="1" hangingPunct="1">
              <a:buFont typeface="Wingdings" pitchFamily="2" charset="2"/>
              <a:buNone/>
              <a:defRPr/>
            </a:pPr>
            <a:r>
              <a:rPr lang="en-US" altLang="en-US" sz="2000" dirty="0">
                <a:latin typeface="Lucida Sans" pitchFamily="34" charset="0"/>
                <a:cs typeface="Lucida Sans" pitchFamily="34" charset="0"/>
              </a:rPr>
              <a:t>M</a:t>
            </a:r>
            <a:r>
              <a:rPr lang="en-US" altLang="en-US" sz="2000" dirty="0" smtClean="0">
                <a:latin typeface="Lucida Sans" pitchFamily="34" charset="0"/>
                <a:cs typeface="Lucida Sans" pitchFamily="34" charset="0"/>
              </a:rPr>
              <a:t>ostly</a:t>
            </a:r>
            <a:r>
              <a:rPr lang="en-US" altLang="en-US" sz="2000" dirty="0" smtClean="0">
                <a:latin typeface="Lucida Sans" pitchFamily="34" charset="0"/>
                <a:ea typeface="+mn-ea"/>
                <a:cs typeface="Lucida Sans" pitchFamily="34" charset="0"/>
              </a:rPr>
              <a:t> students from Faculties: Computer Science, Electrical – Electronic, Mechanical, Industrial Management</a:t>
            </a:r>
          </a:p>
          <a:p>
            <a:pPr marL="0" indent="0" eaLnBrk="1" hangingPunct="1">
              <a:buFont typeface="Wingdings" pitchFamily="2" charset="2"/>
              <a:buNone/>
              <a:defRPr/>
            </a:pPr>
            <a:endParaRPr lang="en-US" altLang="en-US" sz="2000" dirty="0" smtClean="0">
              <a:latin typeface="Lucida Sans" pitchFamily="34" charset="0"/>
              <a:ea typeface="+mn-ea"/>
              <a:cs typeface="Lucida Sans" pitchFamily="34" charset="0"/>
            </a:endParaRPr>
          </a:p>
        </p:txBody>
      </p:sp>
      <p:pic>
        <p:nvPicPr>
          <p:cNvPr id="35844"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5435" y="5594680"/>
            <a:ext cx="2708530" cy="5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9490" y="3991293"/>
            <a:ext cx="2764474"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AutoShape 8" descr="data:image/jpeg;base64,/9j/4AAQSkZJRgABAQAAAQABAAD/2wCEAAkGBxMSEhQUEhQVFRUXFx0bFRcXFRgYGhgbFhgYGBgeGBcYHSghHRolHhcXITEhJSotLi4uGB8zODMsNygtLisBCgoKDg0OGxAQGywmICQsLCwsLi0sLC8sLC8sLywsLywsLCwsLC8sLDQsLCwsLDQsLCwsLCwsLCwsLCwsLCwsLP/AABEIAOgA2QMBEQACEQEDEQH/xAAcAAEAAgIDAQAAAAAAAAAAAAAABgcEBQIDCAH/xABLEAACAQICBgYFCAULBAMBAAABAgMAEQQhBRIxQVFhBgcTInGBFDJScpEjQmKCkqGxwVNzorLRFSQzNENjg5OzwvAWF1R0ZMPxJf/EABoBAQACAwEAAAAAAAAAAAAAAAABBQIDBAb/xAA7EQACAQIDAwsCBQQCAgMAAAAAAQIDEQQhMRJBUQUTIjJhcYGRobHRwfAUI1Lh8TNCcpJioiTSNENT/9oADAMBAAIRAxEAPwC8aAUAoBQCgFAKAUAoBQCgFAaXplpFsPg5pENnsFU8C7BARzGtfyrXWk4wbR2cn0VWxEYS01fhmc+ieKEuDw7A3+SUNnfvINVrnjcGlJ3gjHHU3DETi+L8nmvQ29bDlFAKAUAoBQCgFAKAUAoBQCgFAKAUAoBQCgFAKAUAoBQCgFAR/pIq4uDFYZD8qiqdU8bCSM+BK2vyNaqlpxcVqd2EcsPVp1pdVt/D9yrui3SeXBtde9Exu8Z3814NbyO/lw0qrg+w9PjcBTxKzyktH89hdEGOjfUCsCXTXUbymXetw7w+NWSkmeOlSnG91o7Pv4GTUmsUAoBQCgFAKAUAoBQCgFAKAUAoBQCgFAKAUAoBQCgFAKArHTOm/R9KYtgdsBS27WEKun7Qt9auKdTZqt9n0PSYfC89gaaf6r+G1Z/fYQACwrkL8sHoFpRfS2DMNVMHGgY7AIFjD5ndrM5rroT6fh7FBynQf4dNLNzbt/k3b0SLMrtPNigFAKAUAoBQCgFAKAUAoBQCgFAKAUAoBQCgFAKAUAoBQFFaeftnkxO6WdxHzRLZ/AoPI1Syq7daUVwv56eiPb4Vc3GNH9MVfvf2zD0Vh+0miS1wzqCOV+9916wrz2KUpcEzdXnsU5S4JmVPE0E88CbZLwgnaEkZT8SAB5mssNVdSmpfqX8mqMlVpQqy3dLxSf1L2Aq7PDn2gFAKAUAoBQCgFAKAUAoBQCgFAKAUAoBQCgFAKAUAoDVdKsUYsHiHGRWJrHgSpAPxNYVHaDsdWCpqpiIRe9oqrpTheyhwUfsxsT7zahb7715nA1OcqVZdq9L2PUYKpzlSrPi19TY9AdFbcQ3NY/wZv9v2q5+VcRpRXe/ovr5HPypiNKS739F9fI0/SiXUx8jj5rRsBzVI2ru5PdsPB9/uzrwUdrCxi96a9WXdBKHVWU3DAEHiCLivRJ3zPFyi4tp7jnUkCgFAKAUAoBQCgFAKAUAoBQCgFAfGYAXOQG00BCputTRqsV7V2sSLrE5U2yuptmOe+ulYSrwJscP+6+jfbl/yX/hT8JV4eosD1saN9uX/ACX/AIU/CVeHqLEu0ZjhPGJFWRFbYJEKNbjqtmPO1c8o7LsQZdQBQCgNP0whL4HEqP0TH4C/5Vrq9RnXgJbOJpv/AJIqzpJpIYqKCUDVKl0deB7hFuRAJ+PCvN4Og6FScONmvU9Rg6DoVJw42a9SY9G5Y/R4UQ59krW353DH7WteqfGQnzs5NZbTX34FLi78/O/H+PQgXSmTWxc5+lb7Khfyq+wSth4Ls93c9BglbDwXZ9blo9XOJZ8BFrfNLIPdViF+Ay8qu8O700eY5Wgo4qVt9n5kmreVooBQHViptRGbVZrC9kF2PgN55VKVwQx+tXRwJBaYEEggwSAgjIggjIjhXR+Eq8PVE2Pn/dfRvty/5L/wp+Eq8PUWH/dfRvty/wCS/wDCn4Srw9ULE0wuJSVFkjYOjAFWU3BB2EEbq52mnZkHbUAUAoBQCgFAKApbrW6d9szYPCt8kMp3X+0I2op9gb/aOWwHWscLQ2enLXd8klZV2knbhMK8rrHErO7myqouSeX432AAk1DaSuwXj0C6t4sJqzYkLLidoG1Ij9EH1n+mfK201lfEufRjkvci5YFcpAoBQCgOLoCCCLgixHI0JTad0UVp7Rr4SWTDsDa4ZDxUawRueRIPMHhVRUpbE+72f8Ht8LXjiYRqrXR9+V19V2HVojSLwyxSXJC3GrxRjrMo8bk+JHCuupyfGthZU3rLPx3fHdcqMY1VqNr7sYzFppCVBZ5HJAGZLOb2Hma4oQ2UoLdkXqcadNZ5Ja9iRefRzRno2Gih2lV7xG9idZiOWsTVtThsRSPE4uvz9aVTi8u7d6GyrM5xQCgFAQ/px0Bgx4LraLEAd2UDJrbBKB6w57R4ZHoo4iVPLVC5Qul9FzYWVoZ0KSLtG4g7GU/OU7j+YIq0jJSV4mRh1kCcdWnTg4GQQzNfCuc759ix+ev0T84eYzvrc2Ioc4rrX3IL8RwQCCCCLgjMEHZY1VEHKgFAKAUAoCuetvpicNH6LA1p5V77A5xRnLIjY7ZgcBc5G1deFo7T2noiUUcBVmSd2Fwzyuscal3chUUbWJ2Afx2CobSV2D0D1fdCI9Hx6z2fEuPlH2hRt1I77F4naxFzsAFVXruo7LQgmFc5BjY7GCMDIszHVRVtdmsTYXy2Akk5AA1DdjZTpub4JavgYwwk0mckuoPYisB4NIw1j4rqVjaT1ZnzlOOUI37X8LLzucl0NFv7Rvemlb95zTYX22HianYu5JeyB0NDuDr7ssq/erCmwh+Jqdnik/dHw6MIt2c8yW3FhID4mVWb4EGmzwbHPp9aEX6ezS9CMdYWGb0UmZYZbEBJAGjdCxAyF21sr3zAyGVOb22lKzOrCVlCVqTcb6rJp+1uzJ95WJ2ius7N5P8Aq70RZBPHEGkuw7SVwEQXI+SRQWJtYHW1dpANtvE6WzUckvvsNWKxTlBUpyyW5LN97eXda/aibegzNbXxDDiIkRFP2w7fBqy2XvZXc7TXVgvFtv0svQPoZD6zznwxM6/cjgU2F2+bJWJktFH/AFi/dM+rolR6sk6/48j/AOoWpsLi/Mh4hvWMf9UvaxxXCTp6s+v+tjUnyMWpbxINLSW8c5SlrC3c39b+6OzRuNaQyK6qrRsFbVfWFyiuMyAdjrtHxqYyvdPcRVpKCi08mrq6tva7d6M6sjSR/pl0Uh0jDqSd2RbmKUDNCfxU7138iARto1nTd0DzrpjRcuFmeCddWRDnvBB2Mp3qdx/AgireMlJXRkYdZAtnqc6Y7MBO3/rMTwzMX4lfMblFcGLo/wD2Lx+SGW7XAQKAUAoDWdI9Mpg8NJiJNiLkN7MclUcySB51nTg5yUUDzLpPHyYiWSaU60kjazHnuA5AAADgBVzGKikkZGKTWQLz6p+hnosYxU6/Lyr3ARnFGd1tzttPAWHG9Ziq229laIhliVyEHGRwoLMQABckmwAG0k8KEpNuyI48rSxDFM5+SfWCAFVRY2KyEg95mMevmcu8CFG/Te62uB3qKhPmUusrX1bbV12LO2nmSWtxXigFAQ2TrJwS41sKzaoW4Mxt2YkUnWQnda1tbZe4ro/DTcNr03ghvTDrFixpXDwRt2WsD2r90sQDYLHa4Ge1rHlWz8M4R2nrwOjCu1REdXf/AM/5vrWWqNv0S6zvRPkZIQ8AY2eM2cXNybHuvnzXLjW94Taje+ZUV5KU20TvG9Z+j43gAk11lzZ1HdiU3sZL5g3FitrgZm2/QsLUaeWnqabEzBvXOD7QCgIxLADhxMg+Xle8Tg6rWlk+TuwBuoQqSCCLLsNaWujdassVK1Xm5dWKzWqyWfi3po89TfYDF9oDdShVirA2OYtexBsRnt+NjlWyMrnFUp7DWd75mTWRrIh1j9DxpCC6ADERgmJtmsNpjY8DuO42Oy4O/D1ublnoSjzy6kEggggkEEWIINiCNxBytVuSfY5CrBlJVlIKsNoKm4I5ggGoB6S6B9JBj8IkpsJF7kyjc6gXIHBgQw8bbqp61Lm528jEkVagKAUBSXXV0h7XELhEPchs0nOVhkPqofi54VZYOnaO295KK2rsJJv1UdF/TMV2sgvBAQzA7Hk2ovMD1j4KPnVy4qrsRstWQX/VWQKAwtLRh42j1lDsPk9a3rL3lNt4DAGsZZqxuoScZqdslr3b/Qw9HSq7vcdzERiUKdt7COVSN1h2XmxrGLu+821YuMVxg7fVP3MvQshMKBjdkujHi0RKMfMrfzrKDyNWISVR20ea8c/qZ1ZGkUB5861cZFPpJ0w8Y1ktG7LtmluAchvBsnEkHbla1w0XGnm/2RJIsX1dx4PRWJmnAkxQhLXv3YjkbIN7D2z5WFclfEueUdPcXKfxEzBW7zbDvPCuUbT4npHpP1f4XGRZIsU+qNWZFAJIGXaAeuPHPgRW+liJwfFcCLlN6Dto/SSDGxKRDLqyA5hb+rINgIF1cX3br2tYz/Mp9B6/djI9Jg1TmJ9oDC0zKVgkK5MV1U99+6n7RFYzdos3UIqVRJ6avuWb9DExZVHiXZHh42kP0dVezTy1TL9msXZNdmZshtTjJ75tL1u/W3mZGhwEjVGIEhGvIt8w0hLvlttrMamGStvMK72puS00T7FkvQ2FZmgUBS/XR0X7OQY2IdyQhZwNz/NbwYCx5gb2qxwlW62H4EorGu0kmXVV0h9ExqoxtFiLRvwDE/JN9o6vg5O6ubE09uF96IPQlVRAoDC01pFcNBLO/qxozEcdUXAHMmw86yhFykoreDy3isS8rvJIbu7FnPFmJJ8rmrtJJWRkdSqSQACScgBtJOwDnUg9M9CtAjA4OKDLXA1pSPnSNm3kNg5KKpq1TnJuRibDSulocMutPIqDdc5tyVRmx8K0SnGKu2bqOHq1pbNON/vfwK+091ku11wqag/SOAW+qmweJv4CuSeKf9pf4XkSKzrO/YtPF/Fu80+iOjeNx0gmYuouD28pN8jcFAczbaLZcxWqFKdR39Trr47DYWHNq3+K+v13liy/JSHhHKJB+qxJKyXPKTXc8Aq12vJ/e/8Ac86vzILtVvGOa9LLxZscH3Z5k3NqyD6w1GA8DGCffrJZSaNE+lTjLhdfX628DYVmaCNdLemuH0eyLMshaRSy6igjukA3JYW2it1KhKpmgVB1U4b0jSkbS95lDzHm/H7T63iBVhins0nbsRky4+sMf/y8d/60p+CE1UmJ5gCa2XHL45UB6/AoClOvbAquKw8oGcsTK3PsmFj42kt5CrLBS6LXB+/8EomHV104hxKYfCWkM6QDXYqNUmNVVjra188jsrnxFBxbluuCeVykGv0n3ngj4yazeEQLg/b7P41hLVI30cozl2W88va5rpvlGf8AvZ1iB/u8PdpAeRYTL9cVhq+928vtm+PQiv8AjFy8ZZL02X4EG6WdFsXFiJMTHrSBnLh4ye0S5yBA72Qyut8hurmq0ZqTki8wPKGHqUo0ZWVlaz0f0z1z3nZoHrFmjsuIXtk9oWEg/wBrfcedIYmS62ZjieRac86T2Xw3fK9SxNDaew+KF4ZAx3rsZfFTn57K7IVIz0Z5/EYStQdqkbdu7zO3TWjExUEsEnqSKVPEX2EcwbEcwK2wk4yUkc55e0jgnglkhkFnjcq3iptccjtHIirqMlJJoyMasgemegum/TMDBMTdyurJ76d1suZGsOTCqatDYm4mJvq1Arfrw0r2eEjgBznku3uRWY/tmOuzBwvNy4fUlFI1ZEkx6qNDek6QjLC6QDtWyyuthGPHWIb6hrnxU9mm+3IgtvrC01PhYFaDLWbVaS19QWJGRyBJ3nL4iqLETlCN0WXJWFpYiq41Nyulx++wrzCaBxOKvPM3Zx7WnxDEC30dbMjhsHOuNU5T6T82egnjKFD8qmrvdGP3+53/AMo4PCf1aP0mUf28wsinjHF+Zz5mstqEOqrvizDmcTiP60tiP6Y6+L++4x8FjMfi8QGieV5QRYgkImfzgLKq8Rv51ipVJyutTZUpYTD0nGaSj6vu3t+xbOmoATGzeq14ZPcnso89cRjkGNd81x7vM8ph5PNR1XSXfHP2v6HRh5ifRpGzYFoJTsF9hPnJEoHv1Cej8PvxM5RXTgtMpL7/AMW/I3lbTjNPpzoxhMYVbExCQoCFJZhYGxPqkcBWyFWcOqwUb0Nxf8m6VVZjYJI8MpItk11DcluEa/CrOsudpZd5kXd06W+jceP/AIk/+k9VBieYsAmtLEvGRB8WAoD1zQFD9c+lxPjliTvDDpqm2d5HIZgOOQQZb7jdVphIbMLveSi0Oh/QzD4NIZBEBiREFkkBbNio7TIm1iw4VxVa8ptq+VyCUVoBqcTiAs0srerBB97ku48bRR/arW3Zt8EdUIN04wWspe2S935HVojDkSANmYYgrEb5ZrSS3HHJD9c0gs+73Mq8+i2v7nfwWS+vkVv0qlx2HxckrvKl3PZOCdQpc6gHzdlrqd97jfXFVdSM22eiwMcLWw8YRSeWa3339uu84/y3hsVljotST/yYBZvGSPY3jmeAFRzkZ9deKMvwtfD/APx5XX6ZaeD3enedOK6MzRgT4VxiIxmJYCddfeQHWU+F7b7UdKS6Uc+4yhjqU3zVZbL4S0fjo/EmvVvp7EYkSrN31jtqyWsbm91JGRIAB4jftFdOHqSle5Tcr4SjQcXTyb3fX78CDdd2huzxUeJUd2dLPl8+KwuTxKFR/hmrvBzvFx4FOiuK7CS1+ojStmxOFJ2gTIPCySf/AFffXBjYZKXh9+pDLfrgIKH66sf2mkBHfKGJRbgzku3xUx/CrTBxtTvxZKIDXUSXV1F6N1MLNORnLJqqeKRC37zSfCq3GyvJR4EM2nSzp4IHeGFNeRcmZ/UU2vYAZsR5DnVVVxGy9lalzgeSHWiqlR2T3LX9vUgUkuM0hJn2k7DcMlS/LJUHM2rkvOo+JfKOHwcN0V6v6syPQ8Jhv6d/SZR/YwtaMHhJPv8ABMxU2hHrZvgvk187iK/9NbEeMtfCPyfD0nxRZFw57EA/JwwJZb+6AS5O+978Kc7P+3LsQ/AYdRbq9LjKTz89xcTxGaDVcajPH3gNqMy7jxU7+VWNtqOZ5BSVOreOaT8/5NLGzSJKABrugmUXyE0JCyKOSyRx+bGtau0/PxR2NKEovcnsv/GWafim/IkWHmDorrmrKGB5EXFbU7q5wSi4ycXqjsqTEonroGGOOXsbmfVAxAA7t7DsvF9U2O3LUqzwm1sZ6biUdegusd0wkuDxatKjRPHHILa6hkKgOD6yi+29wB86sa+FTvKOQsQLRUgSaFmNlWVCxsTYK6kmwzOQNV6V3ZEFt9LetxSjR4BWBOXbuLWHGNDnfm1rcDXdSwed5+RNiG9W4gbSMJxRY968eRbWmuCmudtr3a/EC+V66MRtKm9n7RJ6OqoMRQEe9deHb4kk+5Bl9llgA+vWrVd79v4O/qv/ABh6y+qcvQ2OhBeLtDtlJk2WNn9QHmE1F8qyhpfic+Iyns/py8tfW7Ko0h0nxqTy9qTmx1oJUDR6tzZdQj1fpDba9zXBKrNSd/I9VSwGGlSjsf7J5343+m46THg8T6h9DlPzXJaBjyf1o/PIbBUdCWmT9DO+Jodb8yPZlJeGj9zGlw+LwEgbvxE+rIhujjdZhdWG+x+FY2nTd9DZGeHxcbZS7HqvqvDzJn0a6w9ZlixSAFmCiRBldjYa67s7ZjjsArpp4m+UimxnI2ynOi9M7P6P582Z3W/o3ttGyMBdoWWUcgDqv+wzHyq1wsrVF25FCjz9VqSSfqzx/Y6TwxvYOxjbmJFKgfb1D5VoxEdqkyD0fVQQeZenOK7XSOMf++Zf8r5L/ZVzRVqcV2e+ZJo62knpHq4wgi0ZhBsvEJD4ykyn9+qfEO9WX3oQyJdMZdGekNKO0mlPrxxuBESBa7va42Z6h21V1ua2r6v0++49LyfHHc0oZRjubXS8F8kbxmmZ5wIUASMmywQKVU+Kr3nPjfjWhzlLJacEWVPC0qT5yWb3yk8/XJeB2/yGsOeNk7LK4hjs87eI9WMc2PlU83s9d+G8w/Fyq5YeN/8Ak8o/L8AekLR5YNFwy72Fnlf35WF7b9UAAU5y3Uy9x+CU867235RXcl7stnohpJ8ThIpZB32BDG1tYqxXWA4G1/OrClJygmzyuPoRoYiUI6L6528DGxXyM992uHHuTWilA5K/ZynxrF9GX33fuZw/MpW7LeK6SfirxRsdC91Xj/RSMngvrxjyR0HlWcNLcDRiM5Kf6kn46P1TNhWZoNditBYeSePEPErTRAiNyMxf8SM7X2XNrXrNTkouKeTBHul3V9gsUJJShim1SS8R1dYgX76kFW5m1+dZwxE4rZ3E3PPGiIO2mgjJt2ssaE7bdo6re2+2tetUXZpkHoHQPVbgcOwdw+IcG47UjVB5RqAp+teuieLqSyWXcTck40Fh/SfSuyXt9TU17Z2/C9stbbbLZWjbls7N8iDY1iDH0jieyikktfURmtxsCQPOok7Js2Uobc1Hi0iP4mAjVhFzqwpAGBzLTkCU+8scev8AWrS1u7LeZ3Qne9R75OX+ung27G70vijBh5ZFXWMcbMFG/VUkDwrbN7MW0cdCnztWMG9Wl5lN/wDU0smWKCYpDnqyAKRffHIgBQ+GXKq3nW+tmew/AU4Z0bwfZ9U9T6uiIsR/U5O//wCPMQsnhHJ6snhkbbanYUuq/BkfialH+vHL9Uc14rVeqOjC6SxOELREEL8+CZdZCOcbbjxFr8axUpQy9GZzoUcQlNa7pRefmvqbro9Nox50eZXw7KQQmvrQFgbg6xGsuYvYkLuua203ScrvL2OPFxx0KTjBqSe+3St3aPwzLP0rhVxGGljyZZYmW4NwQ6kZHzqxhKzUkeUaadmeVUOQ8KvWSd+DxPZSRy/o3V/sMG/KoaumuIPV3bLxHxqisYnlbSz6087e1LIfi7H86vI9VdyMjDkNgTyrJag9QS6L7TA+jg6t4AgPDuAC/LjyqgqrbuuJsw9XmasaltGmVbL0aXDH+fTLHbZFERJK/gNiDgzfCq50lHrvy1PWRx0q6/8AHg32vKK+e5HTL0h1AUwcYwyHIsDrTOPpSnMcbLa3GodS2UFb38zOOD2ntV5bb4aRXcvnUxtE6CnxV2jXuZl5XOqg4kudp42uaxhTlPQ2V8XSoZSee5LN+X8Gx18DhPVAxsw+c3dw6nku2T8DyrP8uHa/Q57YrEa/lx/7P49+8nvQXpScYHR0VHjAPcvqlTlkDssRa194rroVtvJlFylgFhmpRd0+Otza9IMOCqsdgJSS23s5h2b57gCUc/q6zqLI5cLNptLvXes19V4nVojEEyKW9aSKz22CXDv2cvxLDySkXn97jKvBKDtonl3SV17epu62HGKA4yICCDsIsfOgIbgeq3RsMkciROGjdXS80hAZGDLcFrEXAyNATSgFAKA1+mMxFH+klUeSXlbyIjI86wnuRvoZOUuCfrl7s12ivlJtfd3pjz7QmGAj/Cjb7VYxzlfx+i9DfW6FPZ7o+XSkv9mvI+9M+kXoUKsqh5HbVQHYLC5LWzsOHMVFarzaJ5PwX4qo03ZLNlbnHYPFn5dPRZT/AG0K3iJ/vIr3HiPMiuPahPrZPitD0XNYnD/0ntx/TLreD+fBGFpbo5NAuvZZYTmJojroRzI9Xzy51jOlKOeq4m+hjadV7Okv0vJ/v95HLC9IX1RHiEXExDYshOuv6uUd5fvoqjtaWaMZ4KO1t0nsS4rR98dH6GQmg4cSf5lMNY/2E5CSD3HHdcffbbU82pdR+D+8zB4upQX/AJEcv1RzXitUWn0S0S2FwscLm7C5axyBYliF5C/5130obEUmeXx2IWIryqRWXxkea9LRamInX2ZpF+zIw/KvQR6q7kcxhyC4PhWS1Bcf/UZ4iq3myCosSLO19usb/E1YrQkx5/VbwP4VlHUHovrD0hPBhI2gYoCwWR12gFTax3XNhcZ7ONeYxMpRjkWfJFGlVrNVFfK6RWuidCYjFsTEhYX78jGyDiWc7T4XNcUKcp6Hpa+Ko4ddN24Ja+C+0bTUwOD9Y+mzDcO7Ap5n5/3jkK2flw7X6HLfF4nT8uP/AGfx6eJq9M6enxOUr2QerGo1Y1tsso4cTc1rnUlLU6sPg6VDqLPi82/H4OeE0E5USTMuHiOx5bgt+rjHec+GXOpVN6vJGNTFxT2Ka25cFu73oiQdHelGDwLMsUMzq1teZiuu1r2tHsC5nffjW2nVhT0XiV+LwGJxSTnJJrSOdl48fCxOMH0kwWLUxiVe+CpR+4xuLEANa+XC9dSqwmrXKWpgsTh5bTi8s7rNehqo9JpE47WVA6SozAsqks2thpu6TcLkJuetete0k8396P5Ol0JTj0IuzTWl/wDlHPj/AG+FiRfyurf0SSTc0Wynwkcqh8ia3ba3ZnB+Ha67Ue/XyV35o+GTFN6qQxjcWdnPmqqB+1TpC1BatvuSXrd+x1DCYw+tiYRyTDEfe0rfhUWnx9P3M+cwy0g/GXxFD+TsT/5h/wAmOmzL9XoRz1H/APP/ALMHB4werioz7+Gv+5ItNmfH0/cKph99N+EvmLOxTi12iCTjYvF8ARJ+NT0+z2+TF/h3ptLyf/qcjpMr/SQyqPaVRKPIRkt8VFNriiOZUupJP097L1NRpjTcRc6k8YZIWC3YC0kzKiE3OWrZr8A26tc6ivk93uddDC1NnpQdm1u3JXfnlY+YTT2DwyOzzIt2siA6zBIwIo7KtzqkJrDd3zRVIRWbJnhMRXklGLfF6K7zeb3528CM9JOmOExYETwSmMG4kDKrqbWui5g7TkxHhWipXhPJossJybiMO9uM1fhm0+9/BG59AlgXwsgxKDMhQRKg+nCe9bmLg1pdPfF39/IsY4xJ7NZbD7eq+6WnmYuidMT4Zi0Llb+su1W95TkeF9tYwnKOhtr4alXVqiv7ruZuBiMDi/6VfQpj/aRi8DH6SfM8vM1tvTnrk/Q5NjFYbqPnI8H1l3Pf92RrtMdHZ8MNZ1DxHNZYzrxkbjrDZ525XrCdKUc3pxOjD42lWezF2lweT/cnfVbpLETLMJXLxpqhGbMhjcldbaRbVOey4rqw0pNO+hR8tUKNOUXBWbve3DjbzKU6Sf1zF/8Aszf6z16WHUj3L2KU1xrMEm9Gkrn2kQaXTKauInX2ZpB9mRh+VbodVdyJMJxcEcqyQPSek9PJBo+Kdk7USRxhUNrMXQHMkHK1zs3V5/ESVO90dWBw0sRWUIu2+/Aq/TPSOfEjVdgkQ2RRjVQDdcD1vP7qrZ1ZSyeh6vD4KlQe1FXlxeb/AG8DFg0axUPIywxnY73736tB3n8QLcSKxUN7yRtlXSezFbT4Ld3vReOfYZK6Rih/q0d3/TTBWYc44s0TxOsedZbSj1V4s1uhOr/VeX6Y5Lxer9Ea7E4h5GLyMzsdrMST8Tu5Vg23mzohCMI7MVZdh1VBkCKEmy0Zp7EYf+ilYD2TZl+y1wNg2W2VnGpKOjOWtg6Nbrx8dH5om+hOsoGy4qPV/vI7keaZkeRPhXTDFfqRTYjkNrOi79j+dPYn2GxKSKHjYOrC6spuCORFdaaauihnCUJOMlZo7akxFAKA4yOFBLEAAXJJsABtJPChKTbsiC6d6x40JXDJ2pHz2uE8htb7hzrlnikso5l3huRJzW1Wez2b/wBvUg+lek+KxF+0lIB+ag1Fy2bMz5k1yyqzlqy7oYDD0erHxeb++409azsFCDlFIVIZSVYbGUkEeBGYoQ0pKzV0bRtLLN/Wo+0P6ZLJMPey1ZPrC/0q2bd+svHecywzp/0Xb/i84/K8Muw6JNGEgtAwmUZnVBEij6cRztzXWXnUbP6c/vgZqvbKotl+j7paeDs+w56G09PhT8i9lO1G7yN4qfxFjzpCpKGhGIwlKv8A1Fnx0fn8lrdB9OpioW1YlhMbWZFtq5i4K2AyOeXKu+jUU45Kx5XlHCSw9RXltX3vXxPO2k5g80zjY0rsPrOzfnXoo5RS7EcJiSGwPhWS1Bd//TR/4Kq+cIKx6f4XstJYxbW+VL/5oEv++u+g704vsBoK2knoDobho8fobDxyX1RH2dwbMpgYoCDx7gPgedUuMppzlF78/qbaGInQqKpDVEc011dYiO7QETr7OSuPI5N5EeFVk8NJdXM9Hh+WqM8qi2X5r5X3mRLFq4dhKHEnzg99blfWzrnd75ltTcHFOFrdmnodNQZCgFAKAUAoCadWOmGjxHo5N45QbDcHUFrjhcAg+VdOGnaWzxKflnDRnR51ax9tPvxLYrvPKigFAVt1raYbWTDKSF1deS3zrkhAeQ1SbeHCuPFTd9k9FyJho2dZ63suzj995XlcZ6AUAoBQCgFAc4tbWXUvrX7urfWv9G2d/Ci1yIlaz2tN99PEleh+gWKnOtN8ipNyX7zm+d9S+3b6xB5V0Qw85a5FVX5Xw9JbMOk+zTz+ETpNHxaLwOIaMk6kbyMzW1mZUNtlhuAArvoUUmorezzuLxc8TPbn3JLcea0WwA4Cr9nOZWjML200UVr9pIifbcL+dYydk2D1baqMxKM67sBqY5JRsmhHm0ZKt+yY6s8HK8GuDJRXtdZJcvUTpLWgxGHJzjkEi+7ILEDwZCfrVXY2PSUiGWjXEQYWk9EwYhdWaNXG64zHusMwfA1jKEZao3UcRVou9OTX3v4kF011abWwsn+HJ+TgfcQfGuWeF/Sy7w/Lm6tHxXx8eRBtJ6Kmw7as8bRncSMj7rDI+RrllCUdUXlHEUqyvTkn98NTDrE2igFAKAkHQGItj4LbizHwEbfmR8a20Feojg5Uko4SfbZeqLsqzPGCgFAVH1pxEY0Hc0K28mcH8vjVfiV0/A9ZyLJPDNcJP2RD65y2FAKAUBkYDAyztqQo0jcFF7eJ2AczUxi5OyNdWrClHam0l2/eZN9C9WrtZsVIEHsR2LebnIeQPjXVDCt9YpcRy3FZUVftenl/HcTvRGgsPhhaGJVO9trHxc5nwrqhTjDRFHXxdau/zJX7N3kbKsznIL1yaS7LRzIDZp3WMeAOu3lZCPrV04SN6l+BKKDq1JJX1WYDttJ4fhHrSt4IpC/tslaMTK1J+RB6LqoIK967NFdrglmUd6CQE5Z6kncb7yjfVrrwc7TtxJRRdWZJKurHTPoukISxskvyT/4hGofthM+BNaMRDbpvszIPRlVBAoBQFe9LunJjmkw6QxyKuTmW7Bja5AQbhsud98uPJVxFnspF/gOStumqspNN6W3eJCsTicNKb9i2HbjE3aJ5xPYqPdbyrmbi91i5hTr01ba2l25PzV7+K8TCkwh2qVkHFLm3ipAYeJFudYW4G5VFpLLv+dH5mPUGwUBO+qXB6080vsRhR4yNf8E++urCx6TZR8u1LUow4u/l/JaNdx5kUAoCvetzCdyCXgzIfrDWH7h+NcmLjkmX/IVTpTh2J+WX1K1riPRigO+LCsRc2Vfac2Hlvb6oNSkYSqJZavgvvLxsZeHlw0ZuyPiG4Fuyj+Au7eZTwrJOK7fQ1SjXno1Ff7P6JeveS3o3081ZI4Ww8UcTMF+SBXV1jYEjMHO19nHlXRTxFmlbIqcXyReDqKbckr553sWbXaebFAKAonrp0z22NWBT3cOlj+skszfBRGPHWqzwkLQ2uJKK/rrJLd6iNFWXEYojaREmW5e+9jwJKD6hqvxs9I+JDLZrhIMbSWCSeKSGQXSRGRhyYEHzzqYycWmgeWtJYF8PLJDJ68blG5lTa45HaORFXcZKSUlvMjGNZA9J9X3SH07BRyE3lXuTe+oFz9YWb61U9enzc7btxiSStIPhNqA8947E9rLJJ7bs/wBpi351USd22e/pU+bhGHBJeR0VBmfQaA+s5O3Pnv8AjQJJaHGgLb6rcHqYMvvlkY+S2QferHzqww0bQvxPKctVNrEbP6Ul55/UmNdBUCgFAR7p/g+1wM3FAHH+GQx/ZDDzrTXjemyw5LqbGKh25eeXuUpVaeyOStbZQNXPjMSbk3PE5mgStkj5QA33ZHdQnvPQejMUJYY5BsdFb7Sg/nVvF3SZ4CrTdOpKD3NryMmpNZrOkmmEweGlxD7EW4HtMckUcyxA86zpwc5KKB5gxWIeV3kkOs7sWc8WYkn7zV0kkrIyOCqSQFBJJsANpJyAHMmpB6d6IaGGDwcMGV0Xvkb3bvSHw1ifK1UtWe3NyMTcVrAoCm+u7o7qyJjUHde0c3JgPk2PiBq3+ivGrDB1LrYfgSira7iSW9WnSn0DFDtDaCayS8Fz7j/VJIPJjwFc+Ipc5HLVEHogGqkg1fSrF9lg8Q4yIjYDxYaq/eRWuq7QbOrBU+cxEI9qKIFVZ7kUIFAKAMbChKzL86P4PscNDFvWNQfet3vvvVrTjsxSPB4qrztac+LZsKzNAoBQHXiIQ6sjbGBB8CLGoaurGUZOMlJbjz1NCUZkbajFT4qSD94qotbI9/GSklJb8/M4UJFAKAUBc/V3iu0wEXFNZD9Vjq/slassO700eO5Vp7GKl22fmvkktbiuKM64elPpE4wsTXigY65ByeXYfJBdfEtwFWeEpbMdp6v2JK8rrJJ31QdHfScZ27j5LD2bk0h/ox5ZvyIXjXLiqmzCy1fsQX3VWQKAUBhaZ0ZHioJIJRdJFKniOBHMGxB4gVlCTjJSQPMmndEyYSeSCX10Nr2yYHNWXkRY/duq5hNTipIyMGswXJ1Q9NBIq4HEN8oo/m7E+ug+YT7SjZxUfRzrsVQt046byGSHrTxWrgwn6SRR5Ld/xUfGqnFO0LcS25Fp7WI2uCfrl9SpK4D1YoBQCgNh0fwfbYqCPc0i390HWb9kGs6a2pJGjFVOboTnwT+F6l+VanhBQCgFAKApPp5g+yx0wtk5Dj64u37WtVZXVqjPZ8mVOcwsezLy/axH61HeKAUAoCy+qPFXTEReyyuPrjVP7g+NduEeTR5zl2n04T4pryz+p3daPTQYKLsYW/nMoyI2xIci5+kcwvO53WNrhqG29p6IoUUJVoSduEwzyukcalndgqKN5Y2H/wC7qhtJXYPS/Q/o+uAwscC2LDORh8929Y+G4cgBVNVqOpJyMTdVrAoBQCgIN1pdDvToRLCv85iHdH6RNpQ89687jLWJrpw1bm3Z6MlFBf8AM8viKtST7G5UhlJDAgqQbEEG4II2EHO9QCc6R6ZPj4oEmyliDa5FgJL6tmtuNlNxszy4Cg5Sw7haUer7F9yFKCc4t9J2t3K5r6qT0QoBQCgJh1XYPXxhcjKOMnwZrKPuL10YZXnfgVHLVTZw+zxfos/gtyrA8oKAUAoBQFZ9beDtJBKB6yshPukMv7zfCuLFxzTPSchVLxnT4NPzyfsiv65C+FAKAUBsdCdKzo5pHVddniKop2a2spVm36os2Q238xYcnUJVJt7t7KXluUOajFvpXuu7O5C8fjJJpHllYvI5u7HaT+QtYADIAACvSJKKsjzJj1kC6OqDob2SjGzraRx8gp2ojDNyNzMNnBfeIFdiq1+hHTeQyz64iBQCgFAKAUBU/Wt0CLFsbhFu23ERKM24yIPa9ob9ozvfuw2It0JeHwSVADVgSfVNsxkahpSVnoTGTi7rU3OB0kG7r5HjuP8AA1QYzk1w6dLNcN6+UelwPK0aloVsnx3P4fobGqkuhQCgLQ6pcHqwTSkZu4UcxGP4u3wruwsei2eZ5cqXqxhwV/P9kieV1FGKAUAoBQET6zcH2mCZrZxOrj46h+5yfKufExvDuLXkepsYlL9Sa+v0KfqvPWigFAYWO0gEyXNvuHj/AAqxwnJ8q3SnlH1fd8lXjuU4ULwhnL0Xf8GkkcsSSbk16KEIwioxVkjytSpKpJym7tnGszEsbqu6BnEsuLxK/IKbxIf7YjYxH6MH7R5bePE4jZ6EdfYgvCq0gUAoBQCgFAKAUBU/WP1ali2JwK945ywKPWO9oh7XFd+0Z5Huw+Jt0Z+fySVD/wAPltqwJFAZmE0iyZHvLwO0eBqvxPJ9Ot0llL71RZYTlSrQ6MulHhvXczb4fFo/qnPgdtUVfCVaPWWXHcekw2No4hdB58Hr99x31zHUXj0KwfZYHDraxKa58ZO+b/at5VZ0Y7MEjxXKNTnMTN9tvLI3dbTiFAKAUAoDE0vg+2gli9tGX7QIFYzjtRaNtCpzVWM+DTPPwqpPfHVPiFT1jblv+FbqOHqVnaC+PM56+KpUFepK3v5Gpxek2bJe6PvP8KvMNyZCn0qmb9P3+8jzuL5XqVejT6K9X8eHmYFWhUHwmgLK6u+rdsQVxGNUrDkUiOTS8C43R8treHrcdfEqPRhrxILrRQAAAAALADIADgKrSDlQCgFAKAUAoBQCgFAQbpz1cw468sREOJ3tbuSfrAN+7XGfHWsBXTRxMqeTzRNykNNaGnwknZYiMxtuvmGA3owyYeGzfarKE4zV4skwazAFQDLh0i65E6w5/wAdtcNbk6hU3WfZ8aFlQ5VxFLftLt+dfctnQ/XHAQFxGHkitleMiRRbkdVh4AGsZYJrqsrHnmSrA9YWjZRlio0/W60X+oBWmWGqr+3yz9hY3mH0th5BdJonH0ZFb8DWpxktUQZPaLxHxrEHRPpKFPXljX3nUfialRb0QNLjenmjYgdbFwtbdG3an4RBjW1Yeq/7WLEY0r1x4VLjDwyzHcWtEh8zdv2a3RwUn1nYmxU2kdNPK7sAIw7M2qudtYk2BO4XtWVPkyhF3effp5fJZT5VxDgoRdkkllq/H4sa0m+ZzrvSSVkV7bbu9RUkGRo/AyzyCKFGkkbYqi58TuA5mwFYykoq7BcvQbqvjw5WbGasswzWMZxxncT7bjichuBIBqvrYpy6MMkRcsmuMgUAoBQCgFAKAUAoBQCgFAYWltFQ4mMx4iNZEO5hsPEHaDzGdZRnKLvFgqjpP1QyLd8C+uv6GQgMOSSbG8Gt7xrup4xPKfmTcrXSOAlw79nPG8T+y6lSeYvtHMXFdkZKSvF3JMesgKAUBxKA7QPhS4OPYr7I+Aqdpg5CMDYB8Ki7ByoBQCgOzC4d5HCRozudiopZj4KM6htJXYLD6M9UuIls+Mb0dPYUhpT55qm72jyFclTGRWUM/Yi5begOj+GwSamGiVB847WY8Wc5nz2bq4J1JTd5Mg2lYAUAoBQCgFAKAUAoBQCgFAKAUAoDGx+AinQpNGkiHarqGHwO+pjJxd0wQbTPVHgpbmBpMO3BTrp9l8/IMK6oYya1zJuQ3SXVBjU/opIZh4mNvssCv7VdEcZB6poXI5jOhGkYr6+EmNvYAl+HZlq2qvTekiTVyaKxC+th5196GRfxWtm3HivMHQcO97ajX4ap/hU3QO6PRk7erBM3uxOfwFRtx4rzBssJ0O0hL6mDn+unZ/6urWDrU1rJffcCQ6O6pMfJbtDDCN+s+uw+qgIP2q1SxlNaXZFyYaH6nsLHY4iWSc71HySHyUl/2q55Yyb6qt6i5O9FaIgwy6mHiSJd4RQL82O0nma5ZTlJ3k7kGdWIFAKAUAoBQCgFAK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pic>
        <p:nvPicPr>
          <p:cNvPr id="4102" name="Picture 6" descr="http://www.hcmute.edu.vn/Resources/Images/Baner/Khoa/No%20nam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55434" y="1300757"/>
            <a:ext cx="1021134" cy="1121966"/>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Lst>
        </p:spPr>
      </p:pic>
      <p:pic>
        <p:nvPicPr>
          <p:cNvPr id="12"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2027" y="1604327"/>
            <a:ext cx="1445737" cy="1445737"/>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Logo-KHTN 0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89575" y="2791143"/>
            <a:ext cx="1428750" cy="1123950"/>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Lst>
        </p:spPr>
      </p:pic>
      <p:pic>
        <p:nvPicPr>
          <p:cNvPr id="14" name="Picture 2" descr="http://www.rmit.edu.vn/sites/all/themes/rmit/logo.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59448" y="3358966"/>
            <a:ext cx="1687396" cy="597402"/>
          </a:xfrm>
          <a:prstGeom prst="rect">
            <a:avLst/>
          </a:prstGeom>
          <a:ln>
            <a:noFill/>
          </a:ln>
          <a:effectLst>
            <a:outerShdw blurRad="292100" dist="139700" dir="2700000" algn="tl" rotWithShape="0">
              <a:srgbClr val="333333">
                <a:alpha val="65000"/>
              </a:srgbClr>
            </a:outerShdw>
            <a:softEdge rad="12700"/>
          </a:effectLst>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fld id="{72C2BF82-A7EA-419E-A6D8-59190EA55268}" type="slidenum">
              <a:rPr lang="en-US" smtClean="0"/>
              <a:t>28</a:t>
            </a:fld>
            <a:endParaRPr lang="en-US"/>
          </a:p>
        </p:txBody>
      </p:sp>
    </p:spTree>
    <p:extLst>
      <p:ext uri="{BB962C8B-B14F-4D97-AF65-F5344CB8AC3E}">
        <p14:creationId xmlns:p14="http://schemas.microsoft.com/office/powerpoint/2010/main" val="1128403102"/>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72160" y="461379"/>
            <a:ext cx="8473440" cy="894289"/>
          </a:xfrm>
        </p:spPr>
        <p:txBody>
          <a:bodyPr/>
          <a:lstStyle/>
          <a:p>
            <a:pPr eaLnBrk="1" hangingPunct="1"/>
            <a:r>
              <a:rPr lang="en-US" altLang="en-US" dirty="0" smtClean="0">
                <a:latin typeface="Lucida Sans" pitchFamily="34" charset="0"/>
                <a:cs typeface="Lucida Sans" pitchFamily="34" charset="0"/>
              </a:rPr>
              <a:t>Cooperation: International Universities </a:t>
            </a:r>
            <a:r>
              <a:rPr lang="en-US" altLang="en-US" dirty="0" err="1" smtClean="0">
                <a:latin typeface="Lucida Sans" pitchFamily="34" charset="0"/>
                <a:cs typeface="Lucida Sans" pitchFamily="34" charset="0"/>
              </a:rPr>
              <a:t>Commitees</a:t>
            </a:r>
            <a:endParaRPr lang="en-US" altLang="en-US" dirty="0" smtClean="0">
              <a:latin typeface="Lucida Sans" pitchFamily="34" charset="0"/>
              <a:cs typeface="Lucida Sans" pitchFamily="34" charset="0"/>
            </a:endParaRPr>
          </a:p>
        </p:txBody>
      </p:sp>
      <p:sp>
        <p:nvSpPr>
          <p:cNvPr id="36867" name="Content Placeholder 2"/>
          <p:cNvSpPr>
            <a:spLocks noGrp="1"/>
          </p:cNvSpPr>
          <p:nvPr>
            <p:ph idx="1"/>
          </p:nvPr>
        </p:nvSpPr>
        <p:spPr>
          <a:xfrm>
            <a:off x="565149" y="1706880"/>
            <a:ext cx="5881371" cy="4281170"/>
          </a:xfrm>
        </p:spPr>
        <p:txBody>
          <a:bodyPr>
            <a:normAutofit/>
          </a:bodyPr>
          <a:lstStyle/>
          <a:p>
            <a:pPr eaLnBrk="1" hangingPunct="1"/>
            <a:r>
              <a:rPr lang="en-US" altLang="en-US" sz="2000" dirty="0" smtClean="0">
                <a:latin typeface="Lucida Sans" pitchFamily="34" charset="0"/>
                <a:cs typeface="Lucida Sans" pitchFamily="34" charset="0"/>
              </a:rPr>
              <a:t>Based in Saigon Hi-Tech Park and cooperate with </a:t>
            </a:r>
            <a:r>
              <a:rPr lang="en-US" altLang="en-US" sz="2000" b="1" dirty="0" smtClean="0">
                <a:latin typeface="Lucida Sans" pitchFamily="34" charset="0"/>
                <a:cs typeface="Lucida Sans" pitchFamily="34" charset="0"/>
              </a:rPr>
              <a:t>SHTP</a:t>
            </a:r>
            <a:r>
              <a:rPr lang="en-US" altLang="en-US" sz="2000" dirty="0" smtClean="0">
                <a:latin typeface="Lucida Sans" pitchFamily="34" charset="0"/>
                <a:cs typeface="Lucida Sans" pitchFamily="34" charset="0"/>
              </a:rPr>
              <a:t> on various committees</a:t>
            </a:r>
          </a:p>
          <a:p>
            <a:pPr eaLnBrk="1" hangingPunct="1"/>
            <a:r>
              <a:rPr lang="en-US" altLang="en-US" sz="2000" dirty="0" smtClean="0">
                <a:latin typeface="Lucida Sans" pitchFamily="34" charset="0"/>
                <a:cs typeface="Lucida Sans" pitchFamily="34" charset="0"/>
              </a:rPr>
              <a:t>Cooperation with </a:t>
            </a:r>
            <a:r>
              <a:rPr lang="en-US" altLang="en-US" sz="2000" b="1" dirty="0" smtClean="0">
                <a:latin typeface="Lucida Sans" pitchFamily="34" charset="0"/>
                <a:cs typeface="Lucida Sans" pitchFamily="34" charset="0"/>
              </a:rPr>
              <a:t>HEEAP</a:t>
            </a:r>
            <a:r>
              <a:rPr lang="en-US" altLang="en-US" sz="2000" dirty="0" smtClean="0">
                <a:latin typeface="Lucida Sans" pitchFamily="34" charset="0"/>
                <a:cs typeface="Lucida Sans" pitchFamily="34" charset="0"/>
              </a:rPr>
              <a:t> (Higher Engineering Education Alliance Program)  and being part of the </a:t>
            </a:r>
            <a:r>
              <a:rPr lang="en-US" altLang="en-US" sz="2000" b="1" dirty="0" smtClean="0">
                <a:latin typeface="Lucida Sans" pitchFamily="34" charset="0"/>
                <a:cs typeface="Lucida Sans" pitchFamily="34" charset="0"/>
              </a:rPr>
              <a:t>VEEC 2014 </a:t>
            </a:r>
            <a:r>
              <a:rPr lang="en-US" altLang="en-US" sz="2000" dirty="0" smtClean="0">
                <a:latin typeface="Lucida Sans" pitchFamily="34" charset="0"/>
                <a:cs typeface="Lucida Sans" pitchFamily="34" charset="0"/>
              </a:rPr>
              <a:t>(Vietnam Engineering Education Conference)</a:t>
            </a:r>
          </a:p>
          <a:p>
            <a:pPr eaLnBrk="1" hangingPunct="1"/>
            <a:endParaRPr lang="en-US" altLang="en-US" sz="2000" dirty="0" smtClean="0">
              <a:latin typeface="Lucida Sans" pitchFamily="34" charset="0"/>
              <a:cs typeface="Lucida Sans" pitchFamily="34" charset="0"/>
            </a:endParaRPr>
          </a:p>
          <a:p>
            <a:pPr eaLnBrk="1" hangingPunct="1"/>
            <a:r>
              <a:rPr lang="en-US" altLang="en-US" sz="2000" dirty="0" smtClean="0">
                <a:latin typeface="Lucida Sans" pitchFamily="34" charset="0"/>
                <a:cs typeface="Lucida Sans" pitchFamily="34" charset="0"/>
              </a:rPr>
              <a:t>Chairman, </a:t>
            </a:r>
            <a:r>
              <a:rPr lang="en-US" altLang="en-US" sz="2000" b="1" dirty="0" smtClean="0">
                <a:latin typeface="Lucida Sans" pitchFamily="34" charset="0"/>
                <a:cs typeface="Lucida Sans" pitchFamily="34" charset="0"/>
              </a:rPr>
              <a:t>Industry Engagement Committee </a:t>
            </a:r>
            <a:r>
              <a:rPr lang="en-US" altLang="en-US" sz="2000" dirty="0" smtClean="0">
                <a:latin typeface="Lucida Sans" pitchFamily="34" charset="0"/>
                <a:cs typeface="Lucida Sans" pitchFamily="34" charset="0"/>
              </a:rPr>
              <a:t>(IEC), Centre of Technology, Royal Melbourne Institute of Technology</a:t>
            </a:r>
          </a:p>
          <a:p>
            <a:pPr eaLnBrk="1" hangingPunct="1"/>
            <a:endParaRPr lang="en-US" altLang="en-US" sz="2000" dirty="0" smtClean="0">
              <a:latin typeface="Lucida Sans" pitchFamily="34" charset="0"/>
              <a:cs typeface="Lucida Sans" pitchFamily="34" charset="0"/>
            </a:endParaRPr>
          </a:p>
          <a:p>
            <a:pPr marL="0" indent="0" eaLnBrk="1" hangingPunct="1">
              <a:buNone/>
            </a:pPr>
            <a:endParaRPr lang="en-US" altLang="en-US" sz="2000" dirty="0" smtClean="0">
              <a:latin typeface="Lucida Sans" pitchFamily="34" charset="0"/>
              <a:cs typeface="Lucida Sans" pitchFamily="34" charset="0"/>
            </a:endParaRPr>
          </a:p>
          <a:p>
            <a:pPr eaLnBrk="1" hangingPunct="1"/>
            <a:endParaRPr lang="en-US" altLang="en-US" sz="2000" dirty="0" smtClean="0">
              <a:latin typeface="Lucida Sans" pitchFamily="34" charset="0"/>
              <a:cs typeface="Lucida Sans" pitchFamily="34" charset="0"/>
            </a:endParaRPr>
          </a:p>
          <a:p>
            <a:pPr eaLnBrk="1" hangingPunct="1"/>
            <a:endParaRPr lang="en-US" altLang="en-US" sz="2000" dirty="0" smtClean="0">
              <a:latin typeface="Lucida Sans" pitchFamily="34" charset="0"/>
              <a:cs typeface="Lucida Sans" pitchFamily="34" charset="0"/>
            </a:endParaRPr>
          </a:p>
        </p:txBody>
      </p:sp>
      <p:pic>
        <p:nvPicPr>
          <p:cNvPr id="3074" name="Picture 2" descr="http://www.heeap.org/sites/default/files/Logo%20SHTP%2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6620" y="2054789"/>
            <a:ext cx="2391620" cy="862977"/>
          </a:xfrm>
          <a:prstGeom prst="rect">
            <a:avLst/>
          </a:prstGeom>
          <a:ln>
            <a:noFill/>
          </a:ln>
          <a:effectLst>
            <a:outerShdw blurRad="292100" dist="139700" dir="2700000" algn="tl" rotWithShape="0">
              <a:srgbClr val="333333">
                <a:alpha val="65000"/>
              </a:srgbClr>
            </a:outerShdw>
            <a:softEdge rad="12700"/>
          </a:effectLst>
          <a:extLst>
            <a:ext uri="{909E8E84-426E-40DD-AFC4-6F175D3DCCD1}">
              <a14:hiddenFill xmlns:a14="http://schemas.microsoft.com/office/drawing/2010/main">
                <a:solidFill>
                  <a:srgbClr val="FFFFFF"/>
                </a:solidFill>
              </a14:hiddenFill>
            </a:ext>
          </a:extLst>
        </p:spPr>
      </p:pic>
      <p:pic>
        <p:nvPicPr>
          <p:cNvPr id="8" name="Picture 2" descr="http://www.rmit.edu.vn/sites/all/themes/rmit/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4901" y="4069080"/>
            <a:ext cx="1678538" cy="594266"/>
          </a:xfrm>
          <a:prstGeom prst="rect">
            <a:avLst/>
          </a:prstGeom>
          <a:ln>
            <a:noFill/>
          </a:ln>
          <a:effectLst>
            <a:outerShdw blurRad="292100" dist="139700" dir="2700000" algn="tl" rotWithShape="0">
              <a:srgbClr val="333333">
                <a:alpha val="65000"/>
              </a:srgbClr>
            </a:outerShdw>
            <a:softEdge rad="12700"/>
          </a:effectLst>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fld id="{72C2BF82-A7EA-419E-A6D8-59190EA55268}" type="slidenum">
              <a:rPr lang="en-US" smtClean="0"/>
              <a:t>29</a:t>
            </a:fld>
            <a:endParaRPr lang="en-US"/>
          </a:p>
        </p:txBody>
      </p:sp>
    </p:spTree>
    <p:extLst>
      <p:ext uri="{BB962C8B-B14F-4D97-AF65-F5344CB8AC3E}">
        <p14:creationId xmlns:p14="http://schemas.microsoft.com/office/powerpoint/2010/main" val="10726396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Connettore 1 70"/>
          <p:cNvCxnSpPr/>
          <p:nvPr/>
        </p:nvCxnSpPr>
        <p:spPr>
          <a:xfrm flipH="1">
            <a:off x="8312717" y="4255060"/>
            <a:ext cx="11058" cy="72000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flipH="1">
            <a:off x="8471805" y="3243556"/>
            <a:ext cx="11058" cy="111600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Connettore 1 63"/>
          <p:cNvCxnSpPr/>
          <p:nvPr/>
        </p:nvCxnSpPr>
        <p:spPr>
          <a:xfrm flipH="1">
            <a:off x="7918259" y="1999750"/>
            <a:ext cx="11058" cy="237600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flipH="1">
            <a:off x="7138765" y="3412692"/>
            <a:ext cx="11058" cy="111600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flipH="1">
            <a:off x="4770104" y="3338237"/>
            <a:ext cx="11058" cy="147600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flipH="1">
            <a:off x="4149852" y="3845083"/>
            <a:ext cx="11058" cy="111600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flipH="1">
            <a:off x="2771793" y="4054205"/>
            <a:ext cx="11058" cy="111600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a:stCxn id="6" idx="2"/>
          </p:cNvCxnSpPr>
          <p:nvPr/>
        </p:nvCxnSpPr>
        <p:spPr>
          <a:xfrm flipH="1">
            <a:off x="1758463" y="3708047"/>
            <a:ext cx="11058" cy="1567338"/>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AutoShape 7"/>
          <p:cNvSpPr>
            <a:spLocks/>
          </p:cNvSpPr>
          <p:nvPr/>
        </p:nvSpPr>
        <p:spPr bwMode="auto">
          <a:xfrm>
            <a:off x="1229521" y="3132047"/>
            <a:ext cx="1080000" cy="576000"/>
          </a:xfrm>
          <a:prstGeom prst="rect">
            <a:avLst/>
          </a:prstGeom>
          <a:solidFill>
            <a:schemeClr val="bg1">
              <a:lumMod val="95000"/>
            </a:schemeClr>
          </a:solidFill>
          <a:ln w="0">
            <a:solidFill>
              <a:srgbClr val="3E6492"/>
            </a:solidFill>
            <a:prstDash val="solid"/>
            <a:miter lim="800000"/>
            <a:headEnd/>
            <a:tailEnd/>
          </a:ln>
          <a:extLst/>
        </p:spPr>
        <p:txBody>
          <a:bodyPr anchor="ctr"/>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of </a:t>
            </a:r>
            <a:r>
              <a:rPr lang="en-US" sz="900" dirty="0" smtClean="0">
                <a:solidFill>
                  <a:srgbClr val="002596"/>
                </a:solidFill>
                <a:latin typeface="Lucida Sans"/>
                <a:ea typeface="Arial Unicode MS" pitchFamily="34" charset="-128"/>
                <a:cs typeface="Arial Unicode MS" pitchFamily="34" charset="-128"/>
              </a:rPr>
              <a:t>Escort Memory </a:t>
            </a:r>
            <a:r>
              <a:rPr lang="en-US" sz="900" dirty="0">
                <a:solidFill>
                  <a:srgbClr val="002596"/>
                </a:solidFill>
                <a:latin typeface="Lucida Sans"/>
                <a:ea typeface="Arial Unicode MS" pitchFamily="34" charset="-128"/>
                <a:cs typeface="Arial Unicode MS" pitchFamily="34" charset="-128"/>
              </a:rPr>
              <a:t>Systems Inc. </a:t>
            </a:r>
            <a:endParaRPr lang="it-IT" sz="900" dirty="0">
              <a:solidFill>
                <a:srgbClr val="002596"/>
              </a:solidFill>
              <a:latin typeface="Lucida Sans"/>
              <a:ea typeface="Arial Unicode MS" pitchFamily="34" charset="-128"/>
              <a:cs typeface="Arial Unicode MS" pitchFamily="34" charset="-128"/>
            </a:endParaRPr>
          </a:p>
        </p:txBody>
      </p:sp>
      <p:sp>
        <p:nvSpPr>
          <p:cNvPr id="33" name="Titolo 1"/>
          <p:cNvSpPr>
            <a:spLocks noGrp="1"/>
          </p:cNvSpPr>
          <p:nvPr>
            <p:ph type="title"/>
          </p:nvPr>
        </p:nvSpPr>
        <p:spPr>
          <a:xfrm>
            <a:off x="990221" y="344306"/>
            <a:ext cx="8288254" cy="1143000"/>
          </a:xfrm>
        </p:spPr>
        <p:txBody>
          <a:bodyPr>
            <a:noAutofit/>
          </a:bodyPr>
          <a:lstStyle/>
          <a:p>
            <a:r>
              <a:rPr lang="en-US" sz="3200" dirty="0"/>
              <a:t>A </a:t>
            </a:r>
            <a:r>
              <a:rPr lang="en-US" sz="3200" dirty="0" smtClean="0"/>
              <a:t>history of organic growth and acquisitions</a:t>
            </a:r>
            <a:endParaRPr lang="it-IT" sz="2000" dirty="0">
              <a:solidFill>
                <a:srgbClr val="FF0000"/>
              </a:solidFill>
            </a:endParaRPr>
          </a:p>
        </p:txBody>
      </p:sp>
      <p:sp>
        <p:nvSpPr>
          <p:cNvPr id="3" name="AutoShape 7"/>
          <p:cNvSpPr>
            <a:spLocks/>
          </p:cNvSpPr>
          <p:nvPr/>
        </p:nvSpPr>
        <p:spPr bwMode="auto">
          <a:xfrm>
            <a:off x="7956103" y="3053824"/>
            <a:ext cx="1080000" cy="576000"/>
          </a:xfrm>
          <a:prstGeom prst="rect">
            <a:avLst/>
          </a:prstGeom>
          <a:solidFill>
            <a:schemeClr val="bg1">
              <a:lumMod val="95000"/>
            </a:schemeClr>
          </a:solidFill>
          <a:ln w="0">
            <a:solidFill>
              <a:srgbClr val="3E6492"/>
            </a:solidFill>
            <a:prstDash val="solid"/>
            <a:miter lim="800000"/>
            <a:headEnd/>
            <a:tailEnd/>
          </a:ln>
          <a:extLst/>
        </p:spPr>
        <p:txBody>
          <a:bodyPr anchor="ctr"/>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of </a:t>
            </a:r>
            <a:r>
              <a:rPr lang="en-GB" sz="900" dirty="0" err="1" smtClean="0">
                <a:solidFill>
                  <a:srgbClr val="002596"/>
                </a:solidFill>
                <a:latin typeface="Lucida Sans"/>
                <a:ea typeface="Arial Unicode MS" pitchFamily="34" charset="-128"/>
                <a:cs typeface="Arial Unicode MS" pitchFamily="34" charset="-128"/>
              </a:rPr>
              <a:t>Multiwave</a:t>
            </a:r>
            <a:r>
              <a:rPr lang="en-GB" sz="900" dirty="0" smtClean="0">
                <a:solidFill>
                  <a:srgbClr val="002596"/>
                </a:solidFill>
                <a:latin typeface="Lucida Sans"/>
                <a:ea typeface="Arial Unicode MS" pitchFamily="34" charset="-128"/>
                <a:cs typeface="Arial Unicode MS" pitchFamily="34" charset="-128"/>
              </a:rPr>
              <a:t> Photonics SA</a:t>
            </a:r>
            <a:endParaRPr lang="en-GB" sz="900" dirty="0">
              <a:solidFill>
                <a:srgbClr val="002596"/>
              </a:solidFill>
              <a:latin typeface="Lucida Sans"/>
              <a:ea typeface="Arial Unicode MS" pitchFamily="34" charset="-128"/>
              <a:cs typeface="Arial Unicode MS" pitchFamily="34" charset="-128"/>
            </a:endParaRPr>
          </a:p>
        </p:txBody>
      </p:sp>
      <p:cxnSp>
        <p:nvCxnSpPr>
          <p:cNvPr id="4" name="Connettore 1 3"/>
          <p:cNvCxnSpPr/>
          <p:nvPr/>
        </p:nvCxnSpPr>
        <p:spPr>
          <a:xfrm>
            <a:off x="1210445" y="2706218"/>
            <a:ext cx="0" cy="2675480"/>
          </a:xfrm>
          <a:prstGeom prst="line">
            <a:avLst/>
          </a:prstGeom>
          <a:ln w="9525">
            <a:solidFill>
              <a:srgbClr val="002596"/>
            </a:solidFill>
          </a:ln>
        </p:spPr>
        <p:style>
          <a:lnRef idx="2">
            <a:schemeClr val="accent1"/>
          </a:lnRef>
          <a:fillRef idx="0">
            <a:schemeClr val="accent1"/>
          </a:fillRef>
          <a:effectRef idx="1">
            <a:schemeClr val="accent1"/>
          </a:effectRef>
          <a:fontRef idx="minor">
            <a:schemeClr val="tx1"/>
          </a:fontRef>
        </p:style>
      </p:cxnSp>
      <p:sp>
        <p:nvSpPr>
          <p:cNvPr id="5" name="AutoShape 7"/>
          <p:cNvSpPr>
            <a:spLocks/>
          </p:cNvSpPr>
          <p:nvPr/>
        </p:nvSpPr>
        <p:spPr bwMode="auto">
          <a:xfrm>
            <a:off x="2237322" y="3917513"/>
            <a:ext cx="1080000" cy="576000"/>
          </a:xfrm>
          <a:prstGeom prst="rect">
            <a:avLst/>
          </a:prstGeom>
          <a:solidFill>
            <a:schemeClr val="bg1">
              <a:lumMod val="95000"/>
            </a:schemeClr>
          </a:solidFill>
          <a:ln w="0">
            <a:solidFill>
              <a:srgbClr val="3E6492"/>
            </a:solidFill>
            <a:prstDash val="solid"/>
            <a:miter lim="800000"/>
            <a:headEnd/>
            <a:tailEnd/>
          </a:ln>
          <a:extLst/>
        </p:spPr>
        <p:txBody>
          <a:bodyPr anchor="ctr"/>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of </a:t>
            </a:r>
            <a:r>
              <a:rPr lang="en-US" sz="900" dirty="0" err="1">
                <a:solidFill>
                  <a:srgbClr val="002596"/>
                </a:solidFill>
                <a:latin typeface="Lucida Sans"/>
                <a:ea typeface="Arial Unicode MS" pitchFamily="34" charset="-128"/>
                <a:cs typeface="Arial Unicode MS" pitchFamily="34" charset="-128"/>
              </a:rPr>
              <a:t>IDWare</a:t>
            </a:r>
            <a:r>
              <a:rPr lang="en-US" sz="900" dirty="0">
                <a:solidFill>
                  <a:srgbClr val="002596"/>
                </a:solidFill>
                <a:latin typeface="Lucida Sans"/>
                <a:ea typeface="Arial Unicode MS" pitchFamily="34" charset="-128"/>
                <a:cs typeface="Arial Unicode MS" pitchFamily="34" charset="-128"/>
              </a:rPr>
              <a:t> Mobile Computing &amp; Comm.</a:t>
            </a:r>
            <a:endParaRPr lang="it-IT" sz="900" dirty="0">
              <a:solidFill>
                <a:srgbClr val="002596"/>
              </a:solidFill>
              <a:latin typeface="Lucida Sans"/>
              <a:ea typeface="Arial Unicode MS" pitchFamily="34" charset="-128"/>
              <a:cs typeface="Arial Unicode MS" pitchFamily="34" charset="-128"/>
            </a:endParaRPr>
          </a:p>
        </p:txBody>
      </p:sp>
      <p:sp>
        <p:nvSpPr>
          <p:cNvPr id="7" name="Rectangle 4"/>
          <p:cNvSpPr>
            <a:spLocks noChangeArrowheads="1"/>
          </p:cNvSpPr>
          <p:nvPr/>
        </p:nvSpPr>
        <p:spPr bwMode="auto">
          <a:xfrm>
            <a:off x="532906" y="1588979"/>
            <a:ext cx="8081440" cy="389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73100" indent="-487363" defTabSz="914400">
              <a:lnSpc>
                <a:spcPct val="95000"/>
              </a:lnSpc>
              <a:spcBef>
                <a:spcPct val="20000"/>
              </a:spcBef>
              <a:spcAft>
                <a:spcPct val="20000"/>
              </a:spcAft>
              <a:buSzPct val="400000"/>
            </a:pPr>
            <a:endParaRPr lang="it-IT">
              <a:solidFill>
                <a:srgbClr val="000099"/>
              </a:solidFill>
              <a:latin typeface="Lucida Sans"/>
            </a:endParaRPr>
          </a:p>
        </p:txBody>
      </p:sp>
      <p:sp>
        <p:nvSpPr>
          <p:cNvPr id="8" name="AutoShape 7"/>
          <p:cNvSpPr>
            <a:spLocks/>
          </p:cNvSpPr>
          <p:nvPr/>
        </p:nvSpPr>
        <p:spPr bwMode="auto">
          <a:xfrm>
            <a:off x="5910784" y="3708667"/>
            <a:ext cx="1080000" cy="576000"/>
          </a:xfrm>
          <a:prstGeom prst="borderCallout1">
            <a:avLst>
              <a:gd name="adj1" fmla="val 101861"/>
              <a:gd name="adj2" fmla="val 50630"/>
              <a:gd name="adj3" fmla="val 161833"/>
              <a:gd name="adj4" fmla="val 50454"/>
            </a:avLst>
          </a:prstGeom>
          <a:solidFill>
            <a:schemeClr val="bg1">
              <a:lumMod val="95000"/>
            </a:schemeClr>
          </a:solidFill>
          <a:ln w="0">
            <a:solidFill>
              <a:srgbClr val="3E6492"/>
            </a:solidFill>
            <a:prstDash val="solid"/>
            <a:miter lim="800000"/>
            <a:headEnd/>
            <a:tailEnd/>
          </a:ln>
          <a:extLst/>
        </p:spPr>
        <p:txBody>
          <a:bodyPr anchor="t"/>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of </a:t>
            </a:r>
            <a:r>
              <a:rPr lang="en-GB" sz="900" dirty="0" err="1">
                <a:solidFill>
                  <a:srgbClr val="002596"/>
                </a:solidFill>
                <a:latin typeface="Lucida Sans"/>
                <a:ea typeface="Arial Unicode MS" pitchFamily="34" charset="-128"/>
                <a:cs typeface="Arial Unicode MS" pitchFamily="34" charset="-128"/>
              </a:rPr>
              <a:t>Datasensor</a:t>
            </a:r>
            <a:r>
              <a:rPr lang="en-GB" sz="900" dirty="0">
                <a:solidFill>
                  <a:srgbClr val="002596"/>
                </a:solidFill>
                <a:latin typeface="Lucida Sans"/>
                <a:ea typeface="Arial Unicode MS" pitchFamily="34" charset="-128"/>
                <a:cs typeface="Arial Unicode MS" pitchFamily="34" charset="-128"/>
              </a:rPr>
              <a:t> </a:t>
            </a:r>
            <a:r>
              <a:rPr lang="en-GB" sz="900" dirty="0" err="1">
                <a:solidFill>
                  <a:srgbClr val="002596"/>
                </a:solidFill>
                <a:latin typeface="Lucida Sans"/>
                <a:ea typeface="Arial Unicode MS" pitchFamily="34" charset="-128"/>
                <a:cs typeface="Arial Unicode MS" pitchFamily="34" charset="-128"/>
              </a:rPr>
              <a:t>SpA</a:t>
            </a:r>
            <a:endParaRPr lang="it-IT" sz="900" dirty="0">
              <a:solidFill>
                <a:srgbClr val="002596"/>
              </a:solidFill>
              <a:latin typeface="Lucida Sans"/>
              <a:ea typeface="Arial Unicode MS" pitchFamily="34" charset="-128"/>
              <a:cs typeface="Arial Unicode MS" pitchFamily="34" charset="-128"/>
            </a:endParaRPr>
          </a:p>
        </p:txBody>
      </p:sp>
      <p:sp>
        <p:nvSpPr>
          <p:cNvPr id="9" name="Callout 1 13"/>
          <p:cNvSpPr>
            <a:spLocks/>
          </p:cNvSpPr>
          <p:nvPr/>
        </p:nvSpPr>
        <p:spPr bwMode="auto">
          <a:xfrm>
            <a:off x="2750272" y="2708653"/>
            <a:ext cx="1080000" cy="576000"/>
          </a:xfrm>
          <a:prstGeom prst="rect">
            <a:avLst/>
          </a:prstGeom>
          <a:solidFill>
            <a:schemeClr val="accent4"/>
          </a:solidFill>
          <a:ln w="0">
            <a:solidFill>
              <a:srgbClr val="002596"/>
            </a:solidFill>
            <a:prstDash val="solid"/>
            <a:miter lim="800000"/>
            <a:headEnd/>
            <a:tailEnd/>
          </a:ln>
        </p:spPr>
        <p:txBody>
          <a:bodyPr anchor="t"/>
          <a:lstStyle/>
          <a:p>
            <a:pPr defTabSz="914400">
              <a:spcBef>
                <a:spcPct val="40000"/>
              </a:spcBef>
            </a:pPr>
            <a:r>
              <a:rPr lang="en-GB" sz="900" dirty="0" smtClean="0">
                <a:solidFill>
                  <a:prstClr val="white"/>
                </a:solidFill>
                <a:latin typeface="Lucida Sans"/>
                <a:ea typeface="Arial Unicode MS" pitchFamily="34" charset="-128"/>
                <a:cs typeface="Arial Unicode MS" pitchFamily="34" charset="-128"/>
              </a:rPr>
              <a:t>Listing </a:t>
            </a:r>
            <a:r>
              <a:rPr lang="en-GB" sz="900" dirty="0">
                <a:solidFill>
                  <a:prstClr val="white"/>
                </a:solidFill>
                <a:latin typeface="Lucida Sans"/>
                <a:ea typeface="Arial Unicode MS" pitchFamily="34" charset="-128"/>
                <a:cs typeface="Arial Unicode MS" pitchFamily="34" charset="-128"/>
              </a:rPr>
              <a:t>on the Milan Stock Exchange</a:t>
            </a:r>
            <a:endParaRPr lang="it-IT" sz="900" dirty="0">
              <a:solidFill>
                <a:prstClr val="white"/>
              </a:solidFill>
              <a:latin typeface="Lucida Sans"/>
              <a:ea typeface="Arial Unicode MS" pitchFamily="34" charset="-128"/>
              <a:cs typeface="Arial Unicode MS" pitchFamily="34" charset="-128"/>
            </a:endParaRPr>
          </a:p>
        </p:txBody>
      </p:sp>
      <p:sp>
        <p:nvSpPr>
          <p:cNvPr id="10" name="AutoShape 7"/>
          <p:cNvSpPr>
            <a:spLocks/>
          </p:cNvSpPr>
          <p:nvPr/>
        </p:nvSpPr>
        <p:spPr bwMode="auto">
          <a:xfrm>
            <a:off x="3615381" y="3436905"/>
            <a:ext cx="1080000" cy="576000"/>
          </a:xfrm>
          <a:prstGeom prst="rect">
            <a:avLst/>
          </a:prstGeom>
          <a:solidFill>
            <a:schemeClr val="bg1">
              <a:lumMod val="95000"/>
            </a:schemeClr>
          </a:solidFill>
          <a:ln w="0">
            <a:solidFill>
              <a:srgbClr val="3E6492"/>
            </a:solidFill>
            <a:prstDash val="solid"/>
            <a:miter lim="800000"/>
            <a:headEnd/>
            <a:tailEnd/>
          </a:ln>
          <a:extLst/>
        </p:spPr>
        <p:txBody>
          <a:bodyPr anchor="ctr"/>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of </a:t>
            </a:r>
            <a:r>
              <a:rPr lang="en-GB" sz="900" dirty="0" err="1">
                <a:solidFill>
                  <a:srgbClr val="002596"/>
                </a:solidFill>
                <a:latin typeface="Lucida Sans"/>
                <a:ea typeface="Arial Unicode MS" pitchFamily="34" charset="-128"/>
                <a:cs typeface="Arial Unicode MS" pitchFamily="34" charset="-128"/>
              </a:rPr>
              <a:t>Minec</a:t>
            </a:r>
            <a:r>
              <a:rPr lang="en-GB" sz="900" dirty="0">
                <a:solidFill>
                  <a:srgbClr val="002596"/>
                </a:solidFill>
                <a:latin typeface="Lucida Sans"/>
                <a:ea typeface="Arial Unicode MS" pitchFamily="34" charset="-128"/>
                <a:cs typeface="Arial Unicode MS" pitchFamily="34" charset="-128"/>
              </a:rPr>
              <a:t> AB</a:t>
            </a:r>
            <a:endParaRPr lang="it-IT" sz="900" dirty="0">
              <a:solidFill>
                <a:srgbClr val="002596"/>
              </a:solidFill>
              <a:latin typeface="Lucida Sans"/>
              <a:ea typeface="Arial Unicode MS" pitchFamily="34" charset="-128"/>
              <a:cs typeface="Arial Unicode MS" pitchFamily="34" charset="-128"/>
            </a:endParaRPr>
          </a:p>
        </p:txBody>
      </p:sp>
      <p:sp>
        <p:nvSpPr>
          <p:cNvPr id="11" name="AutoShape 7"/>
          <p:cNvSpPr>
            <a:spLocks/>
          </p:cNvSpPr>
          <p:nvPr/>
        </p:nvSpPr>
        <p:spPr bwMode="auto">
          <a:xfrm>
            <a:off x="4240440" y="2787101"/>
            <a:ext cx="1080000" cy="576000"/>
          </a:xfrm>
          <a:prstGeom prst="rect">
            <a:avLst/>
          </a:prstGeom>
          <a:solidFill>
            <a:schemeClr val="bg1">
              <a:lumMod val="95000"/>
            </a:schemeClr>
          </a:solidFill>
          <a:ln w="0">
            <a:solidFill>
              <a:srgbClr val="3E6492"/>
            </a:solidFill>
            <a:prstDash val="solid"/>
            <a:miter lim="800000"/>
            <a:headEnd/>
            <a:tailEnd/>
          </a:ln>
          <a:extLst/>
        </p:spPr>
        <p:txBody>
          <a:bodyPr anchor="t"/>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of </a:t>
            </a:r>
            <a:r>
              <a:rPr lang="en-GB" sz="900" dirty="0" err="1">
                <a:solidFill>
                  <a:srgbClr val="002596"/>
                </a:solidFill>
                <a:latin typeface="Lucida Sans"/>
                <a:ea typeface="Arial Unicode MS" pitchFamily="34" charset="-128"/>
                <a:cs typeface="Arial Unicode MS" pitchFamily="34" charset="-128"/>
              </a:rPr>
              <a:t>Laservall</a:t>
            </a:r>
            <a:r>
              <a:rPr lang="en-GB" sz="900" dirty="0">
                <a:solidFill>
                  <a:srgbClr val="002596"/>
                </a:solidFill>
                <a:latin typeface="Lucida Sans"/>
                <a:ea typeface="Arial Unicode MS" pitchFamily="34" charset="-128"/>
                <a:cs typeface="Arial Unicode MS" pitchFamily="34" charset="-128"/>
              </a:rPr>
              <a:t> </a:t>
            </a:r>
            <a:r>
              <a:rPr lang="en-GB" sz="900" dirty="0" err="1">
                <a:solidFill>
                  <a:srgbClr val="002596"/>
                </a:solidFill>
                <a:latin typeface="Lucida Sans"/>
                <a:ea typeface="Arial Unicode MS" pitchFamily="34" charset="-128"/>
                <a:cs typeface="Arial Unicode MS" pitchFamily="34" charset="-128"/>
              </a:rPr>
              <a:t>SpA</a:t>
            </a:r>
            <a:endParaRPr lang="it-IT" sz="900" dirty="0">
              <a:solidFill>
                <a:srgbClr val="002596"/>
              </a:solidFill>
              <a:latin typeface="Lucida Sans"/>
              <a:ea typeface="Arial Unicode MS" pitchFamily="34" charset="-128"/>
              <a:cs typeface="Arial Unicode MS" pitchFamily="34" charset="-128"/>
            </a:endParaRPr>
          </a:p>
        </p:txBody>
      </p:sp>
      <p:sp>
        <p:nvSpPr>
          <p:cNvPr id="12" name="AutoShape 7"/>
          <p:cNvSpPr>
            <a:spLocks/>
          </p:cNvSpPr>
          <p:nvPr/>
        </p:nvSpPr>
        <p:spPr bwMode="auto">
          <a:xfrm>
            <a:off x="5020410" y="1514475"/>
            <a:ext cx="1080000" cy="576000"/>
          </a:xfrm>
          <a:prstGeom prst="borderCallout1">
            <a:avLst>
              <a:gd name="adj1" fmla="val 101090"/>
              <a:gd name="adj2" fmla="val 46127"/>
              <a:gd name="adj3" fmla="val 557879"/>
              <a:gd name="adj4" fmla="val 45419"/>
            </a:avLst>
          </a:prstGeom>
          <a:solidFill>
            <a:schemeClr val="bg1">
              <a:lumMod val="95000"/>
            </a:schemeClr>
          </a:solidFill>
          <a:ln w="0">
            <a:solidFill>
              <a:srgbClr val="3E6492"/>
            </a:solidFill>
            <a:prstDash val="solid"/>
            <a:miter lim="800000"/>
            <a:headEnd/>
            <a:tailEnd/>
          </a:ln>
          <a:extLst/>
        </p:spPr>
        <p:txBody>
          <a:bodyPr anchor="t"/>
          <a:lstStyle/>
          <a:p>
            <a:pPr defTabSz="914400">
              <a:spcBef>
                <a:spcPct val="40000"/>
              </a:spcBef>
            </a:pPr>
            <a:r>
              <a:rPr lang="en-GB" sz="900" dirty="0" smtClean="0">
                <a:solidFill>
                  <a:srgbClr val="002596"/>
                </a:solidFill>
                <a:latin typeface="Lucida Sans"/>
                <a:ea typeface="Arial Unicode MS" pitchFamily="34" charset="-128"/>
                <a:cs typeface="Arial Unicode MS" pitchFamily="34" charset="-128"/>
              </a:rPr>
              <a:t>Acquisition </a:t>
            </a:r>
            <a:r>
              <a:rPr lang="en-GB" sz="900" dirty="0">
                <a:solidFill>
                  <a:srgbClr val="002596"/>
                </a:solidFill>
                <a:latin typeface="Lucida Sans"/>
                <a:ea typeface="Arial Unicode MS" pitchFamily="34" charset="-128"/>
                <a:cs typeface="Arial Unicode MS" pitchFamily="34" charset="-128"/>
              </a:rPr>
              <a:t>of Informatics Inc</a:t>
            </a:r>
            <a:r>
              <a:rPr lang="en-GB" sz="900" dirty="0" smtClean="0">
                <a:solidFill>
                  <a:srgbClr val="002596"/>
                </a:solidFill>
                <a:latin typeface="Lucida Sans"/>
                <a:ea typeface="Arial Unicode MS" pitchFamily="34" charset="-128"/>
                <a:cs typeface="Arial Unicode MS" pitchFamily="34" charset="-128"/>
              </a:rPr>
              <a:t>.</a:t>
            </a:r>
            <a:endParaRPr lang="it-IT" sz="900" dirty="0">
              <a:solidFill>
                <a:srgbClr val="002596"/>
              </a:solidFill>
              <a:latin typeface="Lucida Sans"/>
              <a:ea typeface="Arial Unicode MS" pitchFamily="34" charset="-128"/>
              <a:cs typeface="Arial Unicode MS" pitchFamily="34" charset="-128"/>
            </a:endParaRPr>
          </a:p>
        </p:txBody>
      </p:sp>
      <p:sp>
        <p:nvSpPr>
          <p:cNvPr id="13" name="Elaborazione 12"/>
          <p:cNvSpPr/>
          <p:nvPr/>
        </p:nvSpPr>
        <p:spPr bwMode="auto">
          <a:xfrm>
            <a:off x="5020410" y="2124248"/>
            <a:ext cx="1080000" cy="576000"/>
          </a:xfrm>
          <a:prstGeom prst="flowChartProcess">
            <a:avLst/>
          </a:prstGeom>
          <a:solidFill>
            <a:schemeClr val="bg1">
              <a:lumMod val="95000"/>
            </a:schemeClr>
          </a:solidFill>
          <a:ln w="0">
            <a:solidFill>
              <a:srgbClr val="3E6492"/>
            </a:solidFill>
            <a:prstDash val="solid"/>
            <a:miter lim="800000"/>
            <a:headEnd/>
            <a:tailEnd/>
          </a:ln>
        </p:spPr>
        <p:txBody>
          <a:bodyPr anchor="t"/>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of PSC Inc. </a:t>
            </a:r>
            <a:endParaRPr lang="it-IT" sz="900" dirty="0">
              <a:solidFill>
                <a:srgbClr val="002596"/>
              </a:solidFill>
              <a:latin typeface="Lucida Sans"/>
              <a:ea typeface="Arial Unicode MS" pitchFamily="34" charset="-128"/>
              <a:cs typeface="Arial Unicode MS" pitchFamily="34" charset="-128"/>
            </a:endParaRPr>
          </a:p>
        </p:txBody>
      </p:sp>
      <p:grpSp>
        <p:nvGrpSpPr>
          <p:cNvPr id="14" name="Gruppo 39"/>
          <p:cNvGrpSpPr>
            <a:grpSpLocks/>
          </p:cNvGrpSpPr>
          <p:nvPr/>
        </p:nvGrpSpPr>
        <p:grpSpPr bwMode="auto">
          <a:xfrm>
            <a:off x="1027861" y="5561741"/>
            <a:ext cx="7963740" cy="384680"/>
            <a:chOff x="529328" y="5520431"/>
            <a:chExt cx="8457233" cy="444066"/>
          </a:xfrm>
        </p:grpSpPr>
        <p:cxnSp>
          <p:nvCxnSpPr>
            <p:cNvPr id="16" name="Connettore 2 27"/>
            <p:cNvCxnSpPr>
              <a:cxnSpLocks noChangeShapeType="1"/>
            </p:cNvCxnSpPr>
            <p:nvPr/>
          </p:nvCxnSpPr>
          <p:spPr bwMode="auto">
            <a:xfrm>
              <a:off x="529328" y="5520431"/>
              <a:ext cx="8457233" cy="25451"/>
            </a:xfrm>
            <a:prstGeom prst="straightConnector1">
              <a:avLst/>
            </a:prstGeom>
            <a:noFill/>
            <a:ln w="28575" algn="ctr">
              <a:solidFill>
                <a:srgbClr val="000080"/>
              </a:solidFill>
              <a:round/>
              <a:headEnd/>
              <a:tailEnd type="arrow" w="med" len="med"/>
            </a:ln>
            <a:extLst>
              <a:ext uri="{909E8E84-426E-40DD-AFC4-6F175D3DCCD1}">
                <a14:hiddenFill xmlns:a14="http://schemas.microsoft.com/office/drawing/2010/main">
                  <a:noFill/>
                </a14:hiddenFill>
              </a:ext>
            </a:extLst>
          </p:spPr>
        </p:cxnSp>
        <p:sp>
          <p:nvSpPr>
            <p:cNvPr id="17" name="CasellaDiTesto 28"/>
            <p:cNvSpPr txBox="1">
              <a:spLocks noChangeArrowheads="1"/>
            </p:cNvSpPr>
            <p:nvPr/>
          </p:nvSpPr>
          <p:spPr bwMode="auto">
            <a:xfrm>
              <a:off x="2633148" y="5656949"/>
              <a:ext cx="748555" cy="29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2001</a:t>
              </a:r>
            </a:p>
          </p:txBody>
        </p:sp>
        <p:sp>
          <p:nvSpPr>
            <p:cNvPr id="18" name="CasellaDiTesto 29"/>
            <p:cNvSpPr txBox="1">
              <a:spLocks noChangeArrowheads="1"/>
            </p:cNvSpPr>
            <p:nvPr/>
          </p:nvSpPr>
          <p:spPr bwMode="auto">
            <a:xfrm>
              <a:off x="3535035" y="5669252"/>
              <a:ext cx="687251" cy="29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2002</a:t>
              </a:r>
            </a:p>
          </p:txBody>
        </p:sp>
        <p:sp>
          <p:nvSpPr>
            <p:cNvPr id="19" name="CasellaDiTesto 31"/>
            <p:cNvSpPr txBox="1">
              <a:spLocks noChangeArrowheads="1"/>
            </p:cNvSpPr>
            <p:nvPr/>
          </p:nvSpPr>
          <p:spPr bwMode="auto">
            <a:xfrm>
              <a:off x="5125676" y="5666080"/>
              <a:ext cx="654722" cy="29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2005</a:t>
              </a:r>
            </a:p>
          </p:txBody>
        </p:sp>
        <p:sp>
          <p:nvSpPr>
            <p:cNvPr id="20" name="CasellaDiTesto 32"/>
            <p:cNvSpPr txBox="1">
              <a:spLocks noChangeArrowheads="1"/>
            </p:cNvSpPr>
            <p:nvPr/>
          </p:nvSpPr>
          <p:spPr bwMode="auto">
            <a:xfrm>
              <a:off x="4222285" y="5670838"/>
              <a:ext cx="698949" cy="29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2004</a:t>
              </a:r>
            </a:p>
          </p:txBody>
        </p:sp>
        <p:sp>
          <p:nvSpPr>
            <p:cNvPr id="21" name="CasellaDiTesto 35"/>
            <p:cNvSpPr txBox="1">
              <a:spLocks noChangeArrowheads="1"/>
            </p:cNvSpPr>
            <p:nvPr/>
          </p:nvSpPr>
          <p:spPr bwMode="auto">
            <a:xfrm>
              <a:off x="5949373" y="5655363"/>
              <a:ext cx="735815" cy="29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2008</a:t>
              </a:r>
            </a:p>
          </p:txBody>
        </p:sp>
        <p:sp>
          <p:nvSpPr>
            <p:cNvPr id="22" name="CasellaDiTesto 37"/>
            <p:cNvSpPr txBox="1">
              <a:spLocks noChangeArrowheads="1"/>
            </p:cNvSpPr>
            <p:nvPr/>
          </p:nvSpPr>
          <p:spPr bwMode="auto">
            <a:xfrm>
              <a:off x="6699001" y="5666080"/>
              <a:ext cx="765174" cy="29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2010</a:t>
              </a:r>
            </a:p>
          </p:txBody>
        </p:sp>
      </p:grpSp>
      <p:sp>
        <p:nvSpPr>
          <p:cNvPr id="23" name="Rettangolo 22"/>
          <p:cNvSpPr/>
          <p:nvPr/>
        </p:nvSpPr>
        <p:spPr bwMode="auto">
          <a:xfrm>
            <a:off x="6604294" y="2899400"/>
            <a:ext cx="1080000" cy="576000"/>
          </a:xfrm>
          <a:prstGeom prst="rect">
            <a:avLst/>
          </a:prstGeom>
          <a:solidFill>
            <a:schemeClr val="bg1">
              <a:lumMod val="95000"/>
            </a:schemeClr>
          </a:solidFill>
          <a:ln w="0">
            <a:solidFill>
              <a:srgbClr val="3E6492"/>
            </a:solidFill>
            <a:prstDash val="solid"/>
            <a:miter lim="800000"/>
            <a:headEnd/>
            <a:tailEnd/>
          </a:ln>
        </p:spPr>
        <p:txBody>
          <a:bodyPr anchor="ctr"/>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of </a:t>
            </a:r>
            <a:r>
              <a:rPr lang="en-GB" sz="900" dirty="0" smtClean="0">
                <a:solidFill>
                  <a:srgbClr val="002596"/>
                </a:solidFill>
                <a:latin typeface="Lucida Sans"/>
                <a:ea typeface="Arial Unicode MS" pitchFamily="34" charset="-128"/>
                <a:cs typeface="Arial Unicode MS" pitchFamily="34" charset="-128"/>
              </a:rPr>
              <a:t>Evolution Robotics        Retail Inc.</a:t>
            </a:r>
            <a:endParaRPr lang="it-IT" sz="900" dirty="0">
              <a:solidFill>
                <a:srgbClr val="002596"/>
              </a:solidFill>
              <a:latin typeface="Lucida Sans"/>
              <a:ea typeface="Arial Unicode MS" pitchFamily="34" charset="-128"/>
              <a:cs typeface="Arial Unicode MS" pitchFamily="34" charset="-128"/>
            </a:endParaRPr>
          </a:p>
        </p:txBody>
      </p:sp>
      <p:sp>
        <p:nvSpPr>
          <p:cNvPr id="24" name="Freccia a destra 40"/>
          <p:cNvSpPr>
            <a:spLocks noChangeArrowheads="1"/>
          </p:cNvSpPr>
          <p:nvPr/>
        </p:nvSpPr>
        <p:spPr bwMode="auto">
          <a:xfrm rot="21083561">
            <a:off x="974646" y="4683037"/>
            <a:ext cx="8040988" cy="283948"/>
          </a:xfrm>
          <a:prstGeom prst="rightArrow">
            <a:avLst>
              <a:gd name="adj1" fmla="val 50000"/>
              <a:gd name="adj2" fmla="val 168220"/>
            </a:avLst>
          </a:prstGeom>
          <a:solidFill>
            <a:srgbClr val="002060"/>
          </a:solidFill>
          <a:ln>
            <a:headEnd/>
            <a:tailEnd/>
          </a:ln>
          <a:effectLst>
            <a:outerShdw blurRad="50800" dist="38100" dir="2700000" algn="tl" rotWithShape="0">
              <a:prstClr val="black">
                <a:alpha val="40000"/>
              </a:prstClr>
            </a:outerShdw>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anchor="ctr"/>
          <a:lstStyle/>
          <a:p>
            <a:pPr algn="ctr" defTabSz="914400">
              <a:defRPr/>
            </a:pPr>
            <a:endParaRPr lang="it-IT">
              <a:solidFill>
                <a:srgbClr val="FFFFFF"/>
              </a:solidFill>
              <a:latin typeface="Lucida Sans"/>
            </a:endParaRPr>
          </a:p>
        </p:txBody>
      </p:sp>
      <p:sp>
        <p:nvSpPr>
          <p:cNvPr id="25" name="CasellaDiTesto 37"/>
          <p:cNvSpPr txBox="1">
            <a:spLocks noChangeArrowheads="1"/>
          </p:cNvSpPr>
          <p:nvPr/>
        </p:nvSpPr>
        <p:spPr bwMode="auto">
          <a:xfrm>
            <a:off x="7363016" y="5687919"/>
            <a:ext cx="720677" cy="2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2011</a:t>
            </a:r>
          </a:p>
        </p:txBody>
      </p:sp>
      <p:sp>
        <p:nvSpPr>
          <p:cNvPr id="26" name="AutoShape 7"/>
          <p:cNvSpPr>
            <a:spLocks/>
          </p:cNvSpPr>
          <p:nvPr/>
        </p:nvSpPr>
        <p:spPr bwMode="auto">
          <a:xfrm>
            <a:off x="7407773" y="1453022"/>
            <a:ext cx="1080000" cy="576000"/>
          </a:xfrm>
          <a:prstGeom prst="rect">
            <a:avLst/>
          </a:prstGeom>
          <a:solidFill>
            <a:schemeClr val="bg1">
              <a:lumMod val="95000"/>
            </a:schemeClr>
          </a:solidFill>
          <a:ln w="0">
            <a:solidFill>
              <a:srgbClr val="3E6492"/>
            </a:solidFill>
            <a:prstDash val="solid"/>
            <a:miter lim="800000"/>
            <a:headEnd/>
            <a:tailEnd/>
          </a:ln>
          <a:extLst/>
        </p:spPr>
        <p:txBody>
          <a:bodyPr anchor="t"/>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a:t>
            </a:r>
            <a:r>
              <a:rPr lang="en-GB" sz="900" dirty="0" smtClean="0">
                <a:solidFill>
                  <a:srgbClr val="002596"/>
                </a:solidFill>
                <a:latin typeface="Lucida Sans"/>
                <a:ea typeface="Arial Unicode MS" pitchFamily="34" charset="-128"/>
                <a:cs typeface="Arial Unicode MS" pitchFamily="34" charset="-128"/>
              </a:rPr>
              <a:t>of </a:t>
            </a:r>
            <a:r>
              <a:rPr lang="en-GB" sz="900" dirty="0" err="1" smtClean="0">
                <a:solidFill>
                  <a:srgbClr val="002596"/>
                </a:solidFill>
                <a:latin typeface="Lucida Sans"/>
                <a:ea typeface="Arial Unicode MS" pitchFamily="34" charset="-128"/>
                <a:cs typeface="Arial Unicode MS" pitchFamily="34" charset="-128"/>
              </a:rPr>
              <a:t>Accu</a:t>
            </a:r>
            <a:r>
              <a:rPr lang="en-GB" sz="900" dirty="0" smtClean="0">
                <a:solidFill>
                  <a:srgbClr val="002596"/>
                </a:solidFill>
                <a:latin typeface="Lucida Sans"/>
                <a:ea typeface="Arial Unicode MS" pitchFamily="34" charset="-128"/>
                <a:cs typeface="Arial Unicode MS" pitchFamily="34" charset="-128"/>
              </a:rPr>
              <a:t>-Sort </a:t>
            </a:r>
            <a:r>
              <a:rPr lang="en-GB" sz="900" dirty="0">
                <a:solidFill>
                  <a:srgbClr val="002596"/>
                </a:solidFill>
                <a:latin typeface="Lucida Sans"/>
                <a:ea typeface="Arial Unicode MS" pitchFamily="34" charset="-128"/>
                <a:cs typeface="Arial Unicode MS" pitchFamily="34" charset="-128"/>
              </a:rPr>
              <a:t>Systems Inc.</a:t>
            </a:r>
            <a:endParaRPr lang="it-IT" sz="900" dirty="0">
              <a:solidFill>
                <a:srgbClr val="002596"/>
              </a:solidFill>
              <a:latin typeface="Lucida Sans"/>
              <a:ea typeface="Arial Unicode MS" pitchFamily="34" charset="-128"/>
              <a:cs typeface="Arial Unicode MS" pitchFamily="34" charset="-128"/>
            </a:endParaRPr>
          </a:p>
        </p:txBody>
      </p:sp>
      <p:sp>
        <p:nvSpPr>
          <p:cNvPr id="27" name="Elaborazione 26"/>
          <p:cNvSpPr/>
          <p:nvPr/>
        </p:nvSpPr>
        <p:spPr bwMode="auto">
          <a:xfrm>
            <a:off x="7407772" y="2067820"/>
            <a:ext cx="1080000" cy="576000"/>
          </a:xfrm>
          <a:prstGeom prst="flowChartProcess">
            <a:avLst/>
          </a:prstGeom>
          <a:solidFill>
            <a:schemeClr val="bg1">
              <a:lumMod val="95000"/>
            </a:schemeClr>
          </a:solidFill>
          <a:ln w="0">
            <a:solidFill>
              <a:srgbClr val="3E6492"/>
            </a:solidFill>
            <a:prstDash val="solid"/>
            <a:miter lim="800000"/>
            <a:headEnd/>
            <a:tailEnd/>
          </a:ln>
        </p:spPr>
        <p:txBody>
          <a:bodyPr anchor="t"/>
          <a:lstStyle/>
          <a:p>
            <a:pPr defTabSz="914400">
              <a:spcBef>
                <a:spcPct val="40000"/>
              </a:spcBef>
            </a:pPr>
            <a:r>
              <a:rPr lang="en-GB" sz="900" dirty="0">
                <a:solidFill>
                  <a:srgbClr val="002596"/>
                </a:solidFill>
                <a:latin typeface="Lucida Sans"/>
                <a:ea typeface="Arial Unicode MS" pitchFamily="34" charset="-128"/>
                <a:cs typeface="Arial Unicode MS" pitchFamily="34" charset="-128"/>
              </a:rPr>
              <a:t>Acquisition </a:t>
            </a:r>
            <a:r>
              <a:rPr lang="en-GB" sz="900" dirty="0" smtClean="0">
                <a:solidFill>
                  <a:srgbClr val="002596"/>
                </a:solidFill>
                <a:latin typeface="Lucida Sans"/>
                <a:ea typeface="Arial Unicode MS" pitchFamily="34" charset="-128"/>
                <a:cs typeface="Arial Unicode MS" pitchFamily="34" charset="-128"/>
              </a:rPr>
              <a:t>of PPT </a:t>
            </a:r>
            <a:r>
              <a:rPr lang="en-GB" sz="900" dirty="0">
                <a:solidFill>
                  <a:srgbClr val="002596"/>
                </a:solidFill>
                <a:latin typeface="Lucida Sans"/>
                <a:ea typeface="Arial Unicode MS" pitchFamily="34" charset="-128"/>
                <a:cs typeface="Arial Unicode MS" pitchFamily="34" charset="-128"/>
              </a:rPr>
              <a:t>Vision Inc.</a:t>
            </a:r>
          </a:p>
        </p:txBody>
      </p:sp>
      <p:sp>
        <p:nvSpPr>
          <p:cNvPr id="28" name="Callout 1 13"/>
          <p:cNvSpPr>
            <a:spLocks/>
          </p:cNvSpPr>
          <p:nvPr/>
        </p:nvSpPr>
        <p:spPr bwMode="auto">
          <a:xfrm>
            <a:off x="705858" y="2280061"/>
            <a:ext cx="1080000" cy="576000"/>
          </a:xfrm>
          <a:prstGeom prst="rect">
            <a:avLst/>
          </a:prstGeom>
          <a:solidFill>
            <a:schemeClr val="accent4"/>
          </a:solidFill>
          <a:ln w="0">
            <a:solidFill>
              <a:srgbClr val="002596"/>
            </a:solidFill>
            <a:prstDash val="solid"/>
            <a:miter lim="800000"/>
            <a:headEnd/>
            <a:tailEnd/>
          </a:ln>
        </p:spPr>
        <p:txBody>
          <a:bodyPr anchor="t"/>
          <a:lstStyle/>
          <a:p>
            <a:pPr defTabSz="914400">
              <a:spcBef>
                <a:spcPct val="40000"/>
              </a:spcBef>
            </a:pPr>
            <a:r>
              <a:rPr lang="en-GB" sz="900" dirty="0">
                <a:solidFill>
                  <a:prstClr val="white"/>
                </a:solidFill>
                <a:latin typeface="Lucida Sans"/>
                <a:ea typeface="Arial Unicode MS" pitchFamily="34" charset="-128"/>
                <a:cs typeface="Arial Unicode MS" pitchFamily="34" charset="-128"/>
              </a:rPr>
              <a:t>Established in Bologna</a:t>
            </a:r>
            <a:endParaRPr lang="it-IT" sz="900" dirty="0">
              <a:solidFill>
                <a:prstClr val="white"/>
              </a:solidFill>
              <a:latin typeface="Lucida Sans"/>
              <a:ea typeface="Arial Unicode MS" pitchFamily="34" charset="-128"/>
              <a:cs typeface="Arial Unicode MS" pitchFamily="34" charset="-128"/>
            </a:endParaRPr>
          </a:p>
        </p:txBody>
      </p:sp>
      <p:sp>
        <p:nvSpPr>
          <p:cNvPr id="29" name="CasellaDiTesto 28"/>
          <p:cNvSpPr txBox="1">
            <a:spLocks noChangeArrowheads="1"/>
          </p:cNvSpPr>
          <p:nvPr/>
        </p:nvSpPr>
        <p:spPr bwMode="auto">
          <a:xfrm>
            <a:off x="783805" y="5680692"/>
            <a:ext cx="687885" cy="25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1972</a:t>
            </a:r>
          </a:p>
        </p:txBody>
      </p:sp>
      <p:sp>
        <p:nvSpPr>
          <p:cNvPr id="30" name="CasellaDiTesto 28"/>
          <p:cNvSpPr txBox="1">
            <a:spLocks noChangeArrowheads="1"/>
          </p:cNvSpPr>
          <p:nvPr/>
        </p:nvSpPr>
        <p:spPr bwMode="auto">
          <a:xfrm>
            <a:off x="1414541" y="5680692"/>
            <a:ext cx="714594" cy="2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1988</a:t>
            </a:r>
          </a:p>
        </p:txBody>
      </p:sp>
      <p:sp>
        <p:nvSpPr>
          <p:cNvPr id="31" name="CasellaDiTesto 28"/>
          <p:cNvSpPr txBox="1">
            <a:spLocks noChangeArrowheads="1"/>
          </p:cNvSpPr>
          <p:nvPr/>
        </p:nvSpPr>
        <p:spPr bwMode="auto">
          <a:xfrm>
            <a:off x="2347240" y="5673402"/>
            <a:ext cx="806063" cy="26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a:solidFill>
                  <a:srgbClr val="230082"/>
                </a:solidFill>
                <a:latin typeface="Lucida Sans"/>
              </a:rPr>
              <a:t>1997</a:t>
            </a:r>
          </a:p>
        </p:txBody>
      </p:sp>
      <p:sp>
        <p:nvSpPr>
          <p:cNvPr id="32" name="CasellaDiTesto 37"/>
          <p:cNvSpPr txBox="1">
            <a:spLocks noChangeArrowheads="1"/>
          </p:cNvSpPr>
          <p:nvPr/>
        </p:nvSpPr>
        <p:spPr bwMode="auto">
          <a:xfrm>
            <a:off x="7883440" y="5681257"/>
            <a:ext cx="720677" cy="2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smtClean="0">
                <a:solidFill>
                  <a:srgbClr val="230082"/>
                </a:solidFill>
                <a:latin typeface="Lucida Sans"/>
              </a:rPr>
              <a:t>2012</a:t>
            </a:r>
            <a:endParaRPr lang="it-IT" sz="1200" b="1" dirty="0">
              <a:solidFill>
                <a:srgbClr val="230082"/>
              </a:solidFill>
              <a:latin typeface="Lucida Sans"/>
            </a:endParaRPr>
          </a:p>
        </p:txBody>
      </p:sp>
      <p:cxnSp>
        <p:nvCxnSpPr>
          <p:cNvPr id="34" name="Connettore 1 33"/>
          <p:cNvCxnSpPr/>
          <p:nvPr/>
        </p:nvCxnSpPr>
        <p:spPr>
          <a:xfrm flipH="1">
            <a:off x="3341106" y="3295291"/>
            <a:ext cx="5943" cy="1721876"/>
          </a:xfrm>
          <a:prstGeom prst="line">
            <a:avLst/>
          </a:prstGeom>
          <a:ln w="9525">
            <a:solidFill>
              <a:srgbClr val="002596"/>
            </a:solidFill>
          </a:ln>
        </p:spPr>
        <p:style>
          <a:lnRef idx="2">
            <a:schemeClr val="accent1"/>
          </a:lnRef>
          <a:fillRef idx="0">
            <a:schemeClr val="accent1"/>
          </a:fillRef>
          <a:effectRef idx="1">
            <a:schemeClr val="accent1"/>
          </a:effectRef>
          <a:fontRef idx="minor">
            <a:schemeClr val="tx1"/>
          </a:fontRef>
        </p:style>
      </p:cxnSp>
      <p:sp>
        <p:nvSpPr>
          <p:cNvPr id="35" name="CasellaDiTesto 37"/>
          <p:cNvSpPr txBox="1">
            <a:spLocks noChangeArrowheads="1"/>
          </p:cNvSpPr>
          <p:nvPr/>
        </p:nvSpPr>
        <p:spPr bwMode="auto">
          <a:xfrm>
            <a:off x="8391440" y="5681257"/>
            <a:ext cx="720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it-IT" sz="1200" b="1" dirty="0" smtClean="0">
                <a:solidFill>
                  <a:srgbClr val="230082"/>
                </a:solidFill>
                <a:latin typeface="Lucida Sans"/>
              </a:rPr>
              <a:t>2013</a:t>
            </a:r>
            <a:endParaRPr lang="it-IT" sz="1200" b="1" dirty="0">
              <a:solidFill>
                <a:srgbClr val="230082"/>
              </a:solidFill>
              <a:latin typeface="Lucida Sans"/>
            </a:endParaRPr>
          </a:p>
        </p:txBody>
      </p:sp>
      <p:sp>
        <p:nvSpPr>
          <p:cNvPr id="36" name="Callout 1 13"/>
          <p:cNvSpPr>
            <a:spLocks/>
          </p:cNvSpPr>
          <p:nvPr/>
        </p:nvSpPr>
        <p:spPr bwMode="auto">
          <a:xfrm>
            <a:off x="7767839" y="4676774"/>
            <a:ext cx="1080000" cy="576000"/>
          </a:xfrm>
          <a:prstGeom prst="rect">
            <a:avLst/>
          </a:prstGeom>
          <a:solidFill>
            <a:schemeClr val="accent4"/>
          </a:solidFill>
          <a:ln w="0">
            <a:solidFill>
              <a:srgbClr val="002596"/>
            </a:solidFill>
            <a:prstDash val="solid"/>
            <a:miter lim="800000"/>
            <a:headEnd/>
            <a:tailEnd/>
          </a:ln>
        </p:spPr>
        <p:txBody>
          <a:bodyPr anchor="t"/>
          <a:lstStyle/>
          <a:p>
            <a:pPr defTabSz="914400">
              <a:spcBef>
                <a:spcPct val="40000"/>
              </a:spcBef>
            </a:pPr>
            <a:r>
              <a:rPr lang="en-GB" sz="900" dirty="0" smtClean="0">
                <a:solidFill>
                  <a:prstClr val="white"/>
                </a:solidFill>
                <a:latin typeface="Lucida Sans"/>
                <a:ea typeface="Arial Unicode MS" pitchFamily="34" charset="-128"/>
                <a:cs typeface="Arial Unicode MS" pitchFamily="34" charset="-128"/>
              </a:rPr>
              <a:t>Set up Business Development Division</a:t>
            </a:r>
            <a:endParaRPr lang="it-IT" sz="900" dirty="0">
              <a:solidFill>
                <a:prstClr val="white"/>
              </a:solidFill>
              <a:latin typeface="Lucida Sans"/>
              <a:ea typeface="Arial Unicode MS" pitchFamily="34" charset="-128"/>
              <a:cs typeface="Arial Unicode MS" pitchFamily="34" charset="-128"/>
            </a:endParaRPr>
          </a:p>
        </p:txBody>
      </p:sp>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748" y="3562214"/>
            <a:ext cx="219915" cy="112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4287" y="4345892"/>
            <a:ext cx="238987" cy="110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677" y="3201052"/>
            <a:ext cx="238987" cy="110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510" y="4132881"/>
            <a:ext cx="238987" cy="110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510" y="2535701"/>
            <a:ext cx="219915" cy="112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198" y="1971242"/>
            <a:ext cx="219915" cy="112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908" y="1878133"/>
            <a:ext cx="219915" cy="112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388" y="2468231"/>
            <a:ext cx="219915" cy="112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415" y="3834063"/>
            <a:ext cx="247652" cy="127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9844" y="3488115"/>
            <a:ext cx="193912" cy="94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6990" y="2669936"/>
            <a:ext cx="238987" cy="110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4334" y="3096953"/>
            <a:ext cx="238987" cy="110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7611" y="5052570"/>
            <a:ext cx="238987" cy="110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452" y="3326425"/>
            <a:ext cx="219915" cy="112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numero diapositiva 1"/>
          <p:cNvSpPr>
            <a:spLocks noGrp="1"/>
          </p:cNvSpPr>
          <p:nvPr>
            <p:ph type="sldNum" sz="quarter" idx="12"/>
          </p:nvPr>
        </p:nvSpPr>
        <p:spPr/>
        <p:txBody>
          <a:bodyPr/>
          <a:lstStyle/>
          <a:p>
            <a:fld id="{72C2BF82-A7EA-419E-A6D8-59190EA55268}" type="slidenum">
              <a:rPr lang="en-US" smtClean="0"/>
              <a:t>3</a:t>
            </a:fld>
            <a:endParaRPr lang="en-US"/>
          </a:p>
        </p:txBody>
      </p:sp>
    </p:spTree>
    <p:extLst>
      <p:ext uri="{BB962C8B-B14F-4D97-AF65-F5344CB8AC3E}">
        <p14:creationId xmlns:p14="http://schemas.microsoft.com/office/powerpoint/2010/main" val="3618346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Thank</a:t>
            </a:r>
            <a:r>
              <a:rPr lang="it-IT" dirty="0" smtClean="0"/>
              <a:t> </a:t>
            </a:r>
            <a:r>
              <a:rPr lang="it-IT" dirty="0" err="1" smtClean="0"/>
              <a:t>you</a:t>
            </a:r>
            <a:r>
              <a:rPr lang="it-IT" dirty="0" smtClean="0"/>
              <a:t>!</a:t>
            </a:r>
            <a:endParaRPr lang="it-IT" dirty="0"/>
          </a:p>
        </p:txBody>
      </p:sp>
      <p:sp>
        <p:nvSpPr>
          <p:cNvPr id="3" name="Segnaposto numero diapositiva 2"/>
          <p:cNvSpPr>
            <a:spLocks noGrp="1"/>
          </p:cNvSpPr>
          <p:nvPr>
            <p:ph type="sldNum" sz="quarter" idx="10"/>
          </p:nvPr>
        </p:nvSpPr>
        <p:spPr/>
        <p:txBody>
          <a:bodyPr/>
          <a:lstStyle/>
          <a:p>
            <a:fld id="{72C2BF82-A7EA-419E-A6D8-59190EA55268}" type="slidenum">
              <a:rPr lang="en-US" smtClean="0"/>
              <a:pPr/>
              <a:t>30</a:t>
            </a:fld>
            <a:endParaRPr lang="en-US" dirty="0"/>
          </a:p>
        </p:txBody>
      </p:sp>
      <p:sp>
        <p:nvSpPr>
          <p:cNvPr id="5" name="Segnaposto testo 12"/>
          <p:cNvSpPr>
            <a:spLocks noGrp="1"/>
          </p:cNvSpPr>
          <p:nvPr>
            <p:ph type="body" sz="quarter" idx="12"/>
          </p:nvPr>
        </p:nvSpPr>
        <p:spPr/>
        <p:txBody>
          <a:bodyPr wrap="square"/>
          <a:lstStyle>
            <a:lvl1pPr marL="0" indent="0" algn="l" defTabSz="457200" rtl="0" eaLnBrk="1" latinLnBrk="0" hangingPunct="1">
              <a:lnSpc>
                <a:spcPct val="80000"/>
              </a:lnSpc>
              <a:buNone/>
              <a:defRPr sz="1600">
                <a:solidFill>
                  <a:schemeClr val="tx2"/>
                </a:solidFill>
              </a:defRPr>
            </a:lvl1pPr>
          </a:lstStyle>
          <a:p>
            <a:r>
              <a:rPr lang="it-IT" sz="1000" b="1" dirty="0" smtClean="0">
                <a:solidFill>
                  <a:schemeClr val="tx1">
                    <a:lumMod val="65000"/>
                    <a:lumOff val="35000"/>
                  </a:schemeClr>
                </a:solidFill>
                <a:latin typeface="Lucida Sans"/>
                <a:ea typeface="Arial Unicode MS" pitchFamily="34" charset="-128"/>
                <a:cs typeface="Arial Unicode MS" pitchFamily="34" charset="-128"/>
              </a:rPr>
              <a:t>Datalogic S.p.A.</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Via </a:t>
            </a:r>
            <a:r>
              <a:rPr lang="it-IT" sz="1000" dirty="0" err="1" smtClean="0">
                <a:solidFill>
                  <a:schemeClr val="tx1">
                    <a:lumMod val="65000"/>
                    <a:lumOff val="35000"/>
                  </a:schemeClr>
                </a:solidFill>
                <a:latin typeface="Lucida Sans"/>
                <a:ea typeface="Arial Unicode MS" pitchFamily="34" charset="-128"/>
                <a:cs typeface="Arial Unicode MS" pitchFamily="34" charset="-128"/>
              </a:rPr>
              <a:t>Candini</a:t>
            </a:r>
            <a:r>
              <a:rPr lang="it-IT" sz="1000" dirty="0" smtClean="0">
                <a:solidFill>
                  <a:schemeClr val="tx1">
                    <a:lumMod val="65000"/>
                    <a:lumOff val="35000"/>
                  </a:schemeClr>
                </a:solidFill>
                <a:latin typeface="Lucida Sans"/>
                <a:ea typeface="Arial Unicode MS" pitchFamily="34" charset="-128"/>
                <a:cs typeface="Arial Unicode MS" pitchFamily="34" charset="-128"/>
              </a:rPr>
              <a:t>, 2</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40012 Lippo di Calderara di Reno</a:t>
            </a:r>
          </a:p>
          <a:p>
            <a:r>
              <a:rPr lang="it-IT" sz="1000" dirty="0" smtClean="0">
                <a:solidFill>
                  <a:schemeClr val="tx1">
                    <a:lumMod val="65000"/>
                    <a:lumOff val="35000"/>
                  </a:schemeClr>
                </a:solidFill>
                <a:latin typeface="Lucida Sans"/>
                <a:ea typeface="Arial Unicode MS" pitchFamily="34" charset="-128"/>
                <a:cs typeface="Arial Unicode MS" pitchFamily="34" charset="-128"/>
              </a:rPr>
              <a:t>Bologna – </a:t>
            </a:r>
            <a:r>
              <a:rPr lang="it-IT" sz="1000" dirty="0" err="1" smtClean="0">
                <a:solidFill>
                  <a:schemeClr val="tx1">
                    <a:lumMod val="65000"/>
                    <a:lumOff val="35000"/>
                  </a:schemeClr>
                </a:solidFill>
                <a:latin typeface="Lucida Sans"/>
                <a:ea typeface="Arial Unicode MS" pitchFamily="34" charset="-128"/>
                <a:cs typeface="Arial Unicode MS" pitchFamily="34" charset="-128"/>
              </a:rPr>
              <a:t>Italy</a:t>
            </a:r>
            <a:endParaRPr lang="it-IT" sz="1000" dirty="0" smtClean="0">
              <a:solidFill>
                <a:schemeClr val="tx1">
                  <a:lumMod val="65000"/>
                  <a:lumOff val="35000"/>
                </a:schemeClr>
              </a:solidFill>
              <a:latin typeface="Lucida Sans"/>
              <a:ea typeface="Arial Unicode MS" pitchFamily="34" charset="-128"/>
              <a:cs typeface="Arial Unicode MS" pitchFamily="34" charset="-128"/>
            </a:endParaRPr>
          </a:p>
          <a:p>
            <a:r>
              <a:rPr lang="it-IT" sz="1000" dirty="0" smtClean="0">
                <a:solidFill>
                  <a:schemeClr val="tx1">
                    <a:lumMod val="65000"/>
                    <a:lumOff val="35000"/>
                  </a:schemeClr>
                </a:solidFill>
                <a:latin typeface="Lucida Sans"/>
                <a:ea typeface="Arial Unicode MS" pitchFamily="34" charset="-128"/>
                <a:cs typeface="Arial Unicode MS" pitchFamily="34" charset="-128"/>
              </a:rPr>
              <a:t>Tel. +39 051 3147011</a:t>
            </a:r>
          </a:p>
          <a:p>
            <a:pPr marL="0" algn="l" defTabSz="457200" rtl="0" eaLnBrk="1" latinLnBrk="0" hangingPunct="1"/>
            <a:r>
              <a:rPr lang="it-IT" sz="1000" kern="1200" dirty="0" smtClean="0">
                <a:solidFill>
                  <a:schemeClr val="tx1">
                    <a:lumMod val="65000"/>
                    <a:lumOff val="35000"/>
                  </a:schemeClr>
                </a:solidFill>
                <a:latin typeface="Lucida Sans"/>
                <a:ea typeface="Arial Unicode MS" pitchFamily="34" charset="-128"/>
                <a:cs typeface="Arial Unicode MS" pitchFamily="34" charset="-128"/>
              </a:rPr>
              <a:t>Fax +39 051 3147205</a:t>
            </a:r>
          </a:p>
          <a:p>
            <a:pPr marL="0" algn="l" defTabSz="457200" rtl="0" eaLnBrk="1" latinLnBrk="0" hangingPunct="1"/>
            <a:r>
              <a:rPr lang="it-IT" sz="1000" kern="1200" dirty="0" smtClean="0">
                <a:solidFill>
                  <a:schemeClr val="tx1">
                    <a:lumMod val="65000"/>
                    <a:lumOff val="35000"/>
                  </a:schemeClr>
                </a:solidFill>
                <a:latin typeface="Lucida Sans"/>
                <a:ea typeface="Arial Unicode MS" pitchFamily="34" charset="-128"/>
                <a:cs typeface="Arial Unicode MS" pitchFamily="34" charset="-128"/>
              </a:rPr>
              <a:t>E-mail  </a:t>
            </a:r>
            <a:r>
              <a:rPr lang="en-US" sz="1000" kern="1200" dirty="0" smtClean="0">
                <a:solidFill>
                  <a:schemeClr val="tx1">
                    <a:lumMod val="65000"/>
                    <a:lumOff val="35000"/>
                  </a:schemeClr>
                </a:solidFill>
                <a:latin typeface="Lucida Sans"/>
                <a:ea typeface="Arial Unicode MS" pitchFamily="34" charset="-128"/>
                <a:cs typeface="Arial Unicode MS" pitchFamily="34" charset="-128"/>
                <a:hlinkClick r:id="rId2"/>
              </a:rPr>
              <a:t>corporate@datalogic.com</a:t>
            </a:r>
            <a:endParaRPr lang="en-US" sz="1000" kern="1200" dirty="0">
              <a:solidFill>
                <a:schemeClr val="tx1">
                  <a:lumMod val="65000"/>
                  <a:lumOff val="35000"/>
                </a:schemeClr>
              </a:solidFill>
              <a:latin typeface="Lucida Sans"/>
              <a:ea typeface="Arial Unicode MS" pitchFamily="34" charset="-128"/>
              <a:cs typeface="Arial Unicode MS" pitchFamily="34" charset="-128"/>
            </a:endParaRPr>
          </a:p>
        </p:txBody>
      </p:sp>
    </p:spTree>
    <p:extLst>
      <p:ext uri="{BB962C8B-B14F-4D97-AF65-F5344CB8AC3E}">
        <p14:creationId xmlns:p14="http://schemas.microsoft.com/office/powerpoint/2010/main" val="2741152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45" y="1252932"/>
            <a:ext cx="8354568" cy="4767072"/>
          </a:xfrm>
          <a:prstGeom prst="rect">
            <a:avLst/>
          </a:prstGeom>
        </p:spPr>
      </p:pic>
      <p:sp>
        <p:nvSpPr>
          <p:cNvPr id="6" name="Segnaposto numero diapositiva 4"/>
          <p:cNvSpPr txBox="1">
            <a:spLocks noGrp="1"/>
          </p:cNvSpPr>
          <p:nvPr/>
        </p:nvSpPr>
        <p:spPr bwMode="auto">
          <a:xfrm>
            <a:off x="6919913" y="64230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B4E46C9-0ECE-4D28-81A1-1E7ED8DC3D31}" type="slidenum">
              <a:rPr lang="en-US" sz="900">
                <a:solidFill>
                  <a:schemeClr val="bg1"/>
                </a:solidFill>
              </a:rPr>
              <a:pPr algn="r" eaLnBrk="1" hangingPunct="1"/>
              <a:t>4</a:t>
            </a:fld>
            <a:endParaRPr lang="en-US" sz="900" dirty="0">
              <a:solidFill>
                <a:schemeClr val="bg1"/>
              </a:solidFill>
            </a:endParaRPr>
          </a:p>
        </p:txBody>
      </p:sp>
      <p:sp>
        <p:nvSpPr>
          <p:cNvPr id="48" name="Titolo 1"/>
          <p:cNvSpPr>
            <a:spLocks noGrp="1"/>
          </p:cNvSpPr>
          <p:nvPr>
            <p:ph type="title"/>
          </p:nvPr>
        </p:nvSpPr>
        <p:spPr>
          <a:xfrm>
            <a:off x="1101044" y="546487"/>
            <a:ext cx="7585666" cy="1125955"/>
          </a:xfrm>
        </p:spPr>
        <p:txBody>
          <a:bodyPr>
            <a:normAutofit/>
          </a:bodyPr>
          <a:lstStyle/>
          <a:p>
            <a:r>
              <a:rPr lang="it-IT" sz="3200" dirty="0" smtClean="0"/>
              <a:t>A Wide </a:t>
            </a:r>
            <a:r>
              <a:rPr lang="it-IT" sz="3200" dirty="0" err="1" smtClean="0"/>
              <a:t>Geographical</a:t>
            </a:r>
            <a:r>
              <a:rPr lang="it-IT" sz="3200" dirty="0" smtClean="0"/>
              <a:t> </a:t>
            </a:r>
            <a:r>
              <a:rPr lang="it-IT" sz="3200" dirty="0" err="1" smtClean="0"/>
              <a:t>Footprint</a:t>
            </a:r>
            <a:endParaRPr lang="it-IT" sz="3200" dirty="0"/>
          </a:p>
        </p:txBody>
      </p:sp>
      <p:sp>
        <p:nvSpPr>
          <p:cNvPr id="77" name="Segnaposto numero diapositiva 76"/>
          <p:cNvSpPr>
            <a:spLocks noGrp="1"/>
          </p:cNvSpPr>
          <p:nvPr>
            <p:ph type="sldNum" sz="quarter" idx="12"/>
          </p:nvPr>
        </p:nvSpPr>
        <p:spPr/>
        <p:txBody>
          <a:bodyPr/>
          <a:lstStyle/>
          <a:p>
            <a:fld id="{72C2BF82-A7EA-419E-A6D8-59190EA55268}" type="slidenum">
              <a:rPr lang="en-US" smtClean="0"/>
              <a:t>4</a:t>
            </a:fld>
            <a:endParaRPr lang="en-US"/>
          </a:p>
        </p:txBody>
      </p:sp>
      <p:sp>
        <p:nvSpPr>
          <p:cNvPr id="49" name="Rettangolo 48"/>
          <p:cNvSpPr/>
          <p:nvPr/>
        </p:nvSpPr>
        <p:spPr>
          <a:xfrm>
            <a:off x="5168991" y="1898128"/>
            <a:ext cx="964464" cy="25682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800" b="1" dirty="0">
                <a:solidFill>
                  <a:prstClr val="white"/>
                </a:solidFill>
                <a:latin typeface="Lucida Sans"/>
              </a:rPr>
              <a:t>EUROPE </a:t>
            </a:r>
            <a:r>
              <a:rPr lang="it-IT" sz="800" b="1" dirty="0" smtClean="0">
                <a:solidFill>
                  <a:prstClr val="white"/>
                </a:solidFill>
                <a:latin typeface="Lucida Sans"/>
              </a:rPr>
              <a:t>42,6%</a:t>
            </a:r>
            <a:endParaRPr lang="it-IT" sz="800" b="1" dirty="0">
              <a:solidFill>
                <a:prstClr val="white"/>
              </a:solidFill>
              <a:latin typeface="Lucida Sans"/>
            </a:endParaRPr>
          </a:p>
        </p:txBody>
      </p:sp>
      <p:sp>
        <p:nvSpPr>
          <p:cNvPr id="50" name="Rettangolo 49"/>
          <p:cNvSpPr/>
          <p:nvPr/>
        </p:nvSpPr>
        <p:spPr>
          <a:xfrm>
            <a:off x="3931378" y="3782518"/>
            <a:ext cx="964464" cy="2553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800" b="1" dirty="0">
                <a:solidFill>
                  <a:prstClr val="white"/>
                </a:solidFill>
                <a:latin typeface="Lucida Sans"/>
              </a:rPr>
              <a:t>ITALY </a:t>
            </a:r>
            <a:r>
              <a:rPr lang="it-IT" sz="800" b="1" dirty="0" smtClean="0">
                <a:solidFill>
                  <a:prstClr val="white"/>
                </a:solidFill>
                <a:latin typeface="Lucida Sans"/>
              </a:rPr>
              <a:t>9,6%</a:t>
            </a:r>
            <a:endParaRPr lang="it-IT" sz="800" b="1" dirty="0">
              <a:solidFill>
                <a:prstClr val="white"/>
              </a:solidFill>
              <a:latin typeface="Lucida Sans"/>
            </a:endParaRPr>
          </a:p>
        </p:txBody>
      </p:sp>
      <p:sp>
        <p:nvSpPr>
          <p:cNvPr id="51" name="Rettangolo arrotondato 75"/>
          <p:cNvSpPr>
            <a:spLocks noChangeArrowheads="1"/>
          </p:cNvSpPr>
          <p:nvPr/>
        </p:nvSpPr>
        <p:spPr bwMode="auto">
          <a:xfrm>
            <a:off x="728245" y="3820655"/>
            <a:ext cx="1368270" cy="2593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800" b="1" dirty="0">
                <a:solidFill>
                  <a:prstClr val="white"/>
                </a:solidFill>
                <a:latin typeface="Lucida Sans"/>
              </a:rPr>
              <a:t>NORTH AMERICA </a:t>
            </a:r>
            <a:r>
              <a:rPr lang="it-IT" sz="800" b="1" dirty="0" smtClean="0">
                <a:solidFill>
                  <a:prstClr val="white"/>
                </a:solidFill>
                <a:latin typeface="Lucida Sans"/>
              </a:rPr>
              <a:t>28,9%</a:t>
            </a:r>
            <a:endParaRPr lang="it-IT" sz="800" b="1" dirty="0">
              <a:solidFill>
                <a:prstClr val="white"/>
              </a:solidFill>
              <a:latin typeface="Lucida Sans"/>
            </a:endParaRPr>
          </a:p>
        </p:txBody>
      </p:sp>
      <p:sp>
        <p:nvSpPr>
          <p:cNvPr id="52" name="Rettangolo 51"/>
          <p:cNvSpPr/>
          <p:nvPr/>
        </p:nvSpPr>
        <p:spPr>
          <a:xfrm>
            <a:off x="5595210" y="4996023"/>
            <a:ext cx="964463" cy="25683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800" b="1" dirty="0">
                <a:solidFill>
                  <a:prstClr val="white"/>
                </a:solidFill>
                <a:latin typeface="Lucida Sans"/>
              </a:rPr>
              <a:t>ROW </a:t>
            </a:r>
            <a:r>
              <a:rPr lang="it-IT" sz="800" b="1" dirty="0" smtClean="0">
                <a:solidFill>
                  <a:prstClr val="white"/>
                </a:solidFill>
                <a:latin typeface="Lucida Sans"/>
              </a:rPr>
              <a:t>6,6%</a:t>
            </a:r>
            <a:endParaRPr lang="it-IT" sz="800" b="1" dirty="0">
              <a:solidFill>
                <a:prstClr val="white"/>
              </a:solidFill>
              <a:latin typeface="Lucida Sans"/>
            </a:endParaRPr>
          </a:p>
        </p:txBody>
      </p:sp>
      <p:sp>
        <p:nvSpPr>
          <p:cNvPr id="53" name="Rettangolo 52"/>
          <p:cNvSpPr/>
          <p:nvPr/>
        </p:nvSpPr>
        <p:spPr>
          <a:xfrm>
            <a:off x="7840409" y="3693508"/>
            <a:ext cx="973405" cy="25682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800" b="1" dirty="0">
                <a:solidFill>
                  <a:prstClr val="white"/>
                </a:solidFill>
                <a:latin typeface="Lucida Sans"/>
              </a:rPr>
              <a:t>APAC </a:t>
            </a:r>
            <a:r>
              <a:rPr lang="it-IT" sz="800" b="1" dirty="0" smtClean="0">
                <a:solidFill>
                  <a:prstClr val="white"/>
                </a:solidFill>
                <a:latin typeface="Lucida Sans"/>
              </a:rPr>
              <a:t>12,3%</a:t>
            </a:r>
            <a:endParaRPr lang="it-IT" sz="800" b="1" dirty="0">
              <a:solidFill>
                <a:prstClr val="white"/>
              </a:solidFill>
              <a:latin typeface="Lucida Sans"/>
            </a:endParaRPr>
          </a:p>
        </p:txBody>
      </p:sp>
      <p:sp>
        <p:nvSpPr>
          <p:cNvPr id="54" name="CasellaDiTesto 1"/>
          <p:cNvSpPr txBox="1">
            <a:spLocks noChangeArrowheads="1"/>
          </p:cNvSpPr>
          <p:nvPr/>
        </p:nvSpPr>
        <p:spPr bwMode="auto">
          <a:xfrm>
            <a:off x="794617" y="6187030"/>
            <a:ext cx="31048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800" i="1" dirty="0">
                <a:solidFill>
                  <a:schemeClr val="tx1">
                    <a:lumMod val="65000"/>
                    <a:lumOff val="35000"/>
                  </a:schemeClr>
                </a:solidFill>
                <a:latin typeface="Lucida Sans"/>
              </a:rPr>
              <a:t>Note: Breakdown by area </a:t>
            </a:r>
            <a:r>
              <a:rPr lang="it-IT" sz="800" i="1" dirty="0" err="1">
                <a:solidFill>
                  <a:schemeClr val="tx1">
                    <a:lumMod val="65000"/>
                    <a:lumOff val="35000"/>
                  </a:schemeClr>
                </a:solidFill>
                <a:latin typeface="Lucida Sans"/>
              </a:rPr>
              <a:t>based</a:t>
            </a:r>
            <a:r>
              <a:rPr lang="it-IT" sz="800" i="1" dirty="0">
                <a:solidFill>
                  <a:schemeClr val="tx1">
                    <a:lumMod val="65000"/>
                    <a:lumOff val="35000"/>
                  </a:schemeClr>
                </a:solidFill>
                <a:latin typeface="Lucida Sans"/>
              </a:rPr>
              <a:t> on </a:t>
            </a:r>
            <a:r>
              <a:rPr lang="it-IT" sz="800" i="1" dirty="0" smtClean="0">
                <a:solidFill>
                  <a:schemeClr val="tx1">
                    <a:lumMod val="65000"/>
                    <a:lumOff val="35000"/>
                  </a:schemeClr>
                </a:solidFill>
                <a:latin typeface="Lucida Sans"/>
              </a:rPr>
              <a:t>2014  </a:t>
            </a:r>
            <a:r>
              <a:rPr lang="it-IT" sz="800" i="1" dirty="0" err="1">
                <a:solidFill>
                  <a:schemeClr val="tx1">
                    <a:lumMod val="65000"/>
                    <a:lumOff val="35000"/>
                  </a:schemeClr>
                </a:solidFill>
                <a:latin typeface="Lucida Sans"/>
              </a:rPr>
              <a:t>revenues</a:t>
            </a:r>
            <a:r>
              <a:rPr lang="it-IT" sz="800" i="1" dirty="0">
                <a:solidFill>
                  <a:schemeClr val="tx1">
                    <a:lumMod val="65000"/>
                    <a:lumOff val="35000"/>
                  </a:schemeClr>
                </a:solidFill>
                <a:latin typeface="Lucida Sans"/>
              </a:rPr>
              <a:t> </a:t>
            </a:r>
          </a:p>
        </p:txBody>
      </p:sp>
      <p:grpSp>
        <p:nvGrpSpPr>
          <p:cNvPr id="9" name="Gruppo 8"/>
          <p:cNvGrpSpPr/>
          <p:nvPr/>
        </p:nvGrpSpPr>
        <p:grpSpPr>
          <a:xfrm>
            <a:off x="3434970" y="6089838"/>
            <a:ext cx="3124703" cy="565278"/>
            <a:chOff x="3478860" y="6104468"/>
            <a:chExt cx="3124703" cy="565278"/>
          </a:xfrm>
        </p:grpSpPr>
        <p:grpSp>
          <p:nvGrpSpPr>
            <p:cNvPr id="2" name="Gruppo 1"/>
            <p:cNvGrpSpPr/>
            <p:nvPr/>
          </p:nvGrpSpPr>
          <p:grpSpPr>
            <a:xfrm>
              <a:off x="3478860" y="6104468"/>
              <a:ext cx="3124703" cy="565278"/>
              <a:chOff x="3667125" y="5969993"/>
              <a:chExt cx="3124703" cy="565278"/>
            </a:xfrm>
          </p:grpSpPr>
          <p:sp>
            <p:nvSpPr>
              <p:cNvPr id="5" name="AutoShape 46"/>
              <p:cNvSpPr>
                <a:spLocks noChangeArrowheads="1"/>
              </p:cNvSpPr>
              <p:nvPr/>
            </p:nvSpPr>
            <p:spPr bwMode="auto">
              <a:xfrm>
                <a:off x="3667125" y="5969993"/>
                <a:ext cx="3124703" cy="565278"/>
              </a:xfrm>
              <a:prstGeom prst="rect">
                <a:avLst/>
              </a:prstGeom>
              <a:solidFill>
                <a:srgbClr val="D9D9D9"/>
              </a:solidFill>
              <a:ln>
                <a:headEnd/>
                <a:tailEnd/>
              </a:ln>
              <a:effectLst>
                <a:outerShdw blurRad="50800" dist="38100" dir="2700000" algn="tl" rotWithShape="0">
                  <a:prstClr val="black">
                    <a:alpha val="40000"/>
                  </a:prstClr>
                </a:outerShdw>
              </a:effectLst>
              <a:scene3d>
                <a:camera prst="orthographicFront">
                  <a:rot lat="0" lon="0" rev="0"/>
                </a:camera>
                <a:lightRig rig="threePt" dir="t">
                  <a:rot lat="0" lon="0" rev="0"/>
                </a:lightRig>
              </a:scene3d>
              <a:sp3d>
                <a:bevelT w="0" h="0"/>
              </a:sp3d>
            </p:spPr>
            <p:style>
              <a:lnRef idx="0">
                <a:schemeClr val="accent3"/>
              </a:lnRef>
              <a:fillRef idx="3">
                <a:schemeClr val="accent3"/>
              </a:fillRef>
              <a:effectRef idx="3">
                <a:schemeClr val="accent3"/>
              </a:effectRef>
              <a:fontRef idx="minor">
                <a:schemeClr val="lt1"/>
              </a:fontRef>
            </p:style>
            <p:txBody>
              <a:bodyPr anchor="ctr"/>
              <a:lstStyle/>
              <a:p>
                <a:pPr>
                  <a:spcBef>
                    <a:spcPts val="300"/>
                  </a:spcBef>
                </a:pPr>
                <a:r>
                  <a:rPr lang="en-US" sz="1000" b="1" dirty="0">
                    <a:solidFill>
                      <a:srgbClr val="002596"/>
                    </a:solidFill>
                    <a:latin typeface="Lucida Sans"/>
                  </a:rPr>
                  <a:t> </a:t>
                </a:r>
                <a:r>
                  <a:rPr lang="en-US" sz="1000" b="1" dirty="0" smtClean="0">
                    <a:solidFill>
                      <a:srgbClr val="002596"/>
                    </a:solidFill>
                    <a:latin typeface="Lucida Sans"/>
                  </a:rPr>
                  <a:t>       </a:t>
                </a:r>
                <a:r>
                  <a:rPr lang="it-IT" sz="1000" b="1" dirty="0" smtClean="0">
                    <a:solidFill>
                      <a:srgbClr val="002596"/>
                    </a:solidFill>
                    <a:latin typeface="Lucida Sans"/>
                  </a:rPr>
                  <a:t>Direct </a:t>
                </a:r>
                <a:r>
                  <a:rPr lang="it-IT" sz="1000" b="1" dirty="0" err="1" smtClean="0">
                    <a:solidFill>
                      <a:srgbClr val="002596"/>
                    </a:solidFill>
                    <a:latin typeface="Lucida Sans"/>
                  </a:rPr>
                  <a:t>presence</a:t>
                </a:r>
                <a:r>
                  <a:rPr lang="it-IT" sz="1000" b="1" dirty="0" smtClean="0">
                    <a:solidFill>
                      <a:srgbClr val="002596"/>
                    </a:solidFill>
                    <a:latin typeface="Lucida Sans"/>
                  </a:rPr>
                  <a:t> in 30 </a:t>
                </a:r>
                <a:r>
                  <a:rPr lang="it-IT" sz="1000" b="1" dirty="0" err="1" smtClean="0">
                    <a:solidFill>
                      <a:srgbClr val="002596"/>
                    </a:solidFill>
                    <a:latin typeface="Lucida Sans"/>
                  </a:rPr>
                  <a:t>countries</a:t>
                </a:r>
                <a:r>
                  <a:rPr lang="it-IT" sz="1000" b="1" dirty="0" smtClean="0">
                    <a:solidFill>
                      <a:srgbClr val="002596"/>
                    </a:solidFill>
                    <a:latin typeface="Lucida Sans"/>
                  </a:rPr>
                  <a:t> </a:t>
                </a:r>
                <a:r>
                  <a:rPr lang="it-IT" sz="1000" b="1" dirty="0" err="1" smtClean="0">
                    <a:solidFill>
                      <a:srgbClr val="002596"/>
                    </a:solidFill>
                    <a:latin typeface="Lucida Sans"/>
                  </a:rPr>
                  <a:t>worldwide</a:t>
                </a:r>
                <a:endParaRPr lang="it-IT" sz="1000" b="1" dirty="0" smtClean="0">
                  <a:solidFill>
                    <a:srgbClr val="002596"/>
                  </a:solidFill>
                  <a:latin typeface="Lucida Sans"/>
                </a:endParaRPr>
              </a:p>
              <a:p>
                <a:pPr>
                  <a:spcBef>
                    <a:spcPts val="300"/>
                  </a:spcBef>
                </a:pPr>
                <a:r>
                  <a:rPr lang="it-IT" sz="1000" b="1" dirty="0" smtClean="0">
                    <a:solidFill>
                      <a:srgbClr val="002596"/>
                    </a:solidFill>
                    <a:latin typeface="Lucida Sans"/>
                  </a:rPr>
                  <a:t>      Manufacturing </a:t>
                </a:r>
                <a:r>
                  <a:rPr lang="it-IT" sz="1000" b="1" dirty="0" err="1" smtClean="0">
                    <a:solidFill>
                      <a:srgbClr val="002596"/>
                    </a:solidFill>
                    <a:latin typeface="Lucida Sans"/>
                  </a:rPr>
                  <a:t>Sites</a:t>
                </a:r>
                <a:r>
                  <a:rPr lang="it-IT" sz="1000" b="1" dirty="0" smtClean="0">
                    <a:solidFill>
                      <a:srgbClr val="002596"/>
                    </a:solidFill>
                    <a:latin typeface="Lucida Sans"/>
                  </a:rPr>
                  <a:t>          12 R&amp;D Centers</a:t>
                </a:r>
              </a:p>
              <a:p>
                <a:pPr>
                  <a:spcBef>
                    <a:spcPts val="300"/>
                  </a:spcBef>
                </a:pPr>
                <a:r>
                  <a:rPr lang="it-IT" sz="1000" b="1" dirty="0" smtClean="0">
                    <a:solidFill>
                      <a:srgbClr val="002596"/>
                    </a:solidFill>
                    <a:latin typeface="Lucida Sans"/>
                  </a:rPr>
                  <a:t>                                  2 DLLABS</a:t>
                </a:r>
                <a:endParaRPr lang="it-IT" sz="1000" b="1" dirty="0">
                  <a:solidFill>
                    <a:srgbClr val="002596"/>
                  </a:solidFill>
                  <a:latin typeface="Lucida Sans"/>
                </a:endParaRPr>
              </a:p>
            </p:txBody>
          </p:sp>
          <p:pic>
            <p:nvPicPr>
              <p:cNvPr id="72" name="Immagin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1876" y="5987812"/>
                <a:ext cx="134325" cy="158956"/>
              </a:xfrm>
              <a:prstGeom prst="rect">
                <a:avLst/>
              </a:prstGeom>
            </p:spPr>
          </p:pic>
          <p:pic>
            <p:nvPicPr>
              <p:cNvPr id="2111" name="Picture 1087" descr="C:\Users\pzamboni\Desktop\factor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9482" y="6122472"/>
                <a:ext cx="209555" cy="209555"/>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mmagin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4881" y="6291984"/>
              <a:ext cx="216000" cy="216000"/>
            </a:xfrm>
            <a:prstGeom prst="rect">
              <a:avLst/>
            </a:prstGeom>
          </p:spPr>
        </p:pic>
        <p:pic>
          <p:nvPicPr>
            <p:cNvPr id="7" name="Immagin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9258" y="6458893"/>
              <a:ext cx="210853" cy="210853"/>
            </a:xfrm>
            <a:prstGeom prst="rect">
              <a:avLst/>
            </a:prstGeom>
          </p:spPr>
        </p:pic>
      </p:grpSp>
    </p:spTree>
    <p:extLst>
      <p:ext uri="{BB962C8B-B14F-4D97-AF65-F5344CB8AC3E}">
        <p14:creationId xmlns:p14="http://schemas.microsoft.com/office/powerpoint/2010/main" val="20808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a:spLocks/>
          </p:cNvSpPr>
          <p:nvPr/>
        </p:nvSpPr>
        <p:spPr>
          <a:xfrm>
            <a:off x="964582" y="343548"/>
            <a:ext cx="9052560"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0" kern="1200">
                <a:solidFill>
                  <a:srgbClr val="002596"/>
                </a:solidFill>
                <a:latin typeface="Lucida Sans"/>
                <a:ea typeface="+mj-ea"/>
                <a:cs typeface="Lucida Sans"/>
              </a:defRPr>
            </a:lvl1pPr>
          </a:lstStyle>
          <a:p>
            <a:r>
              <a:rPr lang="it-IT" dirty="0" err="1" smtClean="0"/>
              <a:t>Revenues</a:t>
            </a:r>
            <a:r>
              <a:rPr lang="it-IT" dirty="0" smtClean="0"/>
              <a:t> Trend</a:t>
            </a:r>
            <a:br>
              <a:rPr lang="it-IT" dirty="0" smtClean="0"/>
            </a:br>
            <a:endParaRPr lang="it-IT" dirty="0"/>
          </a:p>
        </p:txBody>
      </p:sp>
      <p:sp>
        <p:nvSpPr>
          <p:cNvPr id="10" name="Rettangolo 9"/>
          <p:cNvSpPr/>
          <p:nvPr/>
        </p:nvSpPr>
        <p:spPr>
          <a:xfrm>
            <a:off x="5000624" y="1172691"/>
            <a:ext cx="3600200" cy="277812"/>
          </a:xfrm>
          <a:prstGeom prst="rect">
            <a:avLst/>
          </a:prstGeom>
          <a:solidFill>
            <a:srgbClr val="629D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81000" indent="-381000" algn="ctr">
              <a:spcAft>
                <a:spcPct val="20000"/>
              </a:spcAft>
              <a:buClr>
                <a:schemeClr val="bg1"/>
              </a:buClr>
              <a:buFont typeface="Wingdings" pitchFamily="2" charset="2"/>
              <a:buNone/>
              <a:defRPr/>
            </a:pPr>
            <a:r>
              <a:rPr lang="it-IT" sz="1300" b="1" dirty="0">
                <a:solidFill>
                  <a:schemeClr val="bg1"/>
                </a:solidFill>
                <a:latin typeface="Lucida Sans"/>
                <a:cs typeface="Arial" charset="0"/>
              </a:rPr>
              <a:t>REVENUES BY AREA</a:t>
            </a:r>
          </a:p>
        </p:txBody>
      </p:sp>
      <p:graphicFrame>
        <p:nvGraphicFramePr>
          <p:cNvPr id="11" name="Tabella 10"/>
          <p:cNvGraphicFramePr>
            <a:graphicFrameLocks noGrp="1"/>
          </p:cNvGraphicFramePr>
          <p:nvPr>
            <p:extLst>
              <p:ext uri="{D42A27DB-BD31-4B8C-83A1-F6EECF244321}">
                <p14:modId xmlns:p14="http://schemas.microsoft.com/office/powerpoint/2010/main" val="3127407239"/>
              </p:ext>
            </p:extLst>
          </p:nvPr>
        </p:nvGraphicFramePr>
        <p:xfrm>
          <a:off x="5000825" y="1448915"/>
          <a:ext cx="3599999" cy="2159998"/>
        </p:xfrm>
        <a:graphic>
          <a:graphicData uri="http://schemas.openxmlformats.org/drawingml/2006/table">
            <a:tbl>
              <a:tblPr/>
              <a:tblGrid>
                <a:gridCol w="1308954"/>
                <a:gridCol w="742084"/>
                <a:gridCol w="742084"/>
                <a:gridCol w="806877"/>
              </a:tblGrid>
              <a:tr h="321196">
                <a:tc>
                  <a:txBody>
                    <a:bodyPr/>
                    <a:lstStyle/>
                    <a:p>
                      <a:pPr algn="l" rtl="0" fontAlgn="ctr"/>
                      <a:r>
                        <a:rPr lang="it-IT" sz="1000" b="1" i="0" u="none" strike="noStrike" dirty="0" smtClean="0">
                          <a:solidFill>
                            <a:srgbClr val="FFFFFF"/>
                          </a:solidFill>
                          <a:latin typeface="Lucida Sans" pitchFamily="34" charset="0"/>
                        </a:rPr>
                        <a:t> €000</a:t>
                      </a:r>
                      <a:endParaRPr lang="it-IT" sz="1000" b="1" i="0" u="none" strike="noStrike" dirty="0">
                        <a:solidFill>
                          <a:srgbClr val="FFFFFF"/>
                        </a:solidFill>
                        <a:latin typeface="Lucida Sans" pitchFamily="34" charset="0"/>
                      </a:endParaRPr>
                    </a:p>
                  </a:txBody>
                  <a:tcPr marL="0" marR="0" marT="0" marB="0" anchor="ctr">
                    <a:lnL>
                      <a:noFill/>
                    </a:lnL>
                    <a:lnR>
                      <a:noFill/>
                    </a:lnR>
                    <a:lnT>
                      <a:noFill/>
                    </a:lnT>
                    <a:lnB>
                      <a:noFill/>
                    </a:lnB>
                    <a:solidFill>
                      <a:srgbClr val="3E6492"/>
                    </a:solidFill>
                  </a:tcPr>
                </a:tc>
                <a:tc>
                  <a:txBody>
                    <a:bodyPr/>
                    <a:lstStyle/>
                    <a:p>
                      <a:pPr algn="ctr" rtl="0" fontAlgn="ctr"/>
                      <a:r>
                        <a:rPr lang="it-IT" sz="1000" b="1" i="0" u="none" strike="noStrike" dirty="0" smtClean="0">
                          <a:solidFill>
                            <a:srgbClr val="FFFFFF"/>
                          </a:solidFill>
                          <a:latin typeface="Lucida Sans" pitchFamily="34" charset="0"/>
                        </a:rPr>
                        <a:t>2013</a:t>
                      </a:r>
                      <a:endParaRPr lang="it-IT" sz="1000" b="1" i="0" u="none" strike="noStrike" dirty="0">
                        <a:solidFill>
                          <a:srgbClr val="FFFFFF"/>
                        </a:solidFill>
                        <a:latin typeface="Lucida Sans" pitchFamily="34" charset="0"/>
                      </a:endParaRPr>
                    </a:p>
                  </a:txBody>
                  <a:tcPr marL="0" marR="0" marT="0" marB="0" anchor="ctr">
                    <a:lnL>
                      <a:noFill/>
                    </a:lnL>
                    <a:lnR>
                      <a:noFill/>
                    </a:lnR>
                    <a:lnT>
                      <a:noFill/>
                    </a:lnT>
                    <a:lnB>
                      <a:noFill/>
                    </a:lnB>
                    <a:solidFill>
                      <a:srgbClr val="3E6492"/>
                    </a:solidFill>
                  </a:tcPr>
                </a:tc>
                <a:tc>
                  <a:txBody>
                    <a:bodyPr/>
                    <a:lstStyle/>
                    <a:p>
                      <a:pPr algn="ctr" rtl="0" fontAlgn="ctr"/>
                      <a:r>
                        <a:rPr lang="it-IT" sz="1000" b="1" i="0" u="none" strike="noStrike" dirty="0" smtClean="0">
                          <a:solidFill>
                            <a:srgbClr val="FFFFFF"/>
                          </a:solidFill>
                          <a:latin typeface="Lucida Sans" pitchFamily="34" charset="0"/>
                        </a:rPr>
                        <a:t>2014</a:t>
                      </a:r>
                      <a:endParaRPr lang="it-IT" sz="1000" b="1" i="0" u="none" strike="noStrike" dirty="0">
                        <a:solidFill>
                          <a:srgbClr val="FFFFFF"/>
                        </a:solidFill>
                        <a:latin typeface="Lucida Sans" pitchFamily="34" charset="0"/>
                      </a:endParaRPr>
                    </a:p>
                  </a:txBody>
                  <a:tcPr marL="0" marR="0" marT="0" marB="0" anchor="ctr">
                    <a:lnL>
                      <a:noFill/>
                    </a:lnL>
                    <a:lnR>
                      <a:noFill/>
                    </a:lnR>
                    <a:lnT>
                      <a:noFill/>
                    </a:lnT>
                    <a:lnB>
                      <a:noFill/>
                    </a:lnB>
                    <a:solidFill>
                      <a:srgbClr val="3E6492"/>
                    </a:solidFill>
                  </a:tcPr>
                </a:tc>
                <a:tc>
                  <a:txBody>
                    <a:bodyPr/>
                    <a:lstStyle/>
                    <a:p>
                      <a:pPr algn="ctr" rtl="0" fontAlgn="ctr"/>
                      <a:r>
                        <a:rPr lang="it-IT" sz="1000" b="1" i="0" u="none" strike="noStrike" dirty="0" err="1">
                          <a:solidFill>
                            <a:srgbClr val="FFFFFF"/>
                          </a:solidFill>
                          <a:latin typeface="Lucida Sans" pitchFamily="34" charset="0"/>
                        </a:rPr>
                        <a:t>Var</a:t>
                      </a:r>
                      <a:r>
                        <a:rPr lang="it-IT" sz="1000" b="1" i="0" u="none" strike="noStrike" dirty="0">
                          <a:solidFill>
                            <a:srgbClr val="FFFFFF"/>
                          </a:solidFill>
                          <a:latin typeface="Lucida Sans" pitchFamily="34" charset="0"/>
                        </a:rPr>
                        <a:t> % </a:t>
                      </a:r>
                    </a:p>
                  </a:txBody>
                  <a:tcPr marL="0" marR="0" marT="0" marB="0" anchor="ctr">
                    <a:lnL>
                      <a:noFill/>
                    </a:lnL>
                    <a:lnR>
                      <a:noFill/>
                    </a:lnR>
                    <a:lnT>
                      <a:noFill/>
                    </a:lnT>
                    <a:lnB>
                      <a:noFill/>
                    </a:lnB>
                    <a:solidFill>
                      <a:srgbClr val="3E6492"/>
                    </a:solidFill>
                  </a:tcPr>
                </a:tc>
              </a:tr>
              <a:tr h="301443">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Italy </a:t>
                      </a:r>
                    </a:p>
                  </a:txBody>
                  <a:tcPr marL="11430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38.040</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44.489</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17.0%</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r>
              <a:tr h="316515">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Europe </a:t>
                      </a:r>
                    </a:p>
                  </a:txBody>
                  <a:tcPr marL="11430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183.810</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197.846</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7.6%</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r>
              <a:tr h="301443">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North America </a:t>
                      </a:r>
                    </a:p>
                  </a:txBody>
                  <a:tcPr marL="11430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143.876</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134.455</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6.5%</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r>
              <a:tr h="301443">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Asia Pacific </a:t>
                      </a:r>
                    </a:p>
                  </a:txBody>
                  <a:tcPr marL="11430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56.455</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57.154</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1.2%</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r>
              <a:tr h="301443">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ROW</a:t>
                      </a:r>
                    </a:p>
                  </a:txBody>
                  <a:tcPr marL="11430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28.556</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30.602</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7.2%</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r>
              <a:tr h="316515">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Total revenues </a:t>
                      </a:r>
                    </a:p>
                  </a:txBody>
                  <a:tcPr marL="11430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1" i="0" u="none" strike="noStrike" kern="1200" dirty="0" smtClean="0">
                          <a:solidFill>
                            <a:schemeClr val="tx1">
                              <a:lumMod val="50000"/>
                              <a:lumOff val="50000"/>
                            </a:schemeClr>
                          </a:solidFill>
                          <a:latin typeface="Lucida Sans"/>
                          <a:ea typeface="+mn-ea"/>
                          <a:cs typeface="+mn-cs"/>
                        </a:rPr>
                        <a:t>450.737</a:t>
                      </a:r>
                      <a:endParaRPr lang="it-IT" sz="1000" b="1"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1" i="0" u="none" strike="noStrike" kern="1200" dirty="0" smtClean="0">
                          <a:solidFill>
                            <a:schemeClr val="tx1">
                              <a:lumMod val="50000"/>
                              <a:lumOff val="50000"/>
                            </a:schemeClr>
                          </a:solidFill>
                          <a:latin typeface="Lucida Sans"/>
                          <a:ea typeface="+mn-ea"/>
                          <a:cs typeface="+mn-cs"/>
                        </a:rPr>
                        <a:t>464.546</a:t>
                      </a:r>
                      <a:endParaRPr lang="it-IT" sz="1000" b="1"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1" i="0" u="none" strike="noStrike" kern="1200" dirty="0" smtClean="0">
                          <a:solidFill>
                            <a:schemeClr val="tx1">
                              <a:lumMod val="50000"/>
                              <a:lumOff val="50000"/>
                            </a:schemeClr>
                          </a:solidFill>
                          <a:latin typeface="Lucida Sans"/>
                          <a:ea typeface="+mn-ea"/>
                          <a:cs typeface="+mn-cs"/>
                        </a:rPr>
                        <a:t>3.1%</a:t>
                      </a:r>
                      <a:endParaRPr lang="it-IT" sz="1000" b="1"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r>
            </a:tbl>
          </a:graphicData>
        </a:graphic>
      </p:graphicFrame>
      <p:sp>
        <p:nvSpPr>
          <p:cNvPr id="13" name="Rettangolo 12"/>
          <p:cNvSpPr/>
          <p:nvPr/>
        </p:nvSpPr>
        <p:spPr>
          <a:xfrm>
            <a:off x="1062293" y="1175476"/>
            <a:ext cx="3600001" cy="272324"/>
          </a:xfrm>
          <a:prstGeom prst="rect">
            <a:avLst/>
          </a:prstGeom>
          <a:solidFill>
            <a:srgbClr val="629D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81000" indent="-381000" algn="ctr">
              <a:spcAft>
                <a:spcPct val="20000"/>
              </a:spcAft>
              <a:buClr>
                <a:schemeClr val="bg1"/>
              </a:buClr>
              <a:buFont typeface="Wingdings" pitchFamily="2" charset="2"/>
              <a:buNone/>
              <a:defRPr/>
            </a:pPr>
            <a:r>
              <a:rPr lang="it-IT" sz="1300" b="1" dirty="0">
                <a:solidFill>
                  <a:schemeClr val="bg1"/>
                </a:solidFill>
                <a:latin typeface="Lucida Sans"/>
                <a:cs typeface="Arial" charset="0"/>
              </a:rPr>
              <a:t>REVENUES BY DIVISION</a:t>
            </a:r>
          </a:p>
        </p:txBody>
      </p:sp>
      <p:graphicFrame>
        <p:nvGraphicFramePr>
          <p:cNvPr id="20" name="Tabella 19"/>
          <p:cNvGraphicFramePr>
            <a:graphicFrameLocks noGrp="1"/>
          </p:cNvGraphicFramePr>
          <p:nvPr>
            <p:extLst>
              <p:ext uri="{D42A27DB-BD31-4B8C-83A1-F6EECF244321}">
                <p14:modId xmlns:p14="http://schemas.microsoft.com/office/powerpoint/2010/main" val="1096328188"/>
              </p:ext>
            </p:extLst>
          </p:nvPr>
        </p:nvGraphicFramePr>
        <p:xfrm>
          <a:off x="1062294" y="1447800"/>
          <a:ext cx="3600000" cy="1551549"/>
        </p:xfrm>
        <a:graphic>
          <a:graphicData uri="http://schemas.openxmlformats.org/drawingml/2006/table">
            <a:tbl>
              <a:tblPr/>
              <a:tblGrid>
                <a:gridCol w="1622580"/>
                <a:gridCol w="715180"/>
                <a:gridCol w="629785"/>
                <a:gridCol w="632455"/>
              </a:tblGrid>
              <a:tr h="304225">
                <a:tc>
                  <a:txBody>
                    <a:bodyPr/>
                    <a:lstStyle/>
                    <a:p>
                      <a:pPr marL="0" algn="l" defTabSz="457200" rtl="0" eaLnBrk="1" fontAlgn="ctr" latinLnBrk="0" hangingPunct="1"/>
                      <a:r>
                        <a:rPr lang="it-IT" sz="1000" b="1" i="0" u="none" strike="noStrike" kern="1200" dirty="0" smtClean="0">
                          <a:solidFill>
                            <a:srgbClr val="FFFFFF"/>
                          </a:solidFill>
                          <a:latin typeface="Lucida Sans" pitchFamily="34" charset="0"/>
                          <a:ea typeface="+mn-ea"/>
                          <a:cs typeface="+mn-cs"/>
                        </a:rPr>
                        <a:t> €000</a:t>
                      </a:r>
                    </a:p>
                  </a:txBody>
                  <a:tcPr marL="0" marR="0" marT="0" marB="0" anchor="ctr">
                    <a:lnL>
                      <a:noFill/>
                    </a:lnL>
                    <a:lnR>
                      <a:noFill/>
                    </a:lnR>
                    <a:lnT>
                      <a:noFill/>
                    </a:lnT>
                    <a:lnB>
                      <a:noFill/>
                    </a:lnB>
                    <a:solidFill>
                      <a:srgbClr val="3E6492"/>
                    </a:solidFill>
                  </a:tcPr>
                </a:tc>
                <a:tc>
                  <a:txBody>
                    <a:bodyPr/>
                    <a:lstStyle/>
                    <a:p>
                      <a:pPr marL="0" algn="ctr" defTabSz="457200" rtl="0" eaLnBrk="1" fontAlgn="ctr" latinLnBrk="0" hangingPunct="1"/>
                      <a:r>
                        <a:rPr lang="it-IT" sz="1000" b="1" i="0" u="none" strike="noStrike" kern="1200" dirty="0" smtClean="0">
                          <a:solidFill>
                            <a:srgbClr val="FFFFFF"/>
                          </a:solidFill>
                          <a:latin typeface="Lucida Sans" pitchFamily="34" charset="0"/>
                          <a:ea typeface="+mn-ea"/>
                          <a:cs typeface="+mn-cs"/>
                        </a:rPr>
                        <a:t>2013</a:t>
                      </a:r>
                    </a:p>
                  </a:txBody>
                  <a:tcPr marL="0" marR="0" marT="0" marB="0" anchor="ctr">
                    <a:lnL>
                      <a:noFill/>
                    </a:lnL>
                    <a:lnR>
                      <a:noFill/>
                    </a:lnR>
                    <a:lnT>
                      <a:noFill/>
                    </a:lnT>
                    <a:lnB>
                      <a:noFill/>
                    </a:lnB>
                    <a:solidFill>
                      <a:srgbClr val="3E6492"/>
                    </a:solidFill>
                  </a:tcPr>
                </a:tc>
                <a:tc>
                  <a:txBody>
                    <a:bodyPr/>
                    <a:lstStyle/>
                    <a:p>
                      <a:pPr marL="0" algn="ctr" defTabSz="457200" rtl="0" eaLnBrk="1" fontAlgn="ctr" latinLnBrk="0" hangingPunct="1"/>
                      <a:r>
                        <a:rPr lang="it-IT" sz="1000" b="1" i="0" u="none" strike="noStrike" kern="1200" dirty="0" smtClean="0">
                          <a:solidFill>
                            <a:srgbClr val="FFFFFF"/>
                          </a:solidFill>
                          <a:latin typeface="Lucida Sans" pitchFamily="34" charset="0"/>
                          <a:ea typeface="+mn-ea"/>
                          <a:cs typeface="+mn-cs"/>
                        </a:rPr>
                        <a:t>2014</a:t>
                      </a:r>
                    </a:p>
                  </a:txBody>
                  <a:tcPr marL="0" marR="0" marT="0" marB="0" anchor="ctr">
                    <a:lnL>
                      <a:noFill/>
                    </a:lnL>
                    <a:lnR>
                      <a:noFill/>
                    </a:lnR>
                    <a:lnT>
                      <a:noFill/>
                    </a:lnT>
                    <a:lnB>
                      <a:noFill/>
                    </a:lnB>
                    <a:solidFill>
                      <a:srgbClr val="3E6492"/>
                    </a:solidFill>
                  </a:tcPr>
                </a:tc>
                <a:tc>
                  <a:txBody>
                    <a:bodyPr/>
                    <a:lstStyle/>
                    <a:p>
                      <a:pPr marL="0" algn="ctr" defTabSz="457200" rtl="0" eaLnBrk="1" fontAlgn="ctr" latinLnBrk="0" hangingPunct="1"/>
                      <a:r>
                        <a:rPr lang="it-IT" sz="1000" b="1" i="0" u="none" strike="noStrike" kern="1200" dirty="0" err="1" smtClean="0">
                          <a:solidFill>
                            <a:srgbClr val="FFFFFF"/>
                          </a:solidFill>
                          <a:latin typeface="Lucida Sans" pitchFamily="34" charset="0"/>
                          <a:ea typeface="+mn-ea"/>
                          <a:cs typeface="+mn-cs"/>
                        </a:rPr>
                        <a:t>Var</a:t>
                      </a:r>
                      <a:r>
                        <a:rPr lang="it-IT" sz="1000" b="1" i="0" u="none" strike="noStrike" kern="1200" dirty="0" smtClean="0">
                          <a:solidFill>
                            <a:srgbClr val="FFFFFF"/>
                          </a:solidFill>
                          <a:latin typeface="Lucida Sans" pitchFamily="34" charset="0"/>
                          <a:ea typeface="+mn-ea"/>
                          <a:cs typeface="+mn-cs"/>
                        </a:rPr>
                        <a:t> % </a:t>
                      </a:r>
                    </a:p>
                  </a:txBody>
                  <a:tcPr marL="0" marR="0" marT="0" marB="0" anchor="ctr">
                    <a:lnL>
                      <a:noFill/>
                    </a:lnL>
                    <a:lnR>
                      <a:noFill/>
                    </a:lnR>
                    <a:lnT>
                      <a:noFill/>
                    </a:lnT>
                    <a:lnB>
                      <a:noFill/>
                    </a:lnB>
                    <a:solidFill>
                      <a:srgbClr val="3E6492"/>
                    </a:solidFill>
                  </a:tcPr>
                </a:tc>
              </a:tr>
              <a:tr h="304225">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  Datalogic ADC</a:t>
                      </a: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282.1</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308.2</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9.2%</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r>
              <a:tr h="319437">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  Datalogic </a:t>
                      </a:r>
                      <a:r>
                        <a:rPr lang="it-IT" sz="1000" b="1" i="0" u="none" strike="noStrike" kern="1200" dirty="0" err="1">
                          <a:solidFill>
                            <a:schemeClr val="tx1">
                              <a:lumMod val="50000"/>
                              <a:lumOff val="50000"/>
                            </a:schemeClr>
                          </a:solidFill>
                          <a:latin typeface="Lucida Sans"/>
                          <a:ea typeface="+mn-ea"/>
                          <a:cs typeface="+mn-cs"/>
                        </a:rPr>
                        <a:t>Automation</a:t>
                      </a:r>
                      <a:r>
                        <a:rPr lang="it-IT" sz="1000" b="1" i="0" u="none" strike="noStrike" kern="1200" dirty="0">
                          <a:solidFill>
                            <a:schemeClr val="tx1">
                              <a:lumMod val="50000"/>
                              <a:lumOff val="50000"/>
                            </a:schemeClr>
                          </a:solidFill>
                          <a:latin typeface="Lucida Sans"/>
                          <a:ea typeface="+mn-ea"/>
                          <a:cs typeface="+mn-cs"/>
                        </a:rPr>
                        <a:t> </a:t>
                      </a: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137.8</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130.2</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0" i="0" u="none" strike="noStrike" kern="1200" dirty="0">
                          <a:solidFill>
                            <a:schemeClr val="tx1">
                              <a:lumMod val="50000"/>
                              <a:lumOff val="50000"/>
                            </a:schemeClr>
                          </a:solidFill>
                          <a:latin typeface="Lucida Sans"/>
                          <a:ea typeface="+mn-ea"/>
                          <a:cs typeface="+mn-cs"/>
                        </a:rPr>
                        <a:t>5.5%</a:t>
                      </a:r>
                    </a:p>
                  </a:txBody>
                  <a:tcPr marL="0" marR="0" marT="0" marB="0" anchor="ctr">
                    <a:lnL>
                      <a:noFill/>
                    </a:lnL>
                    <a:lnR>
                      <a:noFill/>
                    </a:lnR>
                    <a:lnT>
                      <a:noFill/>
                    </a:lnT>
                    <a:lnB>
                      <a:noFill/>
                    </a:lnB>
                    <a:solidFill>
                      <a:srgbClr val="ECEFF5"/>
                    </a:solidFill>
                  </a:tcPr>
                </a:tc>
              </a:tr>
              <a:tr h="304225">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  Informatics</a:t>
                      </a: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30.8</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26.1</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c>
                  <a:txBody>
                    <a:bodyPr/>
                    <a:lstStyle/>
                    <a:p>
                      <a:pPr marL="0" algn="ctr" defTabSz="457200" rtl="0" eaLnBrk="1" fontAlgn="ctr" latinLnBrk="0" hangingPunct="1"/>
                      <a:r>
                        <a:rPr lang="it-IT" sz="1000" b="0" i="0" u="none" strike="noStrike" kern="1200" dirty="0" smtClean="0">
                          <a:solidFill>
                            <a:schemeClr val="tx1">
                              <a:lumMod val="50000"/>
                              <a:lumOff val="50000"/>
                            </a:schemeClr>
                          </a:solidFill>
                          <a:latin typeface="Lucida Sans"/>
                          <a:ea typeface="+mn-ea"/>
                          <a:cs typeface="+mn-cs"/>
                        </a:rPr>
                        <a:t>14.9%</a:t>
                      </a:r>
                      <a:endParaRPr lang="it-IT" sz="1000" b="0"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ACCBF9"/>
                    </a:solidFill>
                  </a:tcPr>
                </a:tc>
              </a:tr>
              <a:tr h="319437">
                <a:tc>
                  <a:txBody>
                    <a:bodyPr/>
                    <a:lstStyle/>
                    <a:p>
                      <a:pPr marL="0" algn="l" defTabSz="457200" rtl="0" eaLnBrk="1" fontAlgn="ctr" latinLnBrk="0" hangingPunct="1"/>
                      <a:r>
                        <a:rPr lang="it-IT" sz="1000" b="1" i="0" u="none" strike="noStrike" kern="1200" dirty="0">
                          <a:solidFill>
                            <a:schemeClr val="tx1">
                              <a:lumMod val="50000"/>
                              <a:lumOff val="50000"/>
                            </a:schemeClr>
                          </a:solidFill>
                          <a:latin typeface="Lucida Sans"/>
                          <a:ea typeface="+mn-ea"/>
                          <a:cs typeface="+mn-cs"/>
                        </a:rPr>
                        <a:t>  Total revenues </a:t>
                      </a: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1" i="0" u="none" strike="noStrike" kern="1200" dirty="0" smtClean="0">
                          <a:solidFill>
                            <a:schemeClr val="tx1">
                              <a:lumMod val="50000"/>
                              <a:lumOff val="50000"/>
                            </a:schemeClr>
                          </a:solidFill>
                          <a:latin typeface="Lucida Sans"/>
                          <a:ea typeface="+mn-ea"/>
                          <a:cs typeface="+mn-cs"/>
                        </a:rPr>
                        <a:t>450.7</a:t>
                      </a:r>
                      <a:endParaRPr lang="it-IT" sz="1000" b="1"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1" i="0" u="none" strike="noStrike" kern="1200" dirty="0" smtClean="0">
                          <a:solidFill>
                            <a:schemeClr val="tx1">
                              <a:lumMod val="50000"/>
                              <a:lumOff val="50000"/>
                            </a:schemeClr>
                          </a:solidFill>
                          <a:latin typeface="Lucida Sans"/>
                          <a:ea typeface="+mn-ea"/>
                          <a:cs typeface="+mn-cs"/>
                        </a:rPr>
                        <a:t>464.,5</a:t>
                      </a:r>
                      <a:endParaRPr lang="it-IT" sz="1000" b="1"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c>
                  <a:txBody>
                    <a:bodyPr/>
                    <a:lstStyle/>
                    <a:p>
                      <a:pPr marL="0" algn="ctr" defTabSz="457200" rtl="0" eaLnBrk="1" fontAlgn="ctr" latinLnBrk="0" hangingPunct="1"/>
                      <a:r>
                        <a:rPr lang="it-IT" sz="1000" b="1" i="0" u="none" strike="noStrike" kern="1200" dirty="0" smtClean="0">
                          <a:solidFill>
                            <a:schemeClr val="tx1">
                              <a:lumMod val="50000"/>
                              <a:lumOff val="50000"/>
                            </a:schemeClr>
                          </a:solidFill>
                          <a:latin typeface="Lucida Sans"/>
                          <a:ea typeface="+mn-ea"/>
                          <a:cs typeface="+mn-cs"/>
                        </a:rPr>
                        <a:t>3.1%</a:t>
                      </a:r>
                      <a:endParaRPr lang="it-IT" sz="1000" b="1" i="0" u="none" strike="noStrike" kern="1200" dirty="0">
                        <a:solidFill>
                          <a:schemeClr val="tx1">
                            <a:lumMod val="50000"/>
                            <a:lumOff val="50000"/>
                          </a:schemeClr>
                        </a:solidFill>
                        <a:latin typeface="Lucida Sans"/>
                        <a:ea typeface="+mn-ea"/>
                        <a:cs typeface="+mn-cs"/>
                      </a:endParaRPr>
                    </a:p>
                  </a:txBody>
                  <a:tcPr marL="0" marR="0" marT="0" marB="0" anchor="ctr">
                    <a:lnL>
                      <a:noFill/>
                    </a:lnL>
                    <a:lnR>
                      <a:noFill/>
                    </a:lnR>
                    <a:lnT>
                      <a:noFill/>
                    </a:lnT>
                    <a:lnB>
                      <a:noFill/>
                    </a:lnB>
                    <a:solidFill>
                      <a:srgbClr val="ECEFF5"/>
                    </a:solidFill>
                  </a:tcPr>
                </a:tc>
              </a:tr>
            </a:tbl>
          </a:graphicData>
        </a:graphic>
      </p:graphicFrame>
      <p:graphicFrame>
        <p:nvGraphicFramePr>
          <p:cNvPr id="9" name="Grafico 8"/>
          <p:cNvGraphicFramePr/>
          <p:nvPr>
            <p:extLst>
              <p:ext uri="{D42A27DB-BD31-4B8C-83A1-F6EECF244321}">
                <p14:modId xmlns:p14="http://schemas.microsoft.com/office/powerpoint/2010/main" val="1565691716"/>
              </p:ext>
            </p:extLst>
          </p:nvPr>
        </p:nvGraphicFramePr>
        <p:xfrm>
          <a:off x="932667" y="3809999"/>
          <a:ext cx="3859251" cy="2492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fico 13"/>
          <p:cNvGraphicFramePr/>
          <p:nvPr>
            <p:extLst>
              <p:ext uri="{D42A27DB-BD31-4B8C-83A1-F6EECF244321}">
                <p14:modId xmlns:p14="http://schemas.microsoft.com/office/powerpoint/2010/main" val="86097525"/>
              </p:ext>
            </p:extLst>
          </p:nvPr>
        </p:nvGraphicFramePr>
        <p:xfrm>
          <a:off x="4741573" y="3800474"/>
          <a:ext cx="3859251" cy="2492375"/>
        </p:xfrm>
        <a:graphic>
          <a:graphicData uri="http://schemas.openxmlformats.org/drawingml/2006/chart">
            <c:chart xmlns:c="http://schemas.openxmlformats.org/drawingml/2006/chart" xmlns:r="http://schemas.openxmlformats.org/officeDocument/2006/relationships" r:id="rId3"/>
          </a:graphicData>
        </a:graphic>
      </p:graphicFrame>
      <p:sp>
        <p:nvSpPr>
          <p:cNvPr id="2" name="Segnaposto numero diapositiva 1"/>
          <p:cNvSpPr>
            <a:spLocks noGrp="1"/>
          </p:cNvSpPr>
          <p:nvPr>
            <p:ph type="sldNum" sz="quarter" idx="12"/>
          </p:nvPr>
        </p:nvSpPr>
        <p:spPr/>
        <p:txBody>
          <a:bodyPr/>
          <a:lstStyle/>
          <a:p>
            <a:fld id="{72C2BF82-A7EA-419E-A6D8-59190EA55268}" type="slidenum">
              <a:rPr lang="en-US" smtClean="0"/>
              <a:t>5</a:t>
            </a:fld>
            <a:endParaRPr lang="en-US"/>
          </a:p>
        </p:txBody>
      </p:sp>
    </p:spTree>
    <p:extLst>
      <p:ext uri="{BB962C8B-B14F-4D97-AF65-F5344CB8AC3E}">
        <p14:creationId xmlns:p14="http://schemas.microsoft.com/office/powerpoint/2010/main" val="3243501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ferrozzi\Desktop\ruote dentateH.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3223"/>
          <a:stretch/>
        </p:blipFill>
        <p:spPr bwMode="auto">
          <a:xfrm>
            <a:off x="804618" y="1490035"/>
            <a:ext cx="8298438" cy="4377365"/>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p:cNvSpPr>
            <a:spLocks noGrp="1"/>
          </p:cNvSpPr>
          <p:nvPr>
            <p:ph type="title"/>
          </p:nvPr>
        </p:nvSpPr>
        <p:spPr>
          <a:xfrm>
            <a:off x="1001938" y="343745"/>
            <a:ext cx="7587183" cy="1143000"/>
          </a:xfrm>
        </p:spPr>
        <p:txBody>
          <a:bodyPr>
            <a:normAutofit/>
          </a:bodyPr>
          <a:lstStyle/>
          <a:p>
            <a:r>
              <a:rPr lang="it-IT" dirty="0" smtClean="0"/>
              <a:t>A New Strategic </a:t>
            </a:r>
            <a:r>
              <a:rPr lang="it-IT" dirty="0" err="1" smtClean="0"/>
              <a:t>Paradigm</a:t>
            </a:r>
            <a:endParaRPr lang="it-IT" dirty="0"/>
          </a:p>
        </p:txBody>
      </p:sp>
      <p:sp>
        <p:nvSpPr>
          <p:cNvPr id="6" name="CasellaDiTesto 5"/>
          <p:cNvSpPr txBox="1"/>
          <p:nvPr/>
        </p:nvSpPr>
        <p:spPr>
          <a:xfrm>
            <a:off x="1904370" y="2641600"/>
            <a:ext cx="1604927" cy="830997"/>
          </a:xfrm>
          <a:prstGeom prst="rect">
            <a:avLst/>
          </a:prstGeom>
          <a:noFill/>
        </p:spPr>
        <p:txBody>
          <a:bodyPr wrap="none" rtlCol="0">
            <a:spAutoFit/>
          </a:bodyPr>
          <a:lstStyle/>
          <a:p>
            <a:pPr algn="ctr"/>
            <a:r>
              <a:rPr lang="it-IT" sz="2400" dirty="0" smtClean="0">
                <a:solidFill>
                  <a:schemeClr val="tx1">
                    <a:lumMod val="50000"/>
                    <a:lumOff val="50000"/>
                  </a:schemeClr>
                </a:solidFill>
                <a:latin typeface="Lucida Sans" pitchFamily="34" charset="0"/>
              </a:rPr>
              <a:t>Customer </a:t>
            </a:r>
          </a:p>
          <a:p>
            <a:pPr algn="ctr"/>
            <a:r>
              <a:rPr lang="it-IT" sz="2400" dirty="0" smtClean="0">
                <a:solidFill>
                  <a:schemeClr val="tx1">
                    <a:lumMod val="50000"/>
                    <a:lumOff val="50000"/>
                  </a:schemeClr>
                </a:solidFill>
                <a:latin typeface="Lucida Sans" pitchFamily="34" charset="0"/>
              </a:rPr>
              <a:t>Focus</a:t>
            </a:r>
            <a:endParaRPr lang="it-IT" sz="2400" dirty="0">
              <a:solidFill>
                <a:schemeClr val="tx1">
                  <a:lumMod val="50000"/>
                  <a:lumOff val="50000"/>
                </a:schemeClr>
              </a:solidFill>
              <a:latin typeface="Lucida Sans" pitchFamily="34" charset="0"/>
            </a:endParaRPr>
          </a:p>
        </p:txBody>
      </p:sp>
      <p:sp>
        <p:nvSpPr>
          <p:cNvPr id="7" name="CasellaDiTesto 6"/>
          <p:cNvSpPr txBox="1"/>
          <p:nvPr/>
        </p:nvSpPr>
        <p:spPr>
          <a:xfrm>
            <a:off x="4028354" y="3848100"/>
            <a:ext cx="1624163" cy="830997"/>
          </a:xfrm>
          <a:prstGeom prst="rect">
            <a:avLst/>
          </a:prstGeom>
          <a:noFill/>
        </p:spPr>
        <p:txBody>
          <a:bodyPr wrap="none" rtlCol="0">
            <a:spAutoFit/>
          </a:bodyPr>
          <a:lstStyle/>
          <a:p>
            <a:pPr algn="ctr"/>
            <a:r>
              <a:rPr lang="it-IT" sz="2400" dirty="0" smtClean="0">
                <a:solidFill>
                  <a:schemeClr val="tx1">
                    <a:lumMod val="50000"/>
                    <a:lumOff val="50000"/>
                  </a:schemeClr>
                </a:solidFill>
                <a:latin typeface="Lucida Sans" pitchFamily="34" charset="0"/>
              </a:rPr>
              <a:t>Market </a:t>
            </a:r>
          </a:p>
          <a:p>
            <a:pPr algn="ctr"/>
            <a:r>
              <a:rPr lang="it-IT" sz="2400" dirty="0" err="1" smtClean="0">
                <a:solidFill>
                  <a:schemeClr val="tx1">
                    <a:lumMod val="50000"/>
                    <a:lumOff val="50000"/>
                  </a:schemeClr>
                </a:solidFill>
                <a:latin typeface="Lucida Sans" pitchFamily="34" charset="0"/>
              </a:rPr>
              <a:t>Expansion</a:t>
            </a:r>
            <a:endParaRPr lang="it-IT" sz="2400" dirty="0">
              <a:solidFill>
                <a:schemeClr val="tx1">
                  <a:lumMod val="50000"/>
                  <a:lumOff val="50000"/>
                </a:schemeClr>
              </a:solidFill>
              <a:latin typeface="Lucida Sans" pitchFamily="34" charset="0"/>
            </a:endParaRPr>
          </a:p>
        </p:txBody>
      </p:sp>
      <p:sp>
        <p:nvSpPr>
          <p:cNvPr id="8" name="CasellaDiTesto 7"/>
          <p:cNvSpPr txBox="1"/>
          <p:nvPr/>
        </p:nvSpPr>
        <p:spPr>
          <a:xfrm>
            <a:off x="6173166" y="2826603"/>
            <a:ext cx="1931939" cy="830997"/>
          </a:xfrm>
          <a:prstGeom prst="rect">
            <a:avLst/>
          </a:prstGeom>
          <a:noFill/>
        </p:spPr>
        <p:txBody>
          <a:bodyPr wrap="none" rtlCol="0">
            <a:spAutoFit/>
          </a:bodyPr>
          <a:lstStyle/>
          <a:p>
            <a:pPr algn="ctr"/>
            <a:r>
              <a:rPr lang="it-IT" sz="2400" dirty="0" smtClean="0">
                <a:solidFill>
                  <a:schemeClr val="tx1">
                    <a:lumMod val="50000"/>
                    <a:lumOff val="50000"/>
                  </a:schemeClr>
                </a:solidFill>
                <a:latin typeface="Lucida Sans" pitchFamily="34" charset="0"/>
              </a:rPr>
              <a:t>People</a:t>
            </a:r>
          </a:p>
          <a:p>
            <a:pPr algn="ctr"/>
            <a:r>
              <a:rPr lang="it-IT" sz="2400" dirty="0" smtClean="0">
                <a:solidFill>
                  <a:schemeClr val="tx1">
                    <a:lumMod val="50000"/>
                    <a:lumOff val="50000"/>
                  </a:schemeClr>
                </a:solidFill>
                <a:latin typeface="Lucida Sans" pitchFamily="34" charset="0"/>
              </a:rPr>
              <a:t>Engagement</a:t>
            </a:r>
            <a:endParaRPr lang="it-IT" sz="2400" dirty="0">
              <a:solidFill>
                <a:schemeClr val="tx1">
                  <a:lumMod val="50000"/>
                  <a:lumOff val="50000"/>
                </a:schemeClr>
              </a:solidFill>
              <a:latin typeface="Lucida Sans" pitchFamily="34" charset="0"/>
            </a:endParaRPr>
          </a:p>
        </p:txBody>
      </p:sp>
      <p:sp>
        <p:nvSpPr>
          <p:cNvPr id="9" name="Curved Up Arrow 1"/>
          <p:cNvSpPr/>
          <p:nvPr/>
        </p:nvSpPr>
        <p:spPr>
          <a:xfrm>
            <a:off x="3515095" y="5399705"/>
            <a:ext cx="2553195" cy="513402"/>
          </a:xfrm>
          <a:prstGeom prst="curvedUpArrow">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2"/>
          <p:cNvSpPr txBox="1"/>
          <p:nvPr/>
        </p:nvSpPr>
        <p:spPr>
          <a:xfrm rot="21449049">
            <a:off x="3647925" y="5747113"/>
            <a:ext cx="2551211" cy="461665"/>
          </a:xfrm>
          <a:prstGeom prst="rect">
            <a:avLst/>
          </a:prstGeom>
          <a:noFill/>
        </p:spPr>
        <p:txBody>
          <a:bodyPr spcFirstLastPara="1" wrap="none" numCol="1" rtlCol="0">
            <a:prstTxWarp prst="textArchDown">
              <a:avLst/>
            </a:prstTxWarp>
            <a:spAutoFit/>
          </a:bodyPr>
          <a:lstStyle>
            <a:defPPr>
              <a:defRPr lang="it-IT"/>
            </a:defPPr>
            <a:lvl1pPr>
              <a:defRPr sz="2400" b="1"/>
            </a:lvl1pPr>
          </a:lstStyle>
          <a:p>
            <a:r>
              <a:rPr lang="en-US" b="0" dirty="0" smtClean="0"/>
              <a:t> </a:t>
            </a:r>
            <a:r>
              <a:rPr lang="en-US" b="0" dirty="0" smtClean="0">
                <a:solidFill>
                  <a:schemeClr val="tx1">
                    <a:lumMod val="75000"/>
                    <a:lumOff val="25000"/>
                  </a:schemeClr>
                </a:solidFill>
                <a:latin typeface="Lucida Sans"/>
              </a:rPr>
              <a:t>Increase revenues</a:t>
            </a:r>
            <a:endParaRPr lang="en-US" b="0" dirty="0">
              <a:solidFill>
                <a:schemeClr val="tx1">
                  <a:lumMod val="75000"/>
                  <a:lumOff val="25000"/>
                </a:schemeClr>
              </a:solidFill>
              <a:latin typeface="Lucida Sans"/>
            </a:endParaRPr>
          </a:p>
        </p:txBody>
      </p:sp>
      <p:sp>
        <p:nvSpPr>
          <p:cNvPr id="11" name="Curved Up Arrow 9"/>
          <p:cNvSpPr/>
          <p:nvPr/>
        </p:nvSpPr>
        <p:spPr>
          <a:xfrm flipV="1">
            <a:off x="5891143" y="1766300"/>
            <a:ext cx="2495983" cy="445425"/>
          </a:xfrm>
          <a:prstGeom prst="curvedUpArrow">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flipV="1">
            <a:off x="1439397" y="1685047"/>
            <a:ext cx="2495983" cy="445425"/>
          </a:xfrm>
          <a:prstGeom prst="curvedUpArrow">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11711">
            <a:off x="1471505" y="1511090"/>
            <a:ext cx="2726516" cy="461665"/>
          </a:xfrm>
          <a:prstGeom prst="rect">
            <a:avLst/>
          </a:prstGeom>
          <a:noFill/>
        </p:spPr>
        <p:txBody>
          <a:bodyPr wrap="none" rtlCol="0">
            <a:prstTxWarp prst="textArchUp">
              <a:avLst>
                <a:gd name="adj" fmla="val 10610306"/>
              </a:avLst>
            </a:prstTxWarp>
            <a:spAutoFit/>
          </a:bodyPr>
          <a:lstStyle/>
          <a:p>
            <a:r>
              <a:rPr lang="en-US" sz="2400" dirty="0"/>
              <a:t> </a:t>
            </a:r>
            <a:r>
              <a:rPr lang="en-US" sz="2400" dirty="0" smtClean="0">
                <a:solidFill>
                  <a:schemeClr val="tx1">
                    <a:lumMod val="75000"/>
                    <a:lumOff val="25000"/>
                  </a:schemeClr>
                </a:solidFill>
                <a:latin typeface="Lucida Sans"/>
              </a:rPr>
              <a:t>Innovative products</a:t>
            </a:r>
            <a:endParaRPr lang="en-US" sz="2400" dirty="0">
              <a:solidFill>
                <a:schemeClr val="tx1">
                  <a:lumMod val="75000"/>
                  <a:lumOff val="25000"/>
                </a:schemeClr>
              </a:solidFill>
              <a:latin typeface="Lucida Sans"/>
            </a:endParaRPr>
          </a:p>
        </p:txBody>
      </p:sp>
      <p:sp>
        <p:nvSpPr>
          <p:cNvPr id="14" name="TextBox 13"/>
          <p:cNvSpPr txBox="1"/>
          <p:nvPr/>
        </p:nvSpPr>
        <p:spPr>
          <a:xfrm>
            <a:off x="5500195" y="1582339"/>
            <a:ext cx="3142720" cy="461665"/>
          </a:xfrm>
          <a:prstGeom prst="rect">
            <a:avLst/>
          </a:prstGeom>
          <a:noFill/>
        </p:spPr>
        <p:txBody>
          <a:bodyPr spcFirstLastPara="1" wrap="none" numCol="1" rtlCol="0">
            <a:prstTxWarp prst="textArchUp">
              <a:avLst>
                <a:gd name="adj" fmla="val 10119014"/>
              </a:avLst>
            </a:prstTxWarp>
            <a:spAutoFit/>
          </a:bodyPr>
          <a:lstStyle>
            <a:defPPr>
              <a:defRPr lang="it-IT"/>
            </a:defPPr>
            <a:lvl1pPr>
              <a:defRPr sz="2400" b="1"/>
            </a:lvl1pPr>
          </a:lstStyle>
          <a:p>
            <a:r>
              <a:rPr lang="en-US" b="0" dirty="0" smtClean="0"/>
              <a:t> </a:t>
            </a:r>
            <a:r>
              <a:rPr lang="en-US" b="0" dirty="0" smtClean="0">
                <a:solidFill>
                  <a:schemeClr val="tx1">
                    <a:lumMod val="75000"/>
                    <a:lumOff val="25000"/>
                  </a:schemeClr>
                </a:solidFill>
                <a:latin typeface="Lucida Sans"/>
              </a:rPr>
              <a:t>Competitive </a:t>
            </a:r>
            <a:r>
              <a:rPr lang="en-US" b="0" dirty="0">
                <a:solidFill>
                  <a:schemeClr val="tx1">
                    <a:lumMod val="75000"/>
                    <a:lumOff val="25000"/>
                  </a:schemeClr>
                </a:solidFill>
                <a:latin typeface="Lucida Sans"/>
              </a:rPr>
              <a:t>advantage</a:t>
            </a:r>
          </a:p>
        </p:txBody>
      </p:sp>
      <p:sp>
        <p:nvSpPr>
          <p:cNvPr id="2" name="Segnaposto numero diapositiva 1"/>
          <p:cNvSpPr>
            <a:spLocks noGrp="1"/>
          </p:cNvSpPr>
          <p:nvPr>
            <p:ph type="sldNum" sz="quarter" idx="12"/>
          </p:nvPr>
        </p:nvSpPr>
        <p:spPr/>
        <p:txBody>
          <a:bodyPr/>
          <a:lstStyle/>
          <a:p>
            <a:fld id="{72C2BF82-A7EA-419E-A6D8-59190EA55268}" type="slidenum">
              <a:rPr lang="en-US" smtClean="0"/>
              <a:t>6</a:t>
            </a:fld>
            <a:endParaRPr lang="en-US"/>
          </a:p>
        </p:txBody>
      </p:sp>
    </p:spTree>
    <p:extLst>
      <p:ext uri="{BB962C8B-B14F-4D97-AF65-F5344CB8AC3E}">
        <p14:creationId xmlns:p14="http://schemas.microsoft.com/office/powerpoint/2010/main" val="2501367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978482" y="340773"/>
            <a:ext cx="8084316" cy="1143000"/>
          </a:xfrm>
        </p:spPr>
        <p:txBody>
          <a:bodyPr>
            <a:normAutofit/>
          </a:bodyPr>
          <a:lstStyle/>
          <a:p>
            <a:pPr>
              <a:tabLst>
                <a:tab pos="1431925" algn="l"/>
              </a:tabLst>
            </a:pPr>
            <a:r>
              <a:rPr lang="it-IT" dirty="0" smtClean="0"/>
              <a:t>Customer Focus: </a:t>
            </a:r>
            <a:r>
              <a:rPr lang="it-IT" dirty="0" err="1" smtClean="0"/>
              <a:t>Invest</a:t>
            </a:r>
            <a:r>
              <a:rPr lang="it-IT" dirty="0" smtClean="0"/>
              <a:t> in Technology and </a:t>
            </a:r>
            <a:r>
              <a:rPr lang="it-IT" dirty="0" err="1" smtClean="0"/>
              <a:t>Develop</a:t>
            </a:r>
            <a:r>
              <a:rPr lang="it-IT" dirty="0" smtClean="0"/>
              <a:t> </a:t>
            </a:r>
            <a:r>
              <a:rPr lang="it-IT" dirty="0" err="1" smtClean="0"/>
              <a:t>Excellent</a:t>
            </a:r>
            <a:r>
              <a:rPr lang="it-IT" dirty="0" smtClean="0"/>
              <a:t> </a:t>
            </a:r>
            <a:r>
              <a:rPr lang="it-IT" dirty="0" err="1" smtClean="0"/>
              <a:t>Products</a:t>
            </a:r>
            <a:endParaRPr lang="it-IT" dirty="0"/>
          </a:p>
        </p:txBody>
      </p:sp>
      <p:sp>
        <p:nvSpPr>
          <p:cNvPr id="5" name="Rectangle 12"/>
          <p:cNvSpPr txBox="1">
            <a:spLocks noGrp="1" noChangeArrowheads="1"/>
          </p:cNvSpPr>
          <p:nvPr/>
        </p:nvSpPr>
        <p:spPr bwMode="auto">
          <a:xfrm>
            <a:off x="6979288" y="6553650"/>
            <a:ext cx="2133600" cy="476250"/>
          </a:xfrm>
          <a:prstGeom prst="rect">
            <a:avLst/>
          </a:prstGeom>
          <a:noFill/>
          <a:ln w="9525">
            <a:noFill/>
            <a:miter lim="800000"/>
            <a:headEnd/>
            <a:tailEnd/>
          </a:ln>
        </p:spPr>
        <p:txBody>
          <a:bodyPr anchor="ctr"/>
          <a:lstStyle/>
          <a:p>
            <a:pPr algn="r"/>
            <a:fld id="{99F2A389-9F7B-44E1-A247-0CEFD75DC064}" type="slidenum">
              <a:rPr lang="en-US" sz="900">
                <a:solidFill>
                  <a:schemeClr val="bg1"/>
                </a:solidFill>
              </a:rPr>
              <a:pPr algn="r"/>
              <a:t>7</a:t>
            </a:fld>
            <a:endParaRPr lang="en-US" sz="900">
              <a:solidFill>
                <a:schemeClr val="bg1"/>
              </a:solidFill>
            </a:endParaRPr>
          </a:p>
        </p:txBody>
      </p:sp>
      <p:sp>
        <p:nvSpPr>
          <p:cNvPr id="6" name="Segnaposto numero diapositiva 4"/>
          <p:cNvSpPr txBox="1">
            <a:spLocks noGrp="1"/>
          </p:cNvSpPr>
          <p:nvPr/>
        </p:nvSpPr>
        <p:spPr bwMode="auto">
          <a:xfrm>
            <a:off x="6979288" y="6553650"/>
            <a:ext cx="2133600" cy="476250"/>
          </a:xfrm>
          <a:prstGeom prst="rect">
            <a:avLst/>
          </a:prstGeom>
          <a:noFill/>
          <a:ln w="9525">
            <a:noFill/>
            <a:miter lim="800000"/>
            <a:headEnd/>
            <a:tailEnd/>
          </a:ln>
        </p:spPr>
        <p:txBody>
          <a:bodyPr anchor="ctr"/>
          <a:lstStyle/>
          <a:p>
            <a:pPr algn="r"/>
            <a:fld id="{F7A1BE6F-91A1-4EED-BC84-1D8E65582377}" type="slidenum">
              <a:rPr lang="en-US" sz="900">
                <a:solidFill>
                  <a:schemeClr val="bg1"/>
                </a:solidFill>
              </a:rPr>
              <a:pPr algn="r"/>
              <a:t>7</a:t>
            </a:fld>
            <a:endParaRPr lang="en-US" sz="900">
              <a:solidFill>
                <a:schemeClr val="bg1"/>
              </a:solidFill>
            </a:endParaRPr>
          </a:p>
        </p:txBody>
      </p:sp>
      <p:sp>
        <p:nvSpPr>
          <p:cNvPr id="7" name="Rettangolo 6"/>
          <p:cNvSpPr/>
          <p:nvPr/>
        </p:nvSpPr>
        <p:spPr>
          <a:xfrm>
            <a:off x="5870759" y="1948186"/>
            <a:ext cx="3242129" cy="3323987"/>
          </a:xfrm>
          <a:prstGeom prst="rect">
            <a:avLst/>
          </a:prstGeom>
        </p:spPr>
        <p:txBody>
          <a:bodyPr wrap="square">
            <a:spAutoFit/>
          </a:bodyPr>
          <a:lstStyle/>
          <a:p>
            <a:pPr marL="180975" indent="-180975">
              <a:buFont typeface="Wingdings" pitchFamily="2" charset="2"/>
              <a:buChar char="§"/>
              <a:tabLst>
                <a:tab pos="180975" algn="l"/>
              </a:tabLst>
            </a:pPr>
            <a:r>
              <a:rPr lang="en-US" altLang="en-US" sz="1400" b="1" dirty="0" smtClean="0">
                <a:solidFill>
                  <a:schemeClr val="tx1">
                    <a:lumMod val="65000"/>
                    <a:lumOff val="35000"/>
                  </a:schemeClr>
                </a:solidFill>
                <a:latin typeface="Lucida Sans" pitchFamily="34" charset="0"/>
                <a:ea typeface="Arial Unicode MS" pitchFamily="34" charset="-128"/>
                <a:cs typeface="Arial Unicode MS" pitchFamily="34" charset="-128"/>
              </a:rPr>
              <a:t>New Business Development Division </a:t>
            </a:r>
            <a:r>
              <a:rPr lang="en-US" altLang="en-US" sz="1400" dirty="0" smtClean="0">
                <a:solidFill>
                  <a:schemeClr val="tx1">
                    <a:lumMod val="65000"/>
                    <a:lumOff val="35000"/>
                  </a:schemeClr>
                </a:solidFill>
                <a:latin typeface="Lucida Sans" pitchFamily="34" charset="0"/>
                <a:ea typeface="Arial Unicode MS" pitchFamily="34" charset="-128"/>
                <a:cs typeface="Arial Unicode MS" pitchFamily="34" charset="-128"/>
              </a:rPr>
              <a:t>to meet and anticipate current and future customer needs</a:t>
            </a:r>
          </a:p>
          <a:p>
            <a:pPr marL="180975" indent="-180975">
              <a:buFont typeface="Wingdings" pitchFamily="2" charset="2"/>
              <a:buChar char="§"/>
              <a:tabLst>
                <a:tab pos="180975" algn="l"/>
              </a:tabLst>
            </a:pPr>
            <a:endParaRPr lang="en-US" altLang="en-US" sz="1400" dirty="0" smtClean="0">
              <a:solidFill>
                <a:schemeClr val="tx1">
                  <a:lumMod val="65000"/>
                  <a:lumOff val="35000"/>
                </a:schemeClr>
              </a:solidFill>
              <a:latin typeface="Lucida Sans" pitchFamily="34" charset="0"/>
              <a:ea typeface="Arial Unicode MS" pitchFamily="34" charset="-128"/>
              <a:cs typeface="Arial Unicode MS" pitchFamily="34" charset="-128"/>
            </a:endParaRPr>
          </a:p>
          <a:p>
            <a:pPr marL="180975" indent="-180975">
              <a:buFont typeface="Wingdings" pitchFamily="2" charset="2"/>
              <a:buChar char="§"/>
              <a:tabLst>
                <a:tab pos="180975" algn="l"/>
              </a:tabLst>
            </a:pPr>
            <a:r>
              <a:rPr lang="en-US" altLang="en-US" sz="1400" dirty="0" smtClean="0">
                <a:solidFill>
                  <a:schemeClr val="tx1">
                    <a:lumMod val="65000"/>
                    <a:lumOff val="35000"/>
                  </a:schemeClr>
                </a:solidFill>
                <a:latin typeface="Lucida Sans" pitchFamily="34" charset="0"/>
                <a:ea typeface="Arial Unicode MS" pitchFamily="34" charset="-128"/>
                <a:cs typeface="Arial Unicode MS" pitchFamily="34" charset="-128"/>
              </a:rPr>
              <a:t>Focus on </a:t>
            </a:r>
            <a:r>
              <a:rPr lang="en-US" altLang="en-US" sz="1400" b="1" dirty="0" smtClean="0">
                <a:solidFill>
                  <a:schemeClr val="tx1">
                    <a:lumMod val="65000"/>
                    <a:lumOff val="35000"/>
                  </a:schemeClr>
                </a:solidFill>
                <a:latin typeface="Lucida Sans" pitchFamily="34" charset="0"/>
                <a:ea typeface="Arial Unicode MS" pitchFamily="34" charset="-128"/>
                <a:cs typeface="Arial Unicode MS" pitchFamily="34" charset="-128"/>
              </a:rPr>
              <a:t>Vision and Imaging technologies</a:t>
            </a:r>
          </a:p>
          <a:p>
            <a:pPr marL="180975" indent="-180975">
              <a:buFont typeface="Wingdings" pitchFamily="2" charset="2"/>
              <a:buChar char="§"/>
              <a:tabLst>
                <a:tab pos="180975" algn="l"/>
              </a:tabLst>
            </a:pPr>
            <a:endParaRPr lang="en-US" altLang="en-US" sz="1400" dirty="0" smtClean="0">
              <a:solidFill>
                <a:schemeClr val="tx1">
                  <a:lumMod val="65000"/>
                  <a:lumOff val="35000"/>
                </a:schemeClr>
              </a:solidFill>
              <a:latin typeface="Lucida Sans" pitchFamily="34" charset="0"/>
              <a:ea typeface="Arial Unicode MS" pitchFamily="34" charset="-128"/>
              <a:cs typeface="Arial Unicode MS" pitchFamily="34" charset="-128"/>
            </a:endParaRPr>
          </a:p>
          <a:p>
            <a:pPr marL="180975" indent="-180975">
              <a:buFont typeface="Wingdings" pitchFamily="2" charset="2"/>
              <a:buChar char="§"/>
              <a:tabLst>
                <a:tab pos="180975" algn="l"/>
              </a:tabLst>
            </a:pPr>
            <a:r>
              <a:rPr lang="en-US" altLang="en-US" sz="1400" dirty="0" smtClean="0">
                <a:solidFill>
                  <a:schemeClr val="tx1">
                    <a:lumMod val="65000"/>
                    <a:lumOff val="35000"/>
                  </a:schemeClr>
                </a:solidFill>
                <a:latin typeface="Lucida Sans" pitchFamily="34" charset="0"/>
                <a:ea typeface="Arial Unicode MS" pitchFamily="34" charset="-128"/>
                <a:cs typeface="Arial Unicode MS" pitchFamily="34" charset="-128"/>
              </a:rPr>
              <a:t>Focus on </a:t>
            </a:r>
            <a:r>
              <a:rPr lang="en-US" altLang="ja-JP" sz="1400" b="1" dirty="0" smtClean="0">
                <a:solidFill>
                  <a:schemeClr val="tx1">
                    <a:lumMod val="65000"/>
                    <a:lumOff val="35000"/>
                  </a:schemeClr>
                </a:solidFill>
                <a:latin typeface="Lucida Sans" pitchFamily="34" charset="0"/>
                <a:ea typeface="ＭＳ Ｐゴシック" pitchFamily="34" charset="-128"/>
              </a:rPr>
              <a:t>breakthrough </a:t>
            </a:r>
            <a:r>
              <a:rPr lang="en-US" altLang="en-US" sz="1400" b="1" dirty="0" smtClean="0">
                <a:solidFill>
                  <a:schemeClr val="tx1">
                    <a:lumMod val="65000"/>
                    <a:lumOff val="35000"/>
                  </a:schemeClr>
                </a:solidFill>
                <a:latin typeface="Lucida Sans" pitchFamily="34" charset="0"/>
                <a:ea typeface="Arial Unicode MS" pitchFamily="34" charset="-128"/>
                <a:cs typeface="Arial Unicode MS" pitchFamily="34" charset="-128"/>
              </a:rPr>
              <a:t>innovations</a:t>
            </a:r>
          </a:p>
          <a:p>
            <a:pPr marL="180975" indent="-180975">
              <a:buFont typeface="Wingdings" pitchFamily="2" charset="2"/>
              <a:buChar char="§"/>
              <a:tabLst>
                <a:tab pos="180975" algn="l"/>
              </a:tabLst>
            </a:pPr>
            <a:endParaRPr lang="en-US" altLang="en-US" sz="1400" dirty="0" smtClean="0">
              <a:solidFill>
                <a:schemeClr val="tx1">
                  <a:lumMod val="65000"/>
                  <a:lumOff val="35000"/>
                </a:schemeClr>
              </a:solidFill>
              <a:latin typeface="Lucida Sans" pitchFamily="34" charset="0"/>
              <a:ea typeface="Arial Unicode MS" pitchFamily="34" charset="-128"/>
              <a:cs typeface="Arial Unicode MS" pitchFamily="34" charset="-128"/>
            </a:endParaRPr>
          </a:p>
          <a:p>
            <a:pPr marL="180975" indent="-180975">
              <a:buFont typeface="Wingdings" pitchFamily="2" charset="2"/>
              <a:buChar char="§"/>
              <a:tabLst>
                <a:tab pos="180975" algn="l"/>
              </a:tabLst>
            </a:pPr>
            <a:r>
              <a:rPr lang="en-US" altLang="en-US" sz="1400" dirty="0" smtClean="0">
                <a:solidFill>
                  <a:schemeClr val="tx1">
                    <a:lumMod val="65000"/>
                    <a:lumOff val="35000"/>
                  </a:schemeClr>
                </a:solidFill>
                <a:latin typeface="Lucida Sans" pitchFamily="34" charset="0"/>
                <a:ea typeface="Arial Unicode MS" pitchFamily="34" charset="-128"/>
                <a:cs typeface="Arial Unicode MS" pitchFamily="34" charset="-128"/>
              </a:rPr>
              <a:t>Improve market shares</a:t>
            </a:r>
          </a:p>
          <a:p>
            <a:pPr marL="180975" indent="-180975">
              <a:buFont typeface="Wingdings" pitchFamily="2" charset="2"/>
              <a:buChar char="§"/>
              <a:tabLst>
                <a:tab pos="180975" algn="l"/>
              </a:tabLst>
            </a:pPr>
            <a:endParaRPr lang="en-US" altLang="en-US" sz="1400" dirty="0" smtClean="0">
              <a:solidFill>
                <a:schemeClr val="tx1">
                  <a:lumMod val="65000"/>
                  <a:lumOff val="35000"/>
                </a:schemeClr>
              </a:solidFill>
              <a:latin typeface="Lucida Sans" pitchFamily="34" charset="0"/>
              <a:ea typeface="Arial Unicode MS" pitchFamily="34" charset="-128"/>
              <a:cs typeface="Arial Unicode MS" pitchFamily="34" charset="-128"/>
            </a:endParaRPr>
          </a:p>
          <a:p>
            <a:pPr marL="180975" indent="-180975">
              <a:buFont typeface="Wingdings" pitchFamily="2" charset="2"/>
              <a:buChar char="§"/>
              <a:tabLst>
                <a:tab pos="180975" algn="l"/>
              </a:tabLst>
            </a:pPr>
            <a:r>
              <a:rPr lang="en-US" altLang="en-US" sz="1400" dirty="0" smtClean="0">
                <a:solidFill>
                  <a:schemeClr val="tx1">
                    <a:lumMod val="65000"/>
                    <a:lumOff val="35000"/>
                  </a:schemeClr>
                </a:solidFill>
                <a:latin typeface="Lucida Sans" pitchFamily="34" charset="0"/>
                <a:ea typeface="Arial Unicode MS" pitchFamily="34" charset="-128"/>
                <a:cs typeface="Arial Unicode MS" pitchFamily="34" charset="-128"/>
              </a:rPr>
              <a:t>Research &amp; Development investments from </a:t>
            </a:r>
            <a:r>
              <a:rPr lang="en-US" altLang="en-US" sz="1400" b="1" dirty="0" smtClean="0">
                <a:solidFill>
                  <a:schemeClr val="tx1">
                    <a:lumMod val="65000"/>
                    <a:lumOff val="35000"/>
                  </a:schemeClr>
                </a:solidFill>
                <a:latin typeface="Lucida Sans" pitchFamily="34" charset="0"/>
                <a:ea typeface="Arial Unicode MS" pitchFamily="34" charset="-128"/>
                <a:cs typeface="Arial Unicode MS" pitchFamily="34" charset="-128"/>
              </a:rPr>
              <a:t>7% to over 8% </a:t>
            </a:r>
            <a:r>
              <a:rPr lang="en-US" altLang="en-US" sz="1400" b="1" dirty="0">
                <a:solidFill>
                  <a:schemeClr val="tx1">
                    <a:lumMod val="65000"/>
                    <a:lumOff val="35000"/>
                  </a:schemeClr>
                </a:solidFill>
                <a:latin typeface="Lucida Sans" pitchFamily="34" charset="0"/>
                <a:ea typeface="Arial Unicode MS" pitchFamily="34" charset="-128"/>
                <a:cs typeface="Arial Unicode MS" pitchFamily="34" charset="-128"/>
              </a:rPr>
              <a:t> </a:t>
            </a:r>
            <a:r>
              <a:rPr lang="en-US" altLang="en-US" sz="1400" b="1" dirty="0" smtClean="0">
                <a:solidFill>
                  <a:schemeClr val="tx1">
                    <a:lumMod val="65000"/>
                    <a:lumOff val="35000"/>
                  </a:schemeClr>
                </a:solidFill>
                <a:latin typeface="Lucida Sans" pitchFamily="34" charset="0"/>
                <a:ea typeface="Arial Unicode MS" pitchFamily="34" charset="-128"/>
                <a:cs typeface="Arial Unicode MS" pitchFamily="34" charset="-128"/>
              </a:rPr>
              <a:t> on sales</a:t>
            </a:r>
          </a:p>
        </p:txBody>
      </p:sp>
      <p:sp>
        <p:nvSpPr>
          <p:cNvPr id="8" name="Rettangolo 7"/>
          <p:cNvSpPr/>
          <p:nvPr/>
        </p:nvSpPr>
        <p:spPr>
          <a:xfrm>
            <a:off x="1772657" y="5076875"/>
            <a:ext cx="3149599" cy="1060476"/>
          </a:xfrm>
          <a:prstGeom prst="rect">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marL="0" lvl="1" algn="ctr">
              <a:spcBef>
                <a:spcPct val="20000"/>
              </a:spcBef>
              <a:tabLst>
                <a:tab pos="0" algn="l"/>
              </a:tabLst>
              <a:defRPr/>
            </a:pPr>
            <a:r>
              <a:rPr lang="en-US" sz="1600" dirty="0">
                <a:solidFill>
                  <a:schemeClr val="bg1"/>
                </a:solidFill>
                <a:latin typeface="Lucida Sans" pitchFamily="34" charset="0"/>
                <a:ea typeface="ＭＳ Ｐゴシック" pitchFamily="34" charset="-128"/>
              </a:rPr>
              <a:t>NEW </a:t>
            </a:r>
          </a:p>
          <a:p>
            <a:pPr marL="0" lvl="1" algn="ctr">
              <a:spcBef>
                <a:spcPct val="20000"/>
              </a:spcBef>
              <a:tabLst>
                <a:tab pos="0" algn="l"/>
              </a:tabLst>
              <a:defRPr/>
            </a:pPr>
            <a:r>
              <a:rPr lang="en-US" sz="1600" dirty="0">
                <a:solidFill>
                  <a:schemeClr val="bg1"/>
                </a:solidFill>
                <a:latin typeface="Lucida Sans" pitchFamily="34" charset="0"/>
                <a:ea typeface="ＭＳ Ｐゴシック" pitchFamily="34" charset="-128"/>
              </a:rPr>
              <a:t>BUSINESS DEVELOPMENT </a:t>
            </a:r>
          </a:p>
          <a:p>
            <a:pPr marL="0" lvl="1" algn="ctr">
              <a:spcBef>
                <a:spcPct val="20000"/>
              </a:spcBef>
              <a:tabLst>
                <a:tab pos="0" algn="l"/>
              </a:tabLst>
              <a:defRPr/>
            </a:pPr>
            <a:r>
              <a:rPr lang="en-US" sz="1600" dirty="0">
                <a:solidFill>
                  <a:schemeClr val="bg1"/>
                </a:solidFill>
                <a:latin typeface="Lucida Sans" pitchFamily="34" charset="0"/>
                <a:ea typeface="ＭＳ Ｐゴシック" pitchFamily="34" charset="-128"/>
              </a:rPr>
              <a:t>DIVISION</a:t>
            </a:r>
          </a:p>
        </p:txBody>
      </p:sp>
      <p:sp>
        <p:nvSpPr>
          <p:cNvPr id="9" name="Rettangolo 8"/>
          <p:cNvSpPr/>
          <p:nvPr/>
        </p:nvSpPr>
        <p:spPr>
          <a:xfrm>
            <a:off x="1128153" y="1734107"/>
            <a:ext cx="4583875" cy="1060476"/>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50000"/>
              </a:lnSpc>
              <a:buFont typeface="Wingdings" pitchFamily="2" charset="2"/>
              <a:buChar char="§"/>
            </a:pPr>
            <a:r>
              <a:rPr lang="it-IT" altLang="en-US" sz="1400" dirty="0">
                <a:solidFill>
                  <a:schemeClr val="bg1"/>
                </a:solidFill>
                <a:latin typeface="Lucida Sans" pitchFamily="34" charset="0"/>
                <a:ea typeface="Arial Unicode MS" pitchFamily="34" charset="-128"/>
                <a:cs typeface="Arial Unicode MS" pitchFamily="34" charset="-128"/>
              </a:rPr>
              <a:t> Core </a:t>
            </a:r>
            <a:r>
              <a:rPr lang="it-IT" altLang="en-US" sz="1400" dirty="0" err="1" smtClean="0">
                <a:solidFill>
                  <a:schemeClr val="bg1"/>
                </a:solidFill>
                <a:latin typeface="Lucida Sans" pitchFamily="34" charset="0"/>
                <a:ea typeface="Arial Unicode MS" pitchFamily="34" charset="-128"/>
                <a:cs typeface="Arial Unicode MS" pitchFamily="34" charset="-128"/>
              </a:rPr>
              <a:t>Competences</a:t>
            </a:r>
            <a:endParaRPr lang="it-IT" altLang="en-US" sz="1400" dirty="0">
              <a:solidFill>
                <a:schemeClr val="bg1"/>
              </a:solidFill>
              <a:latin typeface="Lucida Sans" pitchFamily="34" charset="0"/>
              <a:ea typeface="Arial Unicode MS" pitchFamily="34" charset="-128"/>
              <a:cs typeface="Arial Unicode MS" pitchFamily="34" charset="-128"/>
            </a:endParaRPr>
          </a:p>
          <a:p>
            <a:pPr algn="ctr">
              <a:lnSpc>
                <a:spcPct val="150000"/>
              </a:lnSpc>
              <a:buFont typeface="Wingdings" pitchFamily="2" charset="2"/>
              <a:buChar char="§"/>
            </a:pPr>
            <a:r>
              <a:rPr lang="it-IT" altLang="en-US" sz="1400" dirty="0">
                <a:solidFill>
                  <a:schemeClr val="bg1"/>
                </a:solidFill>
                <a:latin typeface="Lucida Sans" pitchFamily="34" charset="0"/>
                <a:ea typeface="Arial Unicode MS" pitchFamily="34" charset="-128"/>
                <a:cs typeface="Arial Unicode MS" pitchFamily="34" charset="-128"/>
              </a:rPr>
              <a:t> New </a:t>
            </a:r>
            <a:r>
              <a:rPr lang="it-IT" altLang="en-US" sz="1400" dirty="0" err="1">
                <a:solidFill>
                  <a:schemeClr val="bg1"/>
                </a:solidFill>
                <a:latin typeface="Lucida Sans" pitchFamily="34" charset="0"/>
                <a:ea typeface="Arial Unicode MS" pitchFamily="34" charset="-128"/>
                <a:cs typeface="Arial Unicode MS" pitchFamily="34" charset="-128"/>
              </a:rPr>
              <a:t>Emerging</a:t>
            </a:r>
            <a:r>
              <a:rPr lang="it-IT" altLang="en-US" sz="1400" dirty="0">
                <a:solidFill>
                  <a:schemeClr val="bg1"/>
                </a:solidFill>
                <a:latin typeface="Lucida Sans" pitchFamily="34" charset="0"/>
                <a:ea typeface="Arial Unicode MS" pitchFamily="34" charset="-128"/>
                <a:cs typeface="Arial Unicode MS" pitchFamily="34" charset="-128"/>
              </a:rPr>
              <a:t> Technologies</a:t>
            </a:r>
          </a:p>
          <a:p>
            <a:pPr algn="ctr">
              <a:lnSpc>
                <a:spcPct val="150000"/>
              </a:lnSpc>
              <a:buFont typeface="Wingdings" pitchFamily="2" charset="2"/>
              <a:buChar char="§"/>
            </a:pPr>
            <a:r>
              <a:rPr lang="it-IT" altLang="en-US" sz="1400" dirty="0">
                <a:solidFill>
                  <a:schemeClr val="bg1"/>
                </a:solidFill>
                <a:latin typeface="Lucida Sans" pitchFamily="34" charset="0"/>
                <a:ea typeface="Arial Unicode MS" pitchFamily="34" charset="-128"/>
                <a:cs typeface="Arial Unicode MS" pitchFamily="34" charset="-128"/>
              </a:rPr>
              <a:t> Integration Office</a:t>
            </a:r>
          </a:p>
        </p:txBody>
      </p:sp>
      <p:pic>
        <p:nvPicPr>
          <p:cNvPr id="10" name="Picture 2" descr="C:\Users\mferrozzi\Desktop\Senza titol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62" y="2796998"/>
            <a:ext cx="5077298" cy="2279877"/>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fld id="{72C2BF82-A7EA-419E-A6D8-59190EA55268}" type="slidenum">
              <a:rPr lang="en-US" smtClean="0"/>
              <a:t>7</a:t>
            </a:fld>
            <a:endParaRPr lang="en-US"/>
          </a:p>
        </p:txBody>
      </p:sp>
    </p:spTree>
    <p:extLst>
      <p:ext uri="{BB962C8B-B14F-4D97-AF65-F5344CB8AC3E}">
        <p14:creationId xmlns:p14="http://schemas.microsoft.com/office/powerpoint/2010/main" val="3938438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964040" y="347567"/>
            <a:ext cx="7787208" cy="586573"/>
          </a:xfrm>
        </p:spPr>
        <p:txBody>
          <a:bodyPr>
            <a:normAutofit/>
          </a:bodyPr>
          <a:lstStyle/>
          <a:p>
            <a:pPr>
              <a:tabLst>
                <a:tab pos="1431925" algn="l"/>
              </a:tabLst>
            </a:pPr>
            <a:r>
              <a:rPr lang="it-IT" dirty="0" smtClean="0"/>
              <a:t>Relentless Innovation</a:t>
            </a:r>
            <a:endParaRPr lang="it-IT" sz="3200" dirty="0"/>
          </a:p>
        </p:txBody>
      </p:sp>
      <p:sp>
        <p:nvSpPr>
          <p:cNvPr id="12" name="Rettangolo 11"/>
          <p:cNvSpPr/>
          <p:nvPr/>
        </p:nvSpPr>
        <p:spPr>
          <a:xfrm>
            <a:off x="1202766" y="4123541"/>
            <a:ext cx="3890599" cy="226850"/>
          </a:xfrm>
          <a:prstGeom prst="rect">
            <a:avLst/>
          </a:prstGeom>
          <a:solidFill>
            <a:srgbClr val="4966AC"/>
          </a:solidFill>
          <a:scene3d>
            <a:camera prst="orthographicFront">
              <a:rot lat="0" lon="0" rev="0"/>
            </a:camera>
            <a:lightRig rig="threePt" dir="t">
              <a:rot lat="0" lon="0" rev="0"/>
            </a:lightRig>
          </a:scene3d>
          <a:sp3d>
            <a:bevelT w="0" h="0"/>
          </a:sp3d>
        </p:spPr>
        <p:style>
          <a:lnRef idx="0">
            <a:schemeClr val="accent4"/>
          </a:lnRef>
          <a:fillRef idx="1003">
            <a:schemeClr val="dk1"/>
          </a:fillRef>
          <a:effectRef idx="3">
            <a:schemeClr val="accent4"/>
          </a:effectRef>
          <a:fontRef idx="minor">
            <a:schemeClr val="lt1"/>
          </a:fontRef>
        </p:style>
        <p:txBody>
          <a:bodyPr anchor="ctr"/>
          <a:lstStyle/>
          <a:p>
            <a:pPr algn="ctr">
              <a:defRPr/>
            </a:pPr>
            <a:r>
              <a:rPr lang="it-IT" sz="1200" b="1" dirty="0" smtClean="0">
                <a:latin typeface="Lucida Sans"/>
              </a:rPr>
              <a:t>PATENT PORTFOLIO</a:t>
            </a:r>
            <a:endParaRPr lang="it-IT" sz="1200" b="1" dirty="0">
              <a:latin typeface="Lucida Sans"/>
            </a:endParaRPr>
          </a:p>
        </p:txBody>
      </p:sp>
      <p:sp>
        <p:nvSpPr>
          <p:cNvPr id="13" name="Rettangolo 12"/>
          <p:cNvSpPr/>
          <p:nvPr/>
        </p:nvSpPr>
        <p:spPr>
          <a:xfrm>
            <a:off x="1202766" y="1205428"/>
            <a:ext cx="3890599" cy="226850"/>
          </a:xfrm>
          <a:prstGeom prst="rect">
            <a:avLst/>
          </a:prstGeom>
          <a:solidFill>
            <a:srgbClr val="4966AC"/>
          </a:solidFill>
          <a:scene3d>
            <a:camera prst="orthographicFront">
              <a:rot lat="0" lon="0" rev="0"/>
            </a:camera>
            <a:lightRig rig="threePt" dir="t">
              <a:rot lat="0" lon="0" rev="0"/>
            </a:lightRig>
          </a:scene3d>
          <a:sp3d>
            <a:bevelT w="0" h="0"/>
          </a:sp3d>
        </p:spPr>
        <p:style>
          <a:lnRef idx="0">
            <a:schemeClr val="accent4"/>
          </a:lnRef>
          <a:fillRef idx="1003">
            <a:schemeClr val="dk1"/>
          </a:fillRef>
          <a:effectRef idx="3">
            <a:schemeClr val="accent4"/>
          </a:effectRef>
          <a:fontRef idx="minor">
            <a:schemeClr val="lt1"/>
          </a:fontRef>
        </p:style>
        <p:txBody>
          <a:bodyPr anchor="ctr"/>
          <a:lstStyle/>
          <a:p>
            <a:pPr algn="ctr">
              <a:defRPr/>
            </a:pPr>
            <a:r>
              <a:rPr lang="it-IT" sz="1200" b="1" dirty="0" smtClean="0">
                <a:latin typeface="Lucida Sans"/>
              </a:rPr>
              <a:t>PRODUCT INNOVATION </a:t>
            </a:r>
            <a:endParaRPr lang="it-IT" sz="1200" b="1" dirty="0">
              <a:latin typeface="Lucida Sans"/>
            </a:endParaRPr>
          </a:p>
        </p:txBody>
      </p:sp>
      <p:graphicFrame>
        <p:nvGraphicFramePr>
          <p:cNvPr id="17" name="Segnaposto contenuto 4"/>
          <p:cNvGraphicFramePr>
            <a:graphicFrameLocks/>
          </p:cNvGraphicFramePr>
          <p:nvPr>
            <p:extLst>
              <p:ext uri="{D42A27DB-BD31-4B8C-83A1-F6EECF244321}">
                <p14:modId xmlns:p14="http://schemas.microsoft.com/office/powerpoint/2010/main" val="199842470"/>
              </p:ext>
            </p:extLst>
          </p:nvPr>
        </p:nvGraphicFramePr>
        <p:xfrm>
          <a:off x="964741" y="1341315"/>
          <a:ext cx="4366648" cy="2861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afico 17"/>
          <p:cNvGraphicFramePr>
            <a:graphicFrameLocks/>
          </p:cNvGraphicFramePr>
          <p:nvPr>
            <p:extLst>
              <p:ext uri="{D42A27DB-BD31-4B8C-83A1-F6EECF244321}">
                <p14:modId xmlns:p14="http://schemas.microsoft.com/office/powerpoint/2010/main" val="2054941979"/>
              </p:ext>
            </p:extLst>
          </p:nvPr>
        </p:nvGraphicFramePr>
        <p:xfrm>
          <a:off x="1106805" y="4236966"/>
          <a:ext cx="4103370" cy="218186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ttangolo 18"/>
          <p:cNvSpPr/>
          <p:nvPr/>
        </p:nvSpPr>
        <p:spPr>
          <a:xfrm>
            <a:off x="5223974" y="1209831"/>
            <a:ext cx="3743866" cy="4994188"/>
          </a:xfrm>
          <a:prstGeom prst="rect">
            <a:avLst/>
          </a:prstGeom>
        </p:spPr>
        <p:txBody>
          <a:bodyPr wrap="square">
            <a:spAutoFit/>
          </a:bodyPr>
          <a:lstStyle/>
          <a:p>
            <a:pPr marL="180975" indent="-180975" defTabSz="914400">
              <a:lnSpc>
                <a:spcPts val="2000"/>
              </a:lnSpc>
              <a:spcBef>
                <a:spcPct val="20000"/>
              </a:spcBef>
              <a:buFont typeface="Wingdings" pitchFamily="2" charset="2"/>
              <a:buChar char="§"/>
              <a:tabLst>
                <a:tab pos="180975" algn="l"/>
              </a:tabLst>
            </a:pPr>
            <a:r>
              <a:rPr lang="en-GB" altLang="en-US" sz="1600" dirty="0">
                <a:solidFill>
                  <a:prstClr val="black">
                    <a:lumMod val="65000"/>
                    <a:lumOff val="35000"/>
                  </a:prstClr>
                </a:solidFill>
                <a:latin typeface="Lucida Sans"/>
                <a:cs typeface="Lucida Sans"/>
              </a:rPr>
              <a:t>A large and growing portfolio of over </a:t>
            </a:r>
            <a:r>
              <a:rPr lang="en-GB" altLang="en-US" sz="1600" b="1" dirty="0">
                <a:solidFill>
                  <a:prstClr val="black">
                    <a:lumMod val="65000"/>
                    <a:lumOff val="35000"/>
                  </a:prstClr>
                </a:solidFill>
                <a:latin typeface="Lucida Sans"/>
                <a:cs typeface="Lucida Sans"/>
              </a:rPr>
              <a:t>1,150</a:t>
            </a:r>
            <a:r>
              <a:rPr lang="en-GB" altLang="en-US" sz="1600" dirty="0">
                <a:solidFill>
                  <a:prstClr val="black">
                    <a:lumMod val="65000"/>
                    <a:lumOff val="35000"/>
                  </a:prstClr>
                </a:solidFill>
                <a:latin typeface="Lucida Sans"/>
                <a:cs typeface="Lucida Sans"/>
              </a:rPr>
              <a:t> </a:t>
            </a:r>
            <a:r>
              <a:rPr lang="en-GB" altLang="en-US" sz="1600" b="1" dirty="0">
                <a:solidFill>
                  <a:prstClr val="black">
                    <a:lumMod val="65000"/>
                    <a:lumOff val="35000"/>
                  </a:prstClr>
                </a:solidFill>
                <a:latin typeface="Lucida Sans"/>
                <a:cs typeface="Lucida Sans"/>
              </a:rPr>
              <a:t>patents and patent </a:t>
            </a:r>
            <a:r>
              <a:rPr lang="en-GB" altLang="en-US" sz="1600" b="1" dirty="0" smtClean="0">
                <a:solidFill>
                  <a:prstClr val="black">
                    <a:lumMod val="65000"/>
                    <a:lumOff val="35000"/>
                  </a:prstClr>
                </a:solidFill>
                <a:latin typeface="Lucida Sans"/>
                <a:cs typeface="Lucida Sans"/>
              </a:rPr>
              <a:t>applications</a:t>
            </a:r>
          </a:p>
          <a:p>
            <a:pPr marL="180975" indent="-180975" defTabSz="914400">
              <a:lnSpc>
                <a:spcPts val="2000"/>
              </a:lnSpc>
              <a:spcBef>
                <a:spcPct val="20000"/>
              </a:spcBef>
              <a:buFont typeface="Wingdings" pitchFamily="2" charset="2"/>
              <a:buChar char="§"/>
              <a:tabLst>
                <a:tab pos="180975" algn="l"/>
              </a:tabLst>
            </a:pPr>
            <a:endParaRPr lang="en-GB" altLang="en-US" sz="1600" b="1" dirty="0">
              <a:solidFill>
                <a:prstClr val="black">
                  <a:lumMod val="65000"/>
                  <a:lumOff val="35000"/>
                </a:prstClr>
              </a:solidFill>
              <a:latin typeface="Lucida Sans"/>
              <a:cs typeface="Lucida Sans"/>
            </a:endParaRPr>
          </a:p>
          <a:p>
            <a:pPr marL="180975" indent="-180975" defTabSz="914400">
              <a:lnSpc>
                <a:spcPts val="2000"/>
              </a:lnSpc>
              <a:spcBef>
                <a:spcPct val="20000"/>
              </a:spcBef>
              <a:buFont typeface="Wingdings" pitchFamily="2" charset="2"/>
              <a:buChar char="§"/>
              <a:tabLst>
                <a:tab pos="180975" algn="l"/>
              </a:tabLst>
            </a:pPr>
            <a:r>
              <a:rPr lang="en-GB" altLang="en-US" sz="1600" dirty="0">
                <a:solidFill>
                  <a:prstClr val="black">
                    <a:lumMod val="65000"/>
                    <a:lumOff val="35000"/>
                  </a:prstClr>
                </a:solidFill>
                <a:latin typeface="Lucida Sans"/>
                <a:cs typeface="Lucida Sans"/>
              </a:rPr>
              <a:t>About </a:t>
            </a:r>
            <a:r>
              <a:rPr lang="en-GB" altLang="en-US" sz="1600" b="1" dirty="0">
                <a:solidFill>
                  <a:prstClr val="black">
                    <a:lumMod val="65000"/>
                    <a:lumOff val="35000"/>
                  </a:prstClr>
                </a:solidFill>
                <a:latin typeface="Lucida Sans"/>
                <a:cs typeface="Lucida Sans"/>
              </a:rPr>
              <a:t>300</a:t>
            </a:r>
            <a:r>
              <a:rPr lang="en-GB" altLang="en-US" sz="1600" dirty="0">
                <a:solidFill>
                  <a:prstClr val="black">
                    <a:lumMod val="65000"/>
                    <a:lumOff val="35000"/>
                  </a:prstClr>
                </a:solidFill>
                <a:latin typeface="Lucida Sans"/>
                <a:cs typeface="Lucida Sans"/>
              </a:rPr>
              <a:t> </a:t>
            </a:r>
            <a:r>
              <a:rPr lang="en-GB" altLang="en-US" sz="1600" b="1" dirty="0">
                <a:solidFill>
                  <a:prstClr val="black">
                    <a:lumMod val="65000"/>
                    <a:lumOff val="35000"/>
                  </a:prstClr>
                </a:solidFill>
                <a:latin typeface="Lucida Sans"/>
                <a:cs typeface="Lucida Sans"/>
              </a:rPr>
              <a:t>pending patent applications </a:t>
            </a:r>
            <a:r>
              <a:rPr lang="en-GB" altLang="en-US" sz="1600" dirty="0">
                <a:solidFill>
                  <a:prstClr val="black">
                    <a:lumMod val="65000"/>
                    <a:lumOff val="35000"/>
                  </a:prstClr>
                </a:solidFill>
                <a:latin typeface="Lucida Sans"/>
                <a:cs typeface="Lucida Sans"/>
              </a:rPr>
              <a:t>in all </a:t>
            </a:r>
            <a:r>
              <a:rPr lang="en-GB" altLang="en-US" sz="1600" dirty="0" smtClean="0">
                <a:solidFill>
                  <a:prstClr val="black">
                    <a:lumMod val="65000"/>
                    <a:lumOff val="35000"/>
                  </a:prstClr>
                </a:solidFill>
                <a:latin typeface="Lucida Sans"/>
                <a:cs typeface="Lucida Sans"/>
              </a:rPr>
              <a:t>jurisdictions</a:t>
            </a:r>
          </a:p>
          <a:p>
            <a:pPr marL="180975" indent="-180975" defTabSz="914400">
              <a:lnSpc>
                <a:spcPts val="2000"/>
              </a:lnSpc>
              <a:spcBef>
                <a:spcPct val="20000"/>
              </a:spcBef>
              <a:buFont typeface="Wingdings" pitchFamily="2" charset="2"/>
              <a:buChar char="§"/>
              <a:tabLst>
                <a:tab pos="180975" algn="l"/>
              </a:tabLst>
            </a:pPr>
            <a:endParaRPr lang="en-GB" altLang="en-US" sz="1600" dirty="0" smtClean="0">
              <a:solidFill>
                <a:prstClr val="black">
                  <a:lumMod val="65000"/>
                  <a:lumOff val="35000"/>
                </a:prstClr>
              </a:solidFill>
              <a:latin typeface="Lucida Sans"/>
              <a:cs typeface="Lucida Sans"/>
            </a:endParaRPr>
          </a:p>
          <a:p>
            <a:pPr marL="180975" indent="-180975" defTabSz="914400">
              <a:lnSpc>
                <a:spcPts val="2000"/>
              </a:lnSpc>
              <a:spcBef>
                <a:spcPct val="20000"/>
              </a:spcBef>
              <a:buFont typeface="Wingdings" pitchFamily="2" charset="2"/>
              <a:buChar char="§"/>
              <a:tabLst>
                <a:tab pos="180975" algn="l"/>
              </a:tabLst>
            </a:pPr>
            <a:r>
              <a:rPr lang="en-US" sz="1600" dirty="0" smtClean="0">
                <a:solidFill>
                  <a:prstClr val="black">
                    <a:lumMod val="65000"/>
                    <a:lumOff val="35000"/>
                  </a:prstClr>
                </a:solidFill>
                <a:latin typeface="Lucida Sans"/>
                <a:cs typeface="Lucida Sans"/>
              </a:rPr>
              <a:t>21</a:t>
            </a:r>
            <a:r>
              <a:rPr lang="en-US" sz="1600" dirty="0">
                <a:solidFill>
                  <a:prstClr val="black">
                    <a:lumMod val="65000"/>
                    <a:lumOff val="35000"/>
                  </a:prstClr>
                </a:solidFill>
                <a:latin typeface="Lucida Sans"/>
                <a:cs typeface="Lucida Sans"/>
              </a:rPr>
              <a:t>% of sales from new products</a:t>
            </a:r>
            <a:r>
              <a:rPr lang="en-US" sz="1600" dirty="0" smtClean="0">
                <a:solidFill>
                  <a:prstClr val="black">
                    <a:lumMod val="65000"/>
                    <a:lumOff val="35000"/>
                  </a:prstClr>
                </a:solidFill>
                <a:latin typeface="Lucida Sans"/>
                <a:cs typeface="Lucida Sans"/>
              </a:rPr>
              <a:t>*</a:t>
            </a:r>
          </a:p>
          <a:p>
            <a:pPr defTabSz="914400">
              <a:lnSpc>
                <a:spcPts val="2000"/>
              </a:lnSpc>
              <a:spcBef>
                <a:spcPct val="20000"/>
              </a:spcBef>
              <a:tabLst>
                <a:tab pos="180975" algn="l"/>
              </a:tabLst>
            </a:pPr>
            <a:r>
              <a:rPr lang="en-US" sz="1600" dirty="0" smtClean="0">
                <a:solidFill>
                  <a:prstClr val="black">
                    <a:lumMod val="65000"/>
                    <a:lumOff val="35000"/>
                  </a:prstClr>
                </a:solidFill>
                <a:latin typeface="Lucida Sans"/>
                <a:cs typeface="Lucida Sans"/>
              </a:rPr>
              <a:t> </a:t>
            </a:r>
          </a:p>
          <a:p>
            <a:pPr marL="180975" indent="-180975" defTabSz="914400">
              <a:lnSpc>
                <a:spcPts val="2000"/>
              </a:lnSpc>
              <a:spcBef>
                <a:spcPct val="20000"/>
              </a:spcBef>
              <a:buFont typeface="Wingdings" pitchFamily="2" charset="2"/>
              <a:buChar char="§"/>
              <a:tabLst>
                <a:tab pos="180975" algn="l"/>
              </a:tabLst>
            </a:pPr>
            <a:r>
              <a:rPr lang="en-US" altLang="en-US" sz="1600" dirty="0" smtClean="0">
                <a:solidFill>
                  <a:prstClr val="black">
                    <a:lumMod val="65000"/>
                    <a:lumOff val="35000"/>
                  </a:prstClr>
                </a:solidFill>
                <a:latin typeface="Lucida Sans"/>
                <a:cs typeface="Lucida Sans"/>
              </a:rPr>
              <a:t>25 </a:t>
            </a:r>
            <a:r>
              <a:rPr lang="en-US" altLang="en-US" sz="1600" dirty="0">
                <a:solidFill>
                  <a:prstClr val="black">
                    <a:lumMod val="65000"/>
                    <a:lumOff val="35000"/>
                  </a:prstClr>
                </a:solidFill>
                <a:latin typeface="Lucida Sans"/>
                <a:cs typeface="Lucida Sans"/>
              </a:rPr>
              <a:t>new products launched </a:t>
            </a:r>
            <a:r>
              <a:rPr lang="en-US" altLang="en-US" sz="1600" dirty="0" smtClean="0">
                <a:solidFill>
                  <a:prstClr val="black">
                    <a:lumMod val="65000"/>
                    <a:lumOff val="35000"/>
                  </a:prstClr>
                </a:solidFill>
                <a:latin typeface="Lucida Sans"/>
                <a:cs typeface="Lucida Sans"/>
              </a:rPr>
              <a:t>in 2014</a:t>
            </a:r>
          </a:p>
          <a:p>
            <a:pPr marL="180975" indent="-180975" defTabSz="914400">
              <a:lnSpc>
                <a:spcPts val="2000"/>
              </a:lnSpc>
              <a:spcBef>
                <a:spcPct val="20000"/>
              </a:spcBef>
              <a:buFont typeface="Wingdings" pitchFamily="2" charset="2"/>
              <a:buChar char="§"/>
              <a:tabLst>
                <a:tab pos="180975" algn="l"/>
              </a:tabLst>
            </a:pPr>
            <a:endParaRPr lang="en-US" altLang="en-US" sz="1600" b="1" dirty="0">
              <a:solidFill>
                <a:prstClr val="black">
                  <a:lumMod val="65000"/>
                  <a:lumOff val="35000"/>
                </a:prstClr>
              </a:solidFill>
              <a:latin typeface="Lucida Sans"/>
              <a:cs typeface="Lucida Sans"/>
            </a:endParaRPr>
          </a:p>
          <a:p>
            <a:pPr marL="180975" indent="-180975" defTabSz="914400">
              <a:lnSpc>
                <a:spcPts val="2000"/>
              </a:lnSpc>
              <a:spcBef>
                <a:spcPct val="20000"/>
              </a:spcBef>
              <a:buFont typeface="Wingdings" pitchFamily="2" charset="2"/>
              <a:buChar char="§"/>
              <a:tabLst>
                <a:tab pos="180975" algn="l"/>
              </a:tabLst>
            </a:pPr>
            <a:r>
              <a:rPr lang="en-US" altLang="en-US" sz="1600" b="1" dirty="0" smtClean="0">
                <a:solidFill>
                  <a:srgbClr val="595959"/>
                </a:solidFill>
                <a:latin typeface="Lucida Sans"/>
                <a:cs typeface="Lucida Sans"/>
              </a:rPr>
              <a:t>12 </a:t>
            </a:r>
            <a:r>
              <a:rPr lang="en-US" altLang="en-US" sz="1600" b="1" dirty="0">
                <a:solidFill>
                  <a:srgbClr val="595959"/>
                </a:solidFill>
                <a:latin typeface="Lucida Sans"/>
                <a:cs typeface="Lucida Sans"/>
              </a:rPr>
              <a:t>Research &amp; Development </a:t>
            </a:r>
            <a:r>
              <a:rPr lang="en-US" altLang="en-US" sz="1600" dirty="0" smtClean="0">
                <a:solidFill>
                  <a:srgbClr val="595959"/>
                </a:solidFill>
                <a:latin typeface="Lucida Sans"/>
                <a:cs typeface="Lucida Sans"/>
              </a:rPr>
              <a:t>Centers</a:t>
            </a:r>
          </a:p>
          <a:p>
            <a:pPr marL="180975" indent="-180975" defTabSz="914400">
              <a:lnSpc>
                <a:spcPts val="2000"/>
              </a:lnSpc>
              <a:spcBef>
                <a:spcPct val="20000"/>
              </a:spcBef>
              <a:buFont typeface="Wingdings" pitchFamily="2" charset="2"/>
              <a:buChar char="§"/>
              <a:tabLst>
                <a:tab pos="180975" algn="l"/>
              </a:tabLst>
            </a:pPr>
            <a:endParaRPr lang="en-US" altLang="en-US" sz="1600" dirty="0">
              <a:solidFill>
                <a:srgbClr val="595959"/>
              </a:solidFill>
              <a:latin typeface="Lucida Sans"/>
              <a:cs typeface="Lucida Sans"/>
            </a:endParaRPr>
          </a:p>
          <a:p>
            <a:pPr marL="180975" indent="-180975" defTabSz="914400">
              <a:lnSpc>
                <a:spcPts val="2000"/>
              </a:lnSpc>
              <a:spcBef>
                <a:spcPct val="20000"/>
              </a:spcBef>
              <a:buFont typeface="Wingdings" pitchFamily="2" charset="2"/>
              <a:buChar char="§"/>
              <a:tabLst>
                <a:tab pos="180975" algn="l"/>
              </a:tabLst>
            </a:pPr>
            <a:r>
              <a:rPr lang="en-US" altLang="en-US" sz="1600" dirty="0" smtClean="0">
                <a:solidFill>
                  <a:srgbClr val="595959"/>
                </a:solidFill>
                <a:latin typeface="Lucida Sans"/>
                <a:cs typeface="Lucida Sans"/>
              </a:rPr>
              <a:t>Around </a:t>
            </a:r>
            <a:r>
              <a:rPr lang="en-US" altLang="en-US" sz="1600" b="1" dirty="0" smtClean="0">
                <a:solidFill>
                  <a:srgbClr val="595959"/>
                </a:solidFill>
                <a:latin typeface="Lucida Sans"/>
                <a:cs typeface="Lucida Sans"/>
              </a:rPr>
              <a:t>400</a:t>
            </a:r>
            <a:r>
              <a:rPr lang="en-US" altLang="en-US" sz="1600" dirty="0" smtClean="0">
                <a:solidFill>
                  <a:srgbClr val="595959"/>
                </a:solidFill>
                <a:latin typeface="Lucida Sans"/>
                <a:cs typeface="Lucida Sans"/>
              </a:rPr>
              <a:t> </a:t>
            </a:r>
            <a:r>
              <a:rPr lang="en-US" altLang="en-US" sz="1600" b="1" dirty="0" smtClean="0">
                <a:solidFill>
                  <a:srgbClr val="595959"/>
                </a:solidFill>
                <a:latin typeface="Lucida Sans"/>
                <a:cs typeface="Lucida Sans"/>
              </a:rPr>
              <a:t>R&amp;D </a:t>
            </a:r>
            <a:r>
              <a:rPr lang="en-US" altLang="en-US" sz="1600" b="1" dirty="0">
                <a:solidFill>
                  <a:srgbClr val="595959"/>
                </a:solidFill>
                <a:latin typeface="Lucida Sans"/>
                <a:cs typeface="Lucida Sans"/>
              </a:rPr>
              <a:t>Engineers</a:t>
            </a:r>
          </a:p>
          <a:p>
            <a:pPr marL="180975" indent="-180975" defTabSz="914400">
              <a:lnSpc>
                <a:spcPts val="2000"/>
              </a:lnSpc>
              <a:spcBef>
                <a:spcPct val="20000"/>
              </a:spcBef>
              <a:buFont typeface="Wingdings" pitchFamily="2" charset="2"/>
              <a:buChar char="§"/>
              <a:tabLst>
                <a:tab pos="180975" algn="l"/>
              </a:tabLst>
            </a:pPr>
            <a:endParaRPr lang="en-US" altLang="en-US" sz="1600" dirty="0">
              <a:solidFill>
                <a:prstClr val="black">
                  <a:lumMod val="65000"/>
                  <a:lumOff val="35000"/>
                </a:prstClr>
              </a:solidFill>
              <a:latin typeface="Lucida Sans"/>
              <a:cs typeface="Lucida Sans"/>
            </a:endParaRPr>
          </a:p>
          <a:p>
            <a:pPr marL="285750" lvl="2" indent="-285750">
              <a:lnSpc>
                <a:spcPts val="2000"/>
              </a:lnSpc>
              <a:buFont typeface="Wingdings" panose="05000000000000000000" pitchFamily="2" charset="2"/>
              <a:buChar char="§"/>
              <a:tabLst>
                <a:tab pos="180975" algn="l"/>
              </a:tabLst>
            </a:pPr>
            <a:endParaRPr lang="it-IT" dirty="0">
              <a:solidFill>
                <a:prstClr val="black"/>
              </a:solidFill>
            </a:endParaRPr>
          </a:p>
        </p:txBody>
      </p:sp>
      <p:sp>
        <p:nvSpPr>
          <p:cNvPr id="20" name="Content Placeholder 2"/>
          <p:cNvSpPr txBox="1">
            <a:spLocks/>
          </p:cNvSpPr>
          <p:nvPr/>
        </p:nvSpPr>
        <p:spPr>
          <a:xfrm>
            <a:off x="5238750" y="6070670"/>
            <a:ext cx="3905250" cy="400049"/>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nSpc>
                <a:spcPts val="2000"/>
              </a:lnSpc>
              <a:spcBef>
                <a:spcPct val="20000"/>
              </a:spcBef>
              <a:tabLst>
                <a:tab pos="180975" algn="l"/>
              </a:tabLst>
            </a:pPr>
            <a:r>
              <a:rPr lang="en-US" sz="800" dirty="0">
                <a:solidFill>
                  <a:prstClr val="black">
                    <a:lumMod val="65000"/>
                    <a:lumOff val="35000"/>
                  </a:prstClr>
                </a:solidFill>
                <a:latin typeface="Lucida Sans"/>
                <a:cs typeface="Lucida Sans"/>
              </a:rPr>
              <a:t>* Are considered new products the products announced in the last 24 months</a:t>
            </a:r>
          </a:p>
        </p:txBody>
      </p:sp>
      <p:sp>
        <p:nvSpPr>
          <p:cNvPr id="2" name="Segnaposto numero diapositiva 1"/>
          <p:cNvSpPr>
            <a:spLocks noGrp="1"/>
          </p:cNvSpPr>
          <p:nvPr>
            <p:ph type="sldNum" sz="quarter" idx="12"/>
          </p:nvPr>
        </p:nvSpPr>
        <p:spPr/>
        <p:txBody>
          <a:bodyPr/>
          <a:lstStyle/>
          <a:p>
            <a:fld id="{72C2BF82-A7EA-419E-A6D8-59190EA55268}" type="slidenum">
              <a:rPr lang="en-US" smtClean="0"/>
              <a:t>8</a:t>
            </a:fld>
            <a:endParaRPr lang="en-US"/>
          </a:p>
        </p:txBody>
      </p:sp>
    </p:spTree>
    <p:extLst>
      <p:ext uri="{BB962C8B-B14F-4D97-AF65-F5344CB8AC3E}">
        <p14:creationId xmlns:p14="http://schemas.microsoft.com/office/powerpoint/2010/main" val="2108987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L:\DL_Corporate\Corporate Communication\Web\HighResolutionImg\Manufacturing.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002" y="3781068"/>
            <a:ext cx="360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L:\DL_Corporate\Corporate Communication\Web\HighResolutionImg\iStock_000015683987Large.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961" y="3783110"/>
            <a:ext cx="360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pzamboni\Desktop\CAZ\iStock_000048411986_Large.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4071" y="1264576"/>
            <a:ext cx="360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pzamboni\Desktop\CAZ\catena montaggio.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3464" y="1266257"/>
            <a:ext cx="360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5"/>
          <p:cNvSpPr>
            <a:spLocks noChangeArrowheads="1"/>
          </p:cNvSpPr>
          <p:nvPr/>
        </p:nvSpPr>
        <p:spPr bwMode="auto">
          <a:xfrm>
            <a:off x="387475" y="1492250"/>
            <a:ext cx="8229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p>
            <a:pPr marL="266700" indent="-266700">
              <a:buFont typeface="Wingdings" pitchFamily="2" charset="2"/>
              <a:buChar char="ª"/>
              <a:tabLst>
                <a:tab pos="361950" algn="l"/>
              </a:tabLst>
            </a:pPr>
            <a:endParaRPr lang="it-IT" sz="2000"/>
          </a:p>
        </p:txBody>
      </p:sp>
      <p:sp>
        <p:nvSpPr>
          <p:cNvPr id="7" name="Titolo 1"/>
          <p:cNvSpPr>
            <a:spLocks noGrp="1"/>
          </p:cNvSpPr>
          <p:nvPr>
            <p:ph type="title"/>
          </p:nvPr>
        </p:nvSpPr>
        <p:spPr>
          <a:xfrm>
            <a:off x="982241" y="335018"/>
            <a:ext cx="8180493" cy="1143000"/>
          </a:xfrm>
        </p:spPr>
        <p:txBody>
          <a:bodyPr>
            <a:normAutofit/>
          </a:bodyPr>
          <a:lstStyle/>
          <a:p>
            <a:r>
              <a:rPr lang="it-IT" dirty="0" smtClean="0"/>
              <a:t>Customer Solutions in Reference </a:t>
            </a:r>
            <a:r>
              <a:rPr lang="it-IT" dirty="0" err="1" smtClean="0"/>
              <a:t>Markets</a:t>
            </a:r>
            <a:endParaRPr lang="it-IT" dirty="0"/>
          </a:p>
        </p:txBody>
      </p:sp>
      <p:sp>
        <p:nvSpPr>
          <p:cNvPr id="14" name="Rettangolo 13"/>
          <p:cNvSpPr/>
          <p:nvPr/>
        </p:nvSpPr>
        <p:spPr>
          <a:xfrm>
            <a:off x="1453839" y="1300856"/>
            <a:ext cx="3059113" cy="3317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a:solidFill>
                  <a:prstClr val="white"/>
                </a:solidFill>
                <a:latin typeface="Lucida Sans"/>
              </a:rPr>
              <a:t>RETAIL</a:t>
            </a:r>
          </a:p>
        </p:txBody>
      </p:sp>
      <p:sp>
        <p:nvSpPr>
          <p:cNvPr id="15" name="Rettangolo 14"/>
          <p:cNvSpPr/>
          <p:nvPr/>
        </p:nvSpPr>
        <p:spPr>
          <a:xfrm>
            <a:off x="5111294" y="1300856"/>
            <a:ext cx="3059112" cy="331787"/>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a:solidFill>
                  <a:prstClr val="white"/>
                </a:solidFill>
                <a:latin typeface="Lucida Sans"/>
              </a:rPr>
              <a:t>MANUFACTURING</a:t>
            </a:r>
          </a:p>
        </p:txBody>
      </p:sp>
      <p:sp>
        <p:nvSpPr>
          <p:cNvPr id="16" name="Rettangolo 15"/>
          <p:cNvSpPr/>
          <p:nvPr/>
        </p:nvSpPr>
        <p:spPr>
          <a:xfrm>
            <a:off x="1421940" y="5928760"/>
            <a:ext cx="3059112" cy="331787"/>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1400" dirty="0">
                <a:solidFill>
                  <a:prstClr val="white"/>
                </a:solidFill>
                <a:latin typeface="Lucida Sans"/>
              </a:rPr>
              <a:t>TRANSPORTATION &amp; LOGISTICS</a:t>
            </a:r>
          </a:p>
        </p:txBody>
      </p:sp>
      <p:sp>
        <p:nvSpPr>
          <p:cNvPr id="17" name="Rettangolo 16"/>
          <p:cNvSpPr/>
          <p:nvPr/>
        </p:nvSpPr>
        <p:spPr>
          <a:xfrm>
            <a:off x="5079395" y="5928759"/>
            <a:ext cx="3059113" cy="3317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a:solidFill>
                  <a:prstClr val="white"/>
                </a:solidFill>
                <a:latin typeface="Lucida Sans"/>
              </a:rPr>
              <a:t>HEALTHCARE</a:t>
            </a:r>
          </a:p>
        </p:txBody>
      </p:sp>
      <p:sp>
        <p:nvSpPr>
          <p:cNvPr id="2" name="Segnaposto numero diapositiva 1"/>
          <p:cNvSpPr>
            <a:spLocks noGrp="1"/>
          </p:cNvSpPr>
          <p:nvPr>
            <p:ph type="sldNum" sz="quarter" idx="12"/>
          </p:nvPr>
        </p:nvSpPr>
        <p:spPr/>
        <p:txBody>
          <a:bodyPr/>
          <a:lstStyle/>
          <a:p>
            <a:fld id="{72C2BF82-A7EA-419E-A6D8-59190EA55268}" type="slidenum">
              <a:rPr lang="en-US" smtClean="0"/>
              <a:t>9</a:t>
            </a:fld>
            <a:endParaRPr lang="en-US"/>
          </a:p>
        </p:txBody>
      </p:sp>
    </p:spTree>
    <p:extLst>
      <p:ext uri="{BB962C8B-B14F-4D97-AF65-F5344CB8AC3E}">
        <p14:creationId xmlns:p14="http://schemas.microsoft.com/office/powerpoint/2010/main" val="2585568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Datalogic 2014">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atalogic effettivo">
    <a:dk1>
      <a:srgbClr val="10147E"/>
    </a:dk1>
    <a:lt1>
      <a:srgbClr val="FFFFFF"/>
    </a:lt1>
    <a:dk2>
      <a:srgbClr val="000000"/>
    </a:dk2>
    <a:lt2>
      <a:srgbClr val="10147E"/>
    </a:lt2>
    <a:accent1>
      <a:srgbClr val="7498C3"/>
    </a:accent1>
    <a:accent2>
      <a:srgbClr val="FF3300"/>
    </a:accent2>
    <a:accent3>
      <a:srgbClr val="FFFFFF"/>
    </a:accent3>
    <a:accent4>
      <a:srgbClr val="0C0F6B"/>
    </a:accent4>
    <a:accent5>
      <a:srgbClr val="BCCADE"/>
    </a:accent5>
    <a:accent6>
      <a:srgbClr val="E72D00"/>
    </a:accent6>
    <a:hlink>
      <a:srgbClr val="CC0000"/>
    </a:hlink>
    <a:folHlink>
      <a:srgbClr val="FF3300"/>
    </a:folHlink>
  </a:clrScheme>
  <a:fontScheme name="Datalogic SpA_Corporate bas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view xmlns="99440bb0-721b-4259-ace1-eee14399b0ad">Organization model</Type_x0020_of_x0020_view>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DCCEA5744C2649BF7B921C428A54CA" ma:contentTypeVersion="6" ma:contentTypeDescription="Create a new document." ma:contentTypeScope="" ma:versionID="0f422b4a6d65eeb719eab2ee68870fb2">
  <xsd:schema xmlns:xsd="http://www.w3.org/2001/XMLSchema" xmlns:xs="http://www.w3.org/2001/XMLSchema" xmlns:p="http://schemas.microsoft.com/office/2006/metadata/properties" xmlns:ns2="99440bb0-721b-4259-ace1-eee14399b0ad" targetNamespace="http://schemas.microsoft.com/office/2006/metadata/properties" ma:root="true" ma:fieldsID="3adbb86f3888ed76b3379e24f7d76ebd" ns2:_="">
    <xsd:import namespace="99440bb0-721b-4259-ace1-eee14399b0ad"/>
    <xsd:element name="properties">
      <xsd:complexType>
        <xsd:sequence>
          <xsd:element name="documentManagement">
            <xsd:complexType>
              <xsd:all>
                <xsd:element ref="ns2:Type_x0020_of_x0020_view"/>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40bb0-721b-4259-ace1-eee14399b0ad" elementFormDefault="qualified">
    <xsd:import namespace="http://schemas.microsoft.com/office/2006/documentManagement/types"/>
    <xsd:import namespace="http://schemas.microsoft.com/office/infopath/2007/PartnerControls"/>
    <xsd:element name="Type_x0020_of_x0020_view" ma:index="8" ma:displayName="Type of view" ma:format="Dropdown" ma:internalName="Type_x0020_of_x0020_view">
      <xsd:simpleType>
        <xsd:restriction base="dms:Choice">
          <xsd:enumeration value="Policies"/>
          <xsd:enumeration value="Institutional docs"/>
          <xsd:enumeration value="Presentation"/>
          <xsd:enumeration value="Organization model"/>
          <xsd:enumeration value="Datalogic is Gree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AB4D0-84FE-4C8D-8E83-AA938E5D461B}">
  <ds:schemaRefs>
    <ds:schemaRef ds:uri="http://purl.org/dc/elements/1.1/"/>
    <ds:schemaRef ds:uri="http://purl.org/dc/terms/"/>
    <ds:schemaRef ds:uri="http://schemas.microsoft.com/office/2006/documentManagement/types"/>
    <ds:schemaRef ds:uri="99440bb0-721b-4259-ace1-eee14399b0ad"/>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8FEB541-1DF7-4677-B4ED-E82C28CC0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40bb0-721b-4259-ace1-eee14399b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43706A-FDE5-41D5-BE61-3227AC82C9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Datalogic PowerPoint Template 2015</Template>
  <TotalTime>0</TotalTime>
  <Words>1648</Words>
  <Application>Microsoft Office PowerPoint</Application>
  <PresentationFormat>Presentazione su schermo (4:3)</PresentationFormat>
  <Paragraphs>450</Paragraphs>
  <Slides>30</Slides>
  <Notes>9</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Template Datalogic 2014</vt:lpstr>
      <vt:lpstr>Datalogic Group</vt:lpstr>
      <vt:lpstr>Datalogic at a Glance</vt:lpstr>
      <vt:lpstr>A history of organic growth and acquisitions</vt:lpstr>
      <vt:lpstr>A Wide Geographical Footprint</vt:lpstr>
      <vt:lpstr>Presentazione standard di PowerPoint</vt:lpstr>
      <vt:lpstr>A New Strategic Paradigm</vt:lpstr>
      <vt:lpstr>Customer Focus: Invest in Technology and Develop Excellent Products</vt:lpstr>
      <vt:lpstr>Relentless Innovation</vt:lpstr>
      <vt:lpstr>Customer Solutions in Reference Markets</vt:lpstr>
      <vt:lpstr>Retail: 47 % of Revenue*</vt:lpstr>
      <vt:lpstr>Manufacturing: 30% of Revenue*</vt:lpstr>
      <vt:lpstr>T&amp;L: 15% of Revenue* </vt:lpstr>
      <vt:lpstr>Healthcare: 6% of Revenue*</vt:lpstr>
      <vt:lpstr>Market Trend: Two Speeds for ADC and IA </vt:lpstr>
      <vt:lpstr>Datalogic positioning in the ADC market</vt:lpstr>
      <vt:lpstr>Datalogic positioning in the IA market</vt:lpstr>
      <vt:lpstr>Datalogic and Vietnam</vt:lpstr>
      <vt:lpstr>Vietnam Datalogic ADC Overview: we are here</vt:lpstr>
      <vt:lpstr>The biggest PLANT in Datalogic!</vt:lpstr>
      <vt:lpstr>Presentazione standard di PowerPoint</vt:lpstr>
      <vt:lpstr>Presentazione standard di PowerPoint</vt:lpstr>
      <vt:lpstr>Production Output</vt:lpstr>
      <vt:lpstr>Daily Output &amp; Increasing rate</vt:lpstr>
      <vt:lpstr>PLANT EFFICIENCY</vt:lpstr>
      <vt:lpstr>Presentazione standard di PowerPoint</vt:lpstr>
      <vt:lpstr>Datalogic Vietnam New Product Engineering: Today</vt:lpstr>
      <vt:lpstr>Datalogic in VN: Cooperation with universities</vt:lpstr>
      <vt:lpstr>Cooperation with Universities in VN</vt:lpstr>
      <vt:lpstr>Cooperation: International Universities Commitees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PPT template</dc:subject>
  <dc:creator/>
  <cp:lastModifiedBy/>
  <cp:revision>1</cp:revision>
  <dcterms:created xsi:type="dcterms:W3CDTF">2014-03-13T15:50:59Z</dcterms:created>
  <dcterms:modified xsi:type="dcterms:W3CDTF">2015-10-15T05:31:42Z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0x010100AEDCCEA5744C2649BF7B921C428A54CA</vt:lpwstr>
  </property>
</Properties>
</file>