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65" r:id="rId2"/>
    <p:sldId id="570" r:id="rId3"/>
    <p:sldId id="275" r:id="rId4"/>
    <p:sldId id="276" r:id="rId5"/>
    <p:sldId id="281" r:id="rId6"/>
    <p:sldId id="282" r:id="rId7"/>
    <p:sldId id="260" r:id="rId8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 Nguyen" initials="" lastIdx="0" clrIdx="0"/>
  <p:cmAuthor id="2" name="Fidinam HK" initials="FH" lastIdx="1" clrIdx="1">
    <p:extLst>
      <p:ext uri="{19B8F6BF-5375-455C-9EA6-DF929625EA0E}">
        <p15:presenceInfo xmlns:p15="http://schemas.microsoft.com/office/powerpoint/2012/main" userId="b6ad1569a369fc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62A"/>
    <a:srgbClr val="CC0000"/>
    <a:srgbClr val="FF111C"/>
    <a:srgbClr val="FE8168"/>
    <a:srgbClr val="FD81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78338-8A5C-46D0-8AC8-07033665E746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04564-DBD0-418B-AA7A-77944B694FBC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920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18708" y="5445379"/>
            <a:ext cx="5749659" cy="445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1416050"/>
            <a:ext cx="6786563" cy="38179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841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Dati aggiornati al 01.01.2021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21CB8-D3F3-47BB-B208-7011B7C7EF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8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21CB8-D3F3-47BB-B208-7011B7C7EF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3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21CB8-D3F3-47BB-B208-7011B7C7EF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7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21CB8-D3F3-47BB-B208-7011B7C7EF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8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21CB8-D3F3-47BB-B208-7011B7C7EFE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8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846138" y="1239838"/>
            <a:ext cx="5951537" cy="3348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764397" y="4775881"/>
            <a:ext cx="6115146" cy="390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 txBox="1">
            <a:spLocks noGrp="1"/>
          </p:cNvSpPr>
          <p:nvPr>
            <p:ph type="sldNum" idx="12"/>
          </p:nvPr>
        </p:nvSpPr>
        <p:spPr>
          <a:xfrm>
            <a:off x="4329795" y="9425991"/>
            <a:ext cx="3312371" cy="4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it-CH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7</a:t>
            </a:fld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2D79-CE61-4A4F-9DD6-D8DEA20C0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C1A6E-EAC1-489C-BDAE-11418103F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AB8A-28A4-42A9-9019-79E88019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C9D2B-5A19-478F-A7A6-042ADA75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43291-C91E-4105-B02C-5F70E5BC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18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9FBE-46AE-48AD-92A3-EC933B69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B5B41-1B27-4EE6-A6F0-156EA5346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754D5-79B2-4899-94FC-04C5E68E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3F67C-8889-44A1-ACF0-F8886CB2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8FF7A-D6E6-46EF-BA45-0E74C22E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927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C2D518-F1FF-493A-BFA8-41EC1BA92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99A20-20AD-4C8F-96B1-D516F6A98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037B8-AFA4-4375-A5C9-52042DB2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5D608-16FD-4418-920B-31856FBD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8D34-AD43-4CC7-AE23-E4A2EA38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038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3;p18">
            <a:extLst>
              <a:ext uri="{FF2B5EF4-FFF2-40B4-BE49-F238E27FC236}">
                <a16:creationId xmlns:a16="http://schemas.microsoft.com/office/drawing/2014/main" id="{4E67D2E4-69F9-4F33-AD65-9CB6E3CD35AE}"/>
              </a:ext>
            </a:extLst>
          </p:cNvPr>
          <p:cNvSpPr txBox="1">
            <a:spLocks/>
          </p:cNvSpPr>
          <p:nvPr userDrawn="1"/>
        </p:nvSpPr>
        <p:spPr>
          <a:xfrm>
            <a:off x="8857894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CH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it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9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93BD-683D-4529-B429-2A7ADC59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3D66-F042-4FED-A03C-6EB2CAC69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028F1-40ED-4B24-9F4F-E4908687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2EABD-A98E-4C4A-A6E9-4759DD05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E4472-B3F4-42DE-AC33-35E5BA58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683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F524-06F8-438A-A3B9-714F6CAA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D544-3E11-49E8-AAF4-83F7D3047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3EDE5-505A-4CE3-847A-F703E33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F98E5-5B3D-46B9-80B7-F4BB6157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AB667-678C-4357-A2A4-2C13811F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67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E5BD-25F8-48F7-B8D1-9BE236A5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4D1B9-2123-48DA-8D53-2003B025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80186-8238-4A6B-831E-792662A9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4D8A6-06C7-43C2-91CC-212B4D16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68769-32C0-4825-994C-8E92CA77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2C944-2F87-481E-8CA7-80A05CE4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600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572E-1510-4AAB-BBF1-4A23F94E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946A9-5EFD-4CB2-B8AF-AD6FE7091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BDD74-1714-4541-8016-735C75868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B76EC-774B-4321-B972-DECDEFA74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9FF6C-5037-42DE-981B-B9F87CE3F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1EA52-FDE1-44C9-95C5-D3D47F88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7E612-B74E-45A3-BB7F-699357DD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9A1E9-9D4A-49EC-B30D-E3208514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548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5A91-2221-48CB-AC3F-1E7FF8D0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56B91-11CC-4923-8A7F-D56CC6CB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9D7BF-D25A-4D34-A925-AA33BCC1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78CC4-EEAE-43A7-B927-8B7E32DE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965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84F21-7B7C-4B05-849E-BA89CF3C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46201-5DFC-4C23-90BF-96C2C8F5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498-BA90-4922-B4F7-05200E66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54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99EE-3025-4D57-A4E9-05B83DA5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421F-7C9C-402A-98E0-79D383B15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9845C-E7BB-43F3-A16A-69F260C57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401AC-2FDA-4317-9DF5-90692FAB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5544B-0366-41E7-B24D-BE171FF6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8E5BD-15FF-4F25-829A-78337561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434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71DFF-7176-41BA-88EF-C1430F29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706EB-C552-443A-A177-BE8285BDF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D07BA-D23A-48B0-88E8-E5A02120E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20282-5222-48C5-848E-D27F73B6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0C42C-B15A-41DC-ACB1-8EA04CE6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7CC1A-656B-4ADA-B56E-DE7CE8AA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631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AA708-3B22-4F55-AF6F-0EF12101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9ED56-4A05-4C46-BE8C-4210E6631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D9A67-44E2-44C3-A9FB-379FD31D6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C424-DCE0-40D2-A03B-B7449C99B590}" type="datetimeFigureOut">
              <a:rPr lang="it-IT" smtClean="0"/>
              <a:t>26/05/2021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06A52-89A8-4F34-B747-E6FBE6E22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C1D3-187D-42F0-A99B-E52BB7146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16113-60EF-4AD3-8B7C-FAB3E8E772D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613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lessandro.pedrinoni@fidinam.com.h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0" y="0"/>
            <a:ext cx="6425514" cy="6858001"/>
            <a:chOff x="0" y="0"/>
            <a:chExt cx="6425514" cy="6858001"/>
          </a:xfrm>
          <a:solidFill>
            <a:srgbClr val="C00000"/>
          </a:solidFill>
        </p:grpSpPr>
        <p:sp>
          <p:nvSpPr>
            <p:cNvPr id="3" name="Triangolo isoscele 2"/>
            <p:cNvSpPr/>
            <p:nvPr/>
          </p:nvSpPr>
          <p:spPr>
            <a:xfrm>
              <a:off x="0" y="0"/>
              <a:ext cx="6425514" cy="6858000"/>
            </a:xfrm>
            <a:prstGeom prst="triangle">
              <a:avLst/>
            </a:prstGeom>
            <a:grpFill/>
            <a:ln>
              <a:solidFill>
                <a:srgbClr val="DC06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0" y="0"/>
              <a:ext cx="3220995" cy="68580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1"/>
                <a:buFont typeface="Arial"/>
                <a:buNone/>
              </a:pPr>
              <a:endParaRPr sz="1801" b="0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</p:grpSp>
      <p:sp>
        <p:nvSpPr>
          <p:cNvPr id="89" name="Shape 89"/>
          <p:cNvSpPr txBox="1"/>
          <p:nvPr/>
        </p:nvSpPr>
        <p:spPr>
          <a:xfrm>
            <a:off x="609139" y="2312928"/>
            <a:ext cx="3220994" cy="180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4800"/>
            </a:pPr>
            <a:r>
              <a:rPr lang="it-CH" sz="4800" dirty="0">
                <a:solidFill>
                  <a:schemeClr val="bg1"/>
                </a:solidFill>
                <a:latin typeface="Segoe UI" panose="020B0502040204020203" pitchFamily="34" charset="0"/>
                <a:ea typeface="Cantata One"/>
                <a:cs typeface="Segoe UI" panose="020B0502040204020203" pitchFamily="34" charset="0"/>
                <a:sym typeface="Cantata One"/>
              </a:rPr>
              <a:t>Servizi di Consulting </a:t>
            </a:r>
          </a:p>
          <a:p>
            <a:pPr lvl="0">
              <a:buClr>
                <a:srgbClr val="000000"/>
              </a:buClr>
              <a:buSzPts val="4800"/>
            </a:pPr>
            <a:r>
              <a:rPr lang="it-CH" sz="4800" dirty="0">
                <a:solidFill>
                  <a:schemeClr val="bg1"/>
                </a:solidFill>
                <a:latin typeface="Segoe UI" panose="020B0502040204020203" pitchFamily="34" charset="0"/>
                <a:ea typeface="Cantata One"/>
                <a:cs typeface="Segoe UI" panose="020B0502040204020203" pitchFamily="34" charset="0"/>
                <a:sym typeface="Cantata One"/>
              </a:rPr>
              <a:t>in Vietnam</a:t>
            </a:r>
          </a:p>
        </p:txBody>
      </p:sp>
      <p:sp>
        <p:nvSpPr>
          <p:cNvPr id="11" name="Rettangolo 10"/>
          <p:cNvSpPr/>
          <p:nvPr/>
        </p:nvSpPr>
        <p:spPr>
          <a:xfrm rot="5400000" flipV="1">
            <a:off x="-507808" y="3445570"/>
            <a:ext cx="1939253" cy="69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hape 89">
            <a:extLst>
              <a:ext uri="{FF2B5EF4-FFF2-40B4-BE49-F238E27FC236}">
                <a16:creationId xmlns:a16="http://schemas.microsoft.com/office/drawing/2014/main" id="{8C3C4112-78C5-43C2-AB5B-0181308BDAE7}"/>
              </a:ext>
            </a:extLst>
          </p:cNvPr>
          <p:cNvSpPr txBox="1"/>
          <p:nvPr/>
        </p:nvSpPr>
        <p:spPr>
          <a:xfrm>
            <a:off x="5274014" y="2719020"/>
            <a:ext cx="6707777" cy="141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4800"/>
            </a:pPr>
            <a:r>
              <a:rPr lang="it-IT" sz="4000" dirty="0">
                <a:solidFill>
                  <a:srgbClr val="DC062A"/>
                </a:solidFill>
                <a:latin typeface="Segoe UI" panose="020B0502040204020203" pitchFamily="34" charset="0"/>
                <a:ea typeface="Cantata One"/>
                <a:cs typeface="Segoe UI" panose="020B0502040204020203" pitchFamily="34" charset="0"/>
                <a:sym typeface="Cantata One"/>
              </a:rPr>
              <a:t>Opportunità di business per le imprese venete in Vietnam</a:t>
            </a:r>
            <a:endParaRPr lang="en-US" sz="4000" dirty="0">
              <a:solidFill>
                <a:srgbClr val="DC062A"/>
              </a:solidFill>
              <a:latin typeface="Segoe UI" panose="020B0502040204020203" pitchFamily="34" charset="0"/>
              <a:ea typeface="Cantata One"/>
              <a:cs typeface="Segoe UI" panose="020B0502040204020203" pitchFamily="34" charset="0"/>
              <a:sym typeface="Cantata One"/>
            </a:endParaRPr>
          </a:p>
        </p:txBody>
      </p:sp>
      <p:sp>
        <p:nvSpPr>
          <p:cNvPr id="12" name="Shape 89">
            <a:extLst>
              <a:ext uri="{FF2B5EF4-FFF2-40B4-BE49-F238E27FC236}">
                <a16:creationId xmlns:a16="http://schemas.microsoft.com/office/drawing/2014/main" id="{CD2A4399-552A-4DF1-8AF8-52EC171AFB6F}"/>
              </a:ext>
            </a:extLst>
          </p:cNvPr>
          <p:cNvSpPr txBox="1"/>
          <p:nvPr/>
        </p:nvSpPr>
        <p:spPr>
          <a:xfrm>
            <a:off x="496654" y="5892800"/>
            <a:ext cx="4777360" cy="4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4800"/>
            </a:pPr>
            <a:r>
              <a:rPr lang="en-SG" sz="1600" i="1" dirty="0">
                <a:solidFill>
                  <a:schemeClr val="bg1"/>
                </a:solidFill>
                <a:latin typeface="Segoe UI" panose="020B0502040204020203" pitchFamily="34" charset="0"/>
                <a:ea typeface="Cantata One"/>
                <a:cs typeface="Segoe UI" panose="020B0502040204020203" pitchFamily="34" charset="0"/>
                <a:sym typeface="Cantata One"/>
              </a:rPr>
              <a:t>Ho Chi Minh City, May 25</a:t>
            </a:r>
            <a:r>
              <a:rPr lang="en-SG" sz="1600" i="1" baseline="30000" dirty="0">
                <a:solidFill>
                  <a:schemeClr val="bg1"/>
                </a:solidFill>
                <a:latin typeface="Segoe UI" panose="020B0502040204020203" pitchFamily="34" charset="0"/>
                <a:ea typeface="Cantata One"/>
                <a:cs typeface="Segoe UI" panose="020B0502040204020203" pitchFamily="34" charset="0"/>
                <a:sym typeface="Cantata One"/>
              </a:rPr>
              <a:t>th</a:t>
            </a:r>
            <a:r>
              <a:rPr lang="en-SG" sz="1600" i="1" dirty="0">
                <a:solidFill>
                  <a:schemeClr val="bg1"/>
                </a:solidFill>
                <a:latin typeface="Segoe UI" panose="020B0502040204020203" pitchFamily="34" charset="0"/>
                <a:ea typeface="Cantata One"/>
                <a:cs typeface="Segoe UI" panose="020B0502040204020203" pitchFamily="34" charset="0"/>
                <a:sym typeface="Cantata One"/>
              </a:rPr>
              <a:t>, 2021 – V2</a:t>
            </a:r>
          </a:p>
        </p:txBody>
      </p:sp>
      <p:pic>
        <p:nvPicPr>
          <p:cNvPr id="16" name="Shape 91">
            <a:extLst>
              <a:ext uri="{FF2B5EF4-FFF2-40B4-BE49-F238E27FC236}">
                <a16:creationId xmlns:a16="http://schemas.microsoft.com/office/drawing/2014/main" id="{A8D8B80C-1B20-4070-A781-91E962F6AD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5777" y="290784"/>
            <a:ext cx="2274015" cy="62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92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1C14CA-A495-4A05-A570-391A8CE747BA}"/>
              </a:ext>
            </a:extLst>
          </p:cNvPr>
          <p:cNvSpPr/>
          <p:nvPr/>
        </p:nvSpPr>
        <p:spPr>
          <a:xfrm>
            <a:off x="2439369" y="959378"/>
            <a:ext cx="3137252" cy="193899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537C796-42BE-4AF9-A62D-B501110A4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-656" r="-1"/>
          <a:stretch/>
        </p:blipFill>
        <p:spPr>
          <a:xfrm>
            <a:off x="6197600" y="3698020"/>
            <a:ext cx="5727672" cy="2846634"/>
          </a:xfrm>
          <a:prstGeom prst="rect">
            <a:avLst/>
          </a:prstGeom>
        </p:spPr>
      </p:pic>
      <p:sp>
        <p:nvSpPr>
          <p:cNvPr id="19" name="Rettangolo 1">
            <a:extLst>
              <a:ext uri="{FF2B5EF4-FFF2-40B4-BE49-F238E27FC236}">
                <a16:creationId xmlns:a16="http://schemas.microsoft.com/office/drawing/2014/main" id="{8F112347-1ED1-4096-BFF5-275EA651FC9A}"/>
              </a:ext>
            </a:extLst>
          </p:cNvPr>
          <p:cNvSpPr/>
          <p:nvPr/>
        </p:nvSpPr>
        <p:spPr>
          <a:xfrm>
            <a:off x="999066" y="813269"/>
            <a:ext cx="432000" cy="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546B07-93AC-463C-88FE-8BEE23E7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EFF-4D2F-4BD5-9B54-C8AF5EB7969A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Shape 91">
            <a:extLst>
              <a:ext uri="{FF2B5EF4-FFF2-40B4-BE49-F238E27FC236}">
                <a16:creationId xmlns:a16="http://schemas.microsoft.com/office/drawing/2014/main" id="{DB1EA644-1991-4739-98AB-FE24C63206D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982200" y="6393449"/>
            <a:ext cx="1066518" cy="28357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B9A2048-75CE-4BAD-B266-819C6DB7DA03}"/>
              </a:ext>
            </a:extLst>
          </p:cNvPr>
          <p:cNvSpPr txBox="1"/>
          <p:nvPr/>
        </p:nvSpPr>
        <p:spPr>
          <a:xfrm>
            <a:off x="731500" y="3082502"/>
            <a:ext cx="444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COMPOSIZIONE MERCEOLOGICA DELL'EXPORT ITALIANO IN VIETNAM</a:t>
            </a:r>
            <a:endParaRPr lang="en-HK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83CA83-1501-4154-A2FC-32482DE5FAD9}"/>
              </a:ext>
            </a:extLst>
          </p:cNvPr>
          <p:cNvSpPr txBox="1"/>
          <p:nvPr/>
        </p:nvSpPr>
        <p:spPr>
          <a:xfrm>
            <a:off x="79437" y="6581329"/>
            <a:ext cx="11223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808080"/>
                </a:solidFill>
                <a:cs typeface="Aparajita" panose="02020603050405020304" pitchFamily="18" charset="0"/>
              </a:rPr>
              <a:t>Fonte: www.infomercatiesteri.it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46676-BE1C-4DAB-9C4F-8F5E5C9CD572}"/>
              </a:ext>
            </a:extLst>
          </p:cNvPr>
          <p:cNvSpPr txBox="1"/>
          <p:nvPr/>
        </p:nvSpPr>
        <p:spPr>
          <a:xfrm>
            <a:off x="2327565" y="221966"/>
            <a:ext cx="774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DEI SETTORI TRAINANTI IN VIETNAM</a:t>
            </a:r>
            <a:endParaRPr lang="en-HK" sz="2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664BAC-7E35-4E59-B2B1-FADB67ABE359}"/>
              </a:ext>
            </a:extLst>
          </p:cNvPr>
          <p:cNvSpPr txBox="1"/>
          <p:nvPr/>
        </p:nvSpPr>
        <p:spPr>
          <a:xfrm>
            <a:off x="2777066" y="901828"/>
            <a:ext cx="2607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cs typeface="Aparajita" panose="02020603050405020304" pitchFamily="18" charset="0"/>
              </a:rPr>
              <a:t>Prodotti </a:t>
            </a:r>
            <a:r>
              <a:rPr lang="it-IT" sz="1600" dirty="0">
                <a:solidFill>
                  <a:schemeClr val="bg1"/>
                </a:solidFill>
                <a:cs typeface="Aparajita" panose="02020603050405020304" pitchFamily="18" charset="0"/>
              </a:rPr>
              <a:t>Tessili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bg1"/>
                </a:solidFill>
                <a:cs typeface="Aparajita" panose="02020603050405020304" pitchFamily="18" charset="0"/>
              </a:rPr>
              <a:t>Articoli</a:t>
            </a:r>
            <a:r>
              <a:rPr lang="en-US" sz="1600" dirty="0">
                <a:solidFill>
                  <a:schemeClr val="bg1"/>
                </a:solidFill>
                <a:cs typeface="Aparajita" panose="02020603050405020304" pitchFamily="18" charset="0"/>
              </a:rPr>
              <a:t> di </a:t>
            </a:r>
            <a:r>
              <a:rPr lang="it-IT" sz="1600" dirty="0">
                <a:solidFill>
                  <a:schemeClr val="bg1"/>
                </a:solidFill>
                <a:cs typeface="Aparajita" panose="02020603050405020304" pitchFamily="18" charset="0"/>
              </a:rPr>
              <a:t>Abbigliamento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cs typeface="Aparajita" panose="02020603050405020304" pitchFamily="18" charset="0"/>
              </a:rPr>
              <a:t>Mobili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cs typeface="Aparajita" panose="02020603050405020304" pitchFamily="18" charset="0"/>
              </a:rPr>
              <a:t>Prodotti agricoli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cs typeface="Aparajita" panose="02020603050405020304" pitchFamily="18" charset="0"/>
              </a:rPr>
              <a:t>Attività Immobiliari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0F5D9-508B-4A27-83EB-0801DA27B1F7}"/>
              </a:ext>
            </a:extLst>
          </p:cNvPr>
          <p:cNvSpPr txBox="1"/>
          <p:nvPr/>
        </p:nvSpPr>
        <p:spPr>
          <a:xfrm>
            <a:off x="320986" y="1781219"/>
            <a:ext cx="17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Dove Investire</a:t>
            </a:r>
            <a:endParaRPr lang="en-HK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0F9B9-3FA4-4FE2-B621-51A639B26BFD}"/>
              </a:ext>
            </a:extLst>
          </p:cNvPr>
          <p:cNvSpPr txBox="1"/>
          <p:nvPr/>
        </p:nvSpPr>
        <p:spPr>
          <a:xfrm>
            <a:off x="10209831" y="1739919"/>
            <a:ext cx="175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Cosa Vendere</a:t>
            </a:r>
            <a:endParaRPr lang="en-HK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3EAD486-EDDC-43DC-9F5C-9125F05BF622}"/>
              </a:ext>
            </a:extLst>
          </p:cNvPr>
          <p:cNvSpPr/>
          <p:nvPr/>
        </p:nvSpPr>
        <p:spPr>
          <a:xfrm>
            <a:off x="6615380" y="938625"/>
            <a:ext cx="3137252" cy="193899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17B691-F0DD-4851-93BC-5810A976375F}"/>
              </a:ext>
            </a:extLst>
          </p:cNvPr>
          <p:cNvSpPr txBox="1"/>
          <p:nvPr/>
        </p:nvSpPr>
        <p:spPr>
          <a:xfrm>
            <a:off x="6615380" y="944495"/>
            <a:ext cx="3064912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cs typeface="Aparajita" panose="02020603050405020304" pitchFamily="18" charset="0"/>
              </a:rPr>
              <a:t>Macchinari ed Apparecchiature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cs typeface="Aparajita" panose="02020603050405020304" pitchFamily="18" charset="0"/>
              </a:rPr>
              <a:t>Prodotti Farmaceutici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cs typeface="Aparajita" panose="02020603050405020304" pitchFamily="18" charset="0"/>
              </a:rPr>
              <a:t>Prodotti Alimentari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cs typeface="Aparajita" panose="02020603050405020304" pitchFamily="18" charset="0"/>
              </a:rPr>
              <a:t>Mobili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cs typeface="Aparajita" panose="02020603050405020304" pitchFamily="18" charset="0"/>
              </a:rPr>
              <a:t>Flussi Turistici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77CBE7-C81C-428D-8409-902530135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0" y="3703952"/>
            <a:ext cx="5572479" cy="28407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DE4DBC-1D57-4EAA-A547-31B8184F7DBB}"/>
              </a:ext>
            </a:extLst>
          </p:cNvPr>
          <p:cNvSpPr txBox="1"/>
          <p:nvPr/>
        </p:nvSpPr>
        <p:spPr>
          <a:xfrm>
            <a:off x="7157720" y="3082502"/>
            <a:ext cx="404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COMPOSIZIONE MERCEOLOGICA DELL'IMPORT ITALIANO DAL VIETNAM</a:t>
            </a:r>
            <a:endParaRPr lang="en-HK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Graphic 38" descr="Line arrow Slight curve">
            <a:extLst>
              <a:ext uri="{FF2B5EF4-FFF2-40B4-BE49-F238E27FC236}">
                <a16:creationId xmlns:a16="http://schemas.microsoft.com/office/drawing/2014/main" id="{BAF96280-F192-49FD-ADD4-8223C7446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968" y="1848602"/>
            <a:ext cx="914400" cy="914400"/>
          </a:xfrm>
          <a:prstGeom prst="rect">
            <a:avLst/>
          </a:prstGeom>
        </p:spPr>
      </p:pic>
      <p:pic>
        <p:nvPicPr>
          <p:cNvPr id="44" name="Graphic 43" descr="Line arrow Slight curve">
            <a:extLst>
              <a:ext uri="{FF2B5EF4-FFF2-40B4-BE49-F238E27FC236}">
                <a16:creationId xmlns:a16="http://schemas.microsoft.com/office/drawing/2014/main" id="{0E9DA436-E3CE-4EF8-BFE8-6341D3BD6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804651" y="17800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6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inus Sign 35">
            <a:extLst>
              <a:ext uri="{FF2B5EF4-FFF2-40B4-BE49-F238E27FC236}">
                <a16:creationId xmlns:a16="http://schemas.microsoft.com/office/drawing/2014/main" id="{00A48967-91A2-4AC7-9923-C9251026B1B3}"/>
              </a:ext>
            </a:extLst>
          </p:cNvPr>
          <p:cNvSpPr/>
          <p:nvPr/>
        </p:nvSpPr>
        <p:spPr>
          <a:xfrm>
            <a:off x="3512647" y="820436"/>
            <a:ext cx="2208553" cy="365125"/>
          </a:xfrm>
          <a:prstGeom prst="mathMinus">
            <a:avLst/>
          </a:prstGeom>
          <a:solidFill>
            <a:srgbClr val="DC062A"/>
          </a:solidFill>
          <a:ln>
            <a:solidFill>
              <a:srgbClr val="DC0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35" name="Minus Sign 34">
            <a:extLst>
              <a:ext uri="{FF2B5EF4-FFF2-40B4-BE49-F238E27FC236}">
                <a16:creationId xmlns:a16="http://schemas.microsoft.com/office/drawing/2014/main" id="{60C33050-FF0F-4DC2-A224-1F762B902702}"/>
              </a:ext>
            </a:extLst>
          </p:cNvPr>
          <p:cNvSpPr/>
          <p:nvPr/>
        </p:nvSpPr>
        <p:spPr>
          <a:xfrm>
            <a:off x="3512648" y="3056350"/>
            <a:ext cx="2208553" cy="365125"/>
          </a:xfrm>
          <a:prstGeom prst="mathMinus">
            <a:avLst/>
          </a:prstGeom>
          <a:solidFill>
            <a:srgbClr val="DC062A"/>
          </a:solidFill>
          <a:ln>
            <a:solidFill>
              <a:srgbClr val="DC0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09CDE2-F53A-418B-8D18-041B648B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3606" r="14550"/>
          <a:stretch/>
        </p:blipFill>
        <p:spPr>
          <a:xfrm>
            <a:off x="0" y="0"/>
            <a:ext cx="3298371" cy="6858000"/>
          </a:xfrm>
          <a:prstGeom prst="rect">
            <a:avLst/>
          </a:prstGeom>
        </p:spPr>
      </p:pic>
      <p:sp>
        <p:nvSpPr>
          <p:cNvPr id="19" name="Rettangolo 1">
            <a:extLst>
              <a:ext uri="{FF2B5EF4-FFF2-40B4-BE49-F238E27FC236}">
                <a16:creationId xmlns:a16="http://schemas.microsoft.com/office/drawing/2014/main" id="{8F112347-1ED1-4096-BFF5-275EA651FC9A}"/>
              </a:ext>
            </a:extLst>
          </p:cNvPr>
          <p:cNvSpPr/>
          <p:nvPr/>
        </p:nvSpPr>
        <p:spPr>
          <a:xfrm>
            <a:off x="816186" y="758660"/>
            <a:ext cx="432000" cy="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546B07-93AC-463C-88FE-8BEE23E7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EFF-4D2F-4BD5-9B54-C8AF5EB7969A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Shape 91">
            <a:extLst>
              <a:ext uri="{FF2B5EF4-FFF2-40B4-BE49-F238E27FC236}">
                <a16:creationId xmlns:a16="http://schemas.microsoft.com/office/drawing/2014/main" id="{DB1EA644-1991-4739-98AB-FE24C63206D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982200" y="6393449"/>
            <a:ext cx="1066518" cy="2835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E4B8D-2702-4383-A413-BB52A8BFC2A5}"/>
              </a:ext>
            </a:extLst>
          </p:cNvPr>
          <p:cNvSpPr txBox="1"/>
          <p:nvPr/>
        </p:nvSpPr>
        <p:spPr>
          <a:xfrm>
            <a:off x="3512650" y="638611"/>
            <a:ext cx="481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ACCESSO AL MERCATO</a:t>
            </a:r>
            <a:endParaRPr lang="en-HK" dirty="0"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5A83D-D80F-4D0F-97DE-B0AC39E21C11}"/>
              </a:ext>
            </a:extLst>
          </p:cNvPr>
          <p:cNvSpPr txBox="1"/>
          <p:nvPr/>
        </p:nvSpPr>
        <p:spPr>
          <a:xfrm>
            <a:off x="3512647" y="1104509"/>
            <a:ext cx="85066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Una volta che l’Accordo di libero scambio, in vigore dal 1 Agosto 2020, sarà entrato a regime, Unione Europea e Vietnam avranno azzerato il 99% delle tariffe sui flussi commerciali bilaterali. Per il restante 1%, è prevista comunque una parziale liberalizzazione attraverso contingenti tariffari (TRQ). Il 65% dei dazi esistenti sull’export dell'UE verso il Vietnam è stato eliminato al momento dell’entrata in vigore dell’accordo; la restante parte sarà eliminata entro un periodo massimo di 10 anni. Sempre al momento dell’entrata in vigore, è stato  liberalizzato il 71% dell’export vietnamita in UE, il resto nei successivi 7 anni. </a:t>
            </a:r>
            <a:endParaRPr lang="en-US" sz="1600" dirty="0"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EA809-2944-4854-A9A7-988ADE8B8781}"/>
              </a:ext>
            </a:extLst>
          </p:cNvPr>
          <p:cNvSpPr txBox="1"/>
          <p:nvPr/>
        </p:nvSpPr>
        <p:spPr>
          <a:xfrm>
            <a:off x="3512650" y="2872821"/>
            <a:ext cx="474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PRODOTTI INDUSTRIALI</a:t>
            </a:r>
            <a:endParaRPr lang="en-HK" dirty="0"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632EF-5175-4FAC-B210-B6ECEBE297E3}"/>
              </a:ext>
            </a:extLst>
          </p:cNvPr>
          <p:cNvSpPr txBox="1"/>
          <p:nvPr/>
        </p:nvSpPr>
        <p:spPr>
          <a:xfrm>
            <a:off x="3512648" y="3338719"/>
            <a:ext cx="8506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Pressoché tutti i macchinari e gli apparecchi meccanici europei, per i quali erano previste tariffe fino al 35%, sono stati liberalizzati all’entrata in vigore dell’accordo. Le motociclette di cilindrata superiore a 150 cc vedranno le tariffe completamente rimosse dopo 7 anni (il dazio era del 75%); le auto dopo 10 anni (dazi precedenti fino all’78%). I tessuti possono essere importati in Vietnam senza dazi già dal momento dell’entrata in vigore dell’accordo. </a:t>
            </a:r>
          </a:p>
          <a:p>
            <a:pPr algn="just"/>
            <a:endParaRPr lang="en-HK" sz="1600" dirty="0"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2855D4-D708-4BFE-AB18-60CB21C40323}"/>
              </a:ext>
            </a:extLst>
          </p:cNvPr>
          <p:cNvSpPr txBox="1"/>
          <p:nvPr/>
        </p:nvSpPr>
        <p:spPr>
          <a:xfrm>
            <a:off x="3512650" y="4654938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PRODOTTI </a:t>
            </a:r>
            <a:r>
              <a:rPr lang="en-HK" b="1" dirty="0">
                <a:solidFill>
                  <a:srgbClr val="00000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ALIMENTARI</a:t>
            </a:r>
            <a:endParaRPr lang="en-HK" dirty="0"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2C7AA-F5ED-4A38-A236-61227727CF59}"/>
              </a:ext>
            </a:extLst>
          </p:cNvPr>
          <p:cNvSpPr txBox="1"/>
          <p:nvPr/>
        </p:nvSpPr>
        <p:spPr>
          <a:xfrm>
            <a:off x="3512648" y="5120836"/>
            <a:ext cx="8506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Fra i beni alimentari, i vini e gli alcolici saranno completamente esenti da tariffe dopo 7 anni (in precedenza gravati da dazi rispettivamente del 50% e 48%); la birra dopo 10 anni. La carne suina congelata sarà invece liberalizzata dopo 7 anni, quella bovina dopo 3, i prodotti lattiero-caseari dopo un massimo di 5 anni e le preparazioni alimentari dopo un massimo di 7 anni. Le tariffe sui polli saranno progressivamente ridotte a 0 nei prossimi 10 anni.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B7947-ABFC-4543-9CF1-582063ACC6AB}"/>
              </a:ext>
            </a:extLst>
          </p:cNvPr>
          <p:cNvSpPr txBox="1"/>
          <p:nvPr/>
        </p:nvSpPr>
        <p:spPr>
          <a:xfrm>
            <a:off x="-18507" y="6467559"/>
            <a:ext cx="33353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Bitexco Financial Tower, Ho Chi Minh City, Vietnam</a:t>
            </a:r>
            <a:endParaRPr lang="it-IT" sz="1050" i="1" dirty="0">
              <a:solidFill>
                <a:schemeClr val="bg1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0AC600D7-6F46-43D8-8134-14D5BFE46DEF}"/>
              </a:ext>
            </a:extLst>
          </p:cNvPr>
          <p:cNvSpPr/>
          <p:nvPr/>
        </p:nvSpPr>
        <p:spPr>
          <a:xfrm>
            <a:off x="3512649" y="4841707"/>
            <a:ext cx="2208553" cy="365125"/>
          </a:xfrm>
          <a:prstGeom prst="mathMinus">
            <a:avLst/>
          </a:prstGeom>
          <a:solidFill>
            <a:srgbClr val="DC062A"/>
          </a:solidFill>
          <a:ln>
            <a:solidFill>
              <a:srgbClr val="DC0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2" name="Shape 103">
            <a:extLst>
              <a:ext uri="{FF2B5EF4-FFF2-40B4-BE49-F238E27FC236}">
                <a16:creationId xmlns:a16="http://schemas.microsoft.com/office/drawing/2014/main" id="{663F0C68-AAF0-49E8-807F-7E174FFD8759}"/>
              </a:ext>
            </a:extLst>
          </p:cNvPr>
          <p:cNvSpPr txBox="1">
            <a:spLocks/>
          </p:cNvSpPr>
          <p:nvPr/>
        </p:nvSpPr>
        <p:spPr>
          <a:xfrm>
            <a:off x="548464" y="159536"/>
            <a:ext cx="10515600" cy="563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D00000"/>
              </a:buClr>
              <a:buSzPts val="2800"/>
            </a:pP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  <a:sym typeface="Trebuchet MS"/>
              </a:rPr>
              <a:t>Free Trade Agree</a:t>
            </a:r>
            <a:r>
              <a:rPr lang="en-US" sz="2800" dirty="0">
                <a:solidFill>
                  <a:srgbClr val="C0000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  <a:sym typeface="Trebuchet MS"/>
              </a:rPr>
              <a:t>ment Vietnam – UE</a:t>
            </a:r>
          </a:p>
        </p:txBody>
      </p:sp>
    </p:spTree>
    <p:extLst>
      <p:ext uri="{BB962C8B-B14F-4D97-AF65-F5344CB8AC3E}">
        <p14:creationId xmlns:p14="http://schemas.microsoft.com/office/powerpoint/2010/main" val="176371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D9200-65EE-44DA-AD69-8CC42AF52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7" t="-1" r="10109" b="-107"/>
          <a:stretch/>
        </p:blipFill>
        <p:spPr>
          <a:xfrm rot="10800000" flipV="1">
            <a:off x="0" y="1"/>
            <a:ext cx="3298370" cy="68580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546B07-93AC-463C-88FE-8BEE23E7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EFF-4D2F-4BD5-9B54-C8AF5EB7969A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Shape 91">
            <a:extLst>
              <a:ext uri="{FF2B5EF4-FFF2-40B4-BE49-F238E27FC236}">
                <a16:creationId xmlns:a16="http://schemas.microsoft.com/office/drawing/2014/main" id="{DB1EA644-1991-4739-98AB-FE24C63206D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982200" y="6393449"/>
            <a:ext cx="1066518" cy="283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2855D4-D708-4BFE-AB18-60CB21C40323}"/>
              </a:ext>
            </a:extLst>
          </p:cNvPr>
          <p:cNvSpPr txBox="1"/>
          <p:nvPr/>
        </p:nvSpPr>
        <p:spPr>
          <a:xfrm>
            <a:off x="3528423" y="2687788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Joint Stock Company</a:t>
            </a:r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7654A679-4EB2-4D05-8D1C-FB9FB2EE73E7}"/>
              </a:ext>
            </a:extLst>
          </p:cNvPr>
          <p:cNvSpPr/>
          <p:nvPr/>
        </p:nvSpPr>
        <p:spPr>
          <a:xfrm>
            <a:off x="3504280" y="2892726"/>
            <a:ext cx="2300618" cy="365125"/>
          </a:xfrm>
          <a:prstGeom prst="mathMinus">
            <a:avLst/>
          </a:prstGeom>
          <a:solidFill>
            <a:srgbClr val="DC062A"/>
          </a:solidFill>
          <a:ln>
            <a:solidFill>
              <a:srgbClr val="DC0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2C7AA-F5ED-4A38-A236-61227727CF59}"/>
              </a:ext>
            </a:extLst>
          </p:cNvPr>
          <p:cNvSpPr txBox="1"/>
          <p:nvPr/>
        </p:nvSpPr>
        <p:spPr>
          <a:xfrm>
            <a:off x="3718558" y="3153686"/>
            <a:ext cx="8063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Una JSC e’ una persona giuridica costituita da un minimo di 3 azionisti (nessun limite al numero massimo) limitatamente responsabili all’ammontare di capitale investito. </a:t>
            </a:r>
            <a:r>
              <a:rPr lang="it-IT" sz="1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Il capitale sociale di una JSC è suddiviso in azioni. </a:t>
            </a:r>
            <a:r>
              <a:rPr lang="en-US" sz="1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Come per la LLC, una JSC </a:t>
            </a:r>
            <a:r>
              <a:rPr lang="it-IT" sz="1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può assumere sia la forma di una società 100% di proprietà estera o una joint venture tra investitori stranieri e nazionali.</a:t>
            </a:r>
            <a:endParaRPr lang="en-US" sz="1600" dirty="0"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6C9CC1-836B-40E7-B83A-35B18D0B54DB}"/>
              </a:ext>
            </a:extLst>
          </p:cNvPr>
          <p:cNvSpPr txBox="1"/>
          <p:nvPr/>
        </p:nvSpPr>
        <p:spPr>
          <a:xfrm>
            <a:off x="148079" y="6467559"/>
            <a:ext cx="30022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The Landmark 81, Ho Chi Minh City, Vietnam </a:t>
            </a:r>
            <a:endParaRPr lang="it-IT" sz="1050" i="1" dirty="0">
              <a:solidFill>
                <a:schemeClr val="bg1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21" name="Shape 103">
            <a:extLst>
              <a:ext uri="{FF2B5EF4-FFF2-40B4-BE49-F238E27FC236}">
                <a16:creationId xmlns:a16="http://schemas.microsoft.com/office/drawing/2014/main" id="{E55A0FCB-CC68-4B26-B9CA-BD6B60B92465}"/>
              </a:ext>
            </a:extLst>
          </p:cNvPr>
          <p:cNvSpPr txBox="1">
            <a:spLocks/>
          </p:cNvSpPr>
          <p:nvPr/>
        </p:nvSpPr>
        <p:spPr>
          <a:xfrm>
            <a:off x="520492" y="89423"/>
            <a:ext cx="10515600" cy="6709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D00000"/>
              </a:buClr>
              <a:buSzPts val="2800"/>
            </a:pP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  <a:sym typeface="Trebuchet MS"/>
              </a:rPr>
              <a:t>Principali tipi di E</a:t>
            </a:r>
            <a:r>
              <a:rPr lang="en-US" sz="2800" dirty="0">
                <a:solidFill>
                  <a:srgbClr val="C0000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  <a:sym typeface="Trebuchet MS"/>
              </a:rPr>
              <a:t>ntita’ in Vietnam</a:t>
            </a:r>
            <a:endParaRPr lang="en-US" sz="2800" dirty="0">
              <a:solidFill>
                <a:srgbClr val="DC062A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  <a:sym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0DEB7E-E741-43DC-8AF8-1E304A11E8B9}"/>
              </a:ext>
            </a:extLst>
          </p:cNvPr>
          <p:cNvSpPr txBox="1"/>
          <p:nvPr/>
        </p:nvSpPr>
        <p:spPr>
          <a:xfrm>
            <a:off x="3528423" y="846211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Limited Liability Company</a:t>
            </a:r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50488652-E4E0-4028-B583-5F02976BF980}"/>
              </a:ext>
            </a:extLst>
          </p:cNvPr>
          <p:cNvSpPr/>
          <p:nvPr/>
        </p:nvSpPr>
        <p:spPr>
          <a:xfrm>
            <a:off x="3504280" y="1051149"/>
            <a:ext cx="2300618" cy="365125"/>
          </a:xfrm>
          <a:prstGeom prst="mathMinus">
            <a:avLst/>
          </a:prstGeom>
          <a:solidFill>
            <a:srgbClr val="DC062A"/>
          </a:solidFill>
          <a:ln>
            <a:solidFill>
              <a:srgbClr val="DC0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D7EA25-5E99-424C-BB9E-153567FEA05B}"/>
              </a:ext>
            </a:extLst>
          </p:cNvPr>
          <p:cNvSpPr txBox="1"/>
          <p:nvPr/>
        </p:nvSpPr>
        <p:spPr>
          <a:xfrm>
            <a:off x="3718558" y="1341422"/>
            <a:ext cx="8063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La LLC e’ una societa’ a responsabilita’ limitata, composta da 1 a 50 soci limitatamente responsabili all’ammontare di capitale conferito. </a:t>
            </a:r>
            <a:r>
              <a:rPr lang="it-IT" sz="1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Una società a responsabilità limitata non è autorizzata a emettere azioni e l'acquisto e il trasferimento di capitale tra i soci sono strettamente regolati dalla legge. Una LLC può assumere sia la forma di una società 100% di proprietà estera o una joint venture tra investitori stranieri e nazionali.</a:t>
            </a:r>
            <a:endParaRPr lang="en-HK" sz="1600" dirty="0"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76F538-8D18-4805-87B5-A02BF7AB4A02}"/>
              </a:ext>
            </a:extLst>
          </p:cNvPr>
          <p:cNvSpPr txBox="1"/>
          <p:nvPr/>
        </p:nvSpPr>
        <p:spPr>
          <a:xfrm>
            <a:off x="3528423" y="4526748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Ufficio di Rappresentanza</a:t>
            </a:r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7C9086FE-002F-4AAE-8B1F-9CEBA60A6D69}"/>
              </a:ext>
            </a:extLst>
          </p:cNvPr>
          <p:cNvSpPr/>
          <p:nvPr/>
        </p:nvSpPr>
        <p:spPr>
          <a:xfrm>
            <a:off x="3504280" y="4731686"/>
            <a:ext cx="2300618" cy="365125"/>
          </a:xfrm>
          <a:prstGeom prst="mathMinus">
            <a:avLst/>
          </a:prstGeom>
          <a:solidFill>
            <a:srgbClr val="DC062A"/>
          </a:solidFill>
          <a:ln>
            <a:solidFill>
              <a:srgbClr val="DC0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E7AF8A-C3ED-4F4E-B928-F05AA382571D}"/>
              </a:ext>
            </a:extLst>
          </p:cNvPr>
          <p:cNvSpPr txBox="1"/>
          <p:nvPr/>
        </p:nvSpPr>
        <p:spPr>
          <a:xfrm>
            <a:off x="3718558" y="4992646"/>
            <a:ext cx="8063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In aggiunta alle forme societarie sopra esposte, e’ possibile costituire un Uff. di Rapp. con un limitato scopo sociale. </a:t>
            </a:r>
            <a:r>
              <a:rPr lang="it-IT" sz="1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Un Uff. di Rapp., infatti, non può esercitare alcuna attività commerciale e non ha lo status di entità giuridica separata dalla società madre. Può svolgere attività di marketing e promozione per la sede centrale, analisi di mercato, fungere da ufficio di collegamento e / o importare merci per marketing e promozione.</a:t>
            </a:r>
            <a:endParaRPr lang="en-US" sz="1600" dirty="0"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29" name="Rettangolo 1">
            <a:extLst>
              <a:ext uri="{FF2B5EF4-FFF2-40B4-BE49-F238E27FC236}">
                <a16:creationId xmlns:a16="http://schemas.microsoft.com/office/drawing/2014/main" id="{AEA4E868-0953-486A-904D-D64F9E0CEDE5}"/>
              </a:ext>
            </a:extLst>
          </p:cNvPr>
          <p:cNvSpPr/>
          <p:nvPr/>
        </p:nvSpPr>
        <p:spPr>
          <a:xfrm>
            <a:off x="816186" y="681189"/>
            <a:ext cx="432000" cy="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3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3">
            <a:extLst>
              <a:ext uri="{FF2B5EF4-FFF2-40B4-BE49-F238E27FC236}">
                <a16:creationId xmlns:a16="http://schemas.microsoft.com/office/drawing/2014/main" id="{6B1BD9D4-F18B-4EB1-A208-C0548D895FFD}"/>
              </a:ext>
            </a:extLst>
          </p:cNvPr>
          <p:cNvSpPr txBox="1">
            <a:spLocks/>
          </p:cNvSpPr>
          <p:nvPr/>
        </p:nvSpPr>
        <p:spPr>
          <a:xfrm>
            <a:off x="877718" y="80477"/>
            <a:ext cx="10515600" cy="9553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D00000"/>
              </a:buClr>
              <a:buSzPts val="2800"/>
            </a:pPr>
            <a:r>
              <a:rPr lang="en-US" sz="2800" dirty="0">
                <a:solidFill>
                  <a:srgbClr val="D0000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  <a:sym typeface="Trebuchet MS"/>
              </a:rPr>
              <a:t>Fidinam (Vietnam) Services</a:t>
            </a:r>
          </a:p>
        </p:txBody>
      </p:sp>
      <p:sp>
        <p:nvSpPr>
          <p:cNvPr id="19" name="Rettangolo 1">
            <a:extLst>
              <a:ext uri="{FF2B5EF4-FFF2-40B4-BE49-F238E27FC236}">
                <a16:creationId xmlns:a16="http://schemas.microsoft.com/office/drawing/2014/main" id="{8F112347-1ED1-4096-BFF5-275EA651FC9A}"/>
              </a:ext>
            </a:extLst>
          </p:cNvPr>
          <p:cNvSpPr/>
          <p:nvPr/>
        </p:nvSpPr>
        <p:spPr>
          <a:xfrm>
            <a:off x="999066" y="813269"/>
            <a:ext cx="432000" cy="36000"/>
          </a:xfrm>
          <a:prstGeom prst="rect">
            <a:avLst/>
          </a:prstGeom>
          <a:solidFill>
            <a:srgbClr val="DC062A"/>
          </a:solidFill>
          <a:ln w="19050">
            <a:solidFill>
              <a:srgbClr val="DC0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546B07-93AC-463C-88FE-8BEE23E7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EFF-4D2F-4BD5-9B54-C8AF5EB7969A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Picture Placeholder 8">
            <a:extLst>
              <a:ext uri="{FF2B5EF4-FFF2-40B4-BE49-F238E27FC236}">
                <a16:creationId xmlns:a16="http://schemas.microsoft.com/office/drawing/2014/main" id="{990D6EFE-DCD2-4801-AC2D-57F1F7C424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282912"/>
            <a:ext cx="12191999" cy="281840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E799AD17-A8E8-4847-B87A-3EE58656C95B}"/>
              </a:ext>
            </a:extLst>
          </p:cNvPr>
          <p:cNvGrpSpPr/>
          <p:nvPr/>
        </p:nvGrpSpPr>
        <p:grpSpPr>
          <a:xfrm>
            <a:off x="429406" y="1250304"/>
            <a:ext cx="5323455" cy="1844212"/>
            <a:chOff x="420285" y="1698357"/>
            <a:chExt cx="4662386" cy="154662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1322BD-553E-4F90-B0F5-CC288DBAA794}"/>
                </a:ext>
              </a:extLst>
            </p:cNvPr>
            <p:cNvGrpSpPr/>
            <p:nvPr/>
          </p:nvGrpSpPr>
          <p:grpSpPr>
            <a:xfrm>
              <a:off x="420285" y="1698357"/>
              <a:ext cx="4662386" cy="1546623"/>
              <a:chOff x="637455" y="2006967"/>
              <a:chExt cx="4662386" cy="1546623"/>
            </a:xfrm>
          </p:grpSpPr>
          <p:sp>
            <p:nvSpPr>
              <p:cNvPr id="57" name="Rounded Rectangle 52">
                <a:extLst>
                  <a:ext uri="{FF2B5EF4-FFF2-40B4-BE49-F238E27FC236}">
                    <a16:creationId xmlns:a16="http://schemas.microsoft.com/office/drawing/2014/main" id="{B2B1841B-E53C-4915-9871-9BCF8EAC5AD5}"/>
                  </a:ext>
                </a:extLst>
              </p:cNvPr>
              <p:cNvSpPr/>
              <p:nvPr/>
            </p:nvSpPr>
            <p:spPr>
              <a:xfrm>
                <a:off x="637455" y="2006967"/>
                <a:ext cx="4384034" cy="1546622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8" name="Rounded Rectangle 53">
                <a:extLst>
                  <a:ext uri="{FF2B5EF4-FFF2-40B4-BE49-F238E27FC236}">
                    <a16:creationId xmlns:a16="http://schemas.microsoft.com/office/drawing/2014/main" id="{FE007A64-72DA-4A86-9A18-2BF1CCC67B39}"/>
                  </a:ext>
                </a:extLst>
              </p:cNvPr>
              <p:cNvSpPr/>
              <p:nvPr/>
            </p:nvSpPr>
            <p:spPr>
              <a:xfrm>
                <a:off x="778589" y="2006967"/>
                <a:ext cx="4521252" cy="154662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9073874-FDF7-45F2-8C8D-239610348A34}"/>
                </a:ext>
              </a:extLst>
            </p:cNvPr>
            <p:cNvSpPr/>
            <p:nvPr/>
          </p:nvSpPr>
          <p:spPr>
            <a:xfrm>
              <a:off x="692929" y="1844765"/>
              <a:ext cx="4250565" cy="1264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defRPr/>
              </a:pPr>
              <a:r>
                <a:rPr lang="en-US" altLang="zh-CN" sz="1600" b="1" dirty="0">
                  <a:solidFill>
                    <a:srgbClr val="DC062A"/>
                  </a:solidFill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SERVIZI DI MARKET–ENTRY</a:t>
              </a:r>
            </a:p>
            <a:p>
              <a:pPr algn="just" fontAlgn="base">
                <a:defRPr/>
              </a:pPr>
              <a:endParaRPr lang="en-US" altLang="zh-CN" sz="600" dirty="0">
                <a:solidFill>
                  <a:srgbClr val="DC062A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  <a:p>
              <a:pPr algn="just" fontAlgn="base">
                <a:defRPr/>
              </a:pPr>
              <a:r>
                <a:rPr lang="it-IT" altLang="zh-CN" sz="1400" dirty="0"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Fidinam assiste gli investitori nella valutazione e implementazione di opportunità di investimento in Vietnam fornendo ricerche di mercato e studi di fattibilità, pareri fiscali preliminari, identificando partner locali, fornitori, distributori e società target.</a:t>
              </a:r>
              <a:endParaRPr lang="en-US" altLang="zh-CN" sz="14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A0B09E-FE2A-4606-BCF1-A744357C1993}"/>
              </a:ext>
            </a:extLst>
          </p:cNvPr>
          <p:cNvGrpSpPr/>
          <p:nvPr/>
        </p:nvGrpSpPr>
        <p:grpSpPr>
          <a:xfrm>
            <a:off x="429406" y="4225674"/>
            <a:ext cx="5476148" cy="2009574"/>
            <a:chOff x="548407" y="3417945"/>
            <a:chExt cx="4534264" cy="150142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2B314DF-01D4-431B-B773-CB4C74EF9A3E}"/>
                </a:ext>
              </a:extLst>
            </p:cNvPr>
            <p:cNvGrpSpPr/>
            <p:nvPr/>
          </p:nvGrpSpPr>
          <p:grpSpPr>
            <a:xfrm>
              <a:off x="548407" y="3417945"/>
              <a:ext cx="4534264" cy="1501423"/>
              <a:chOff x="765577" y="3726555"/>
              <a:chExt cx="4534264" cy="1501423"/>
            </a:xfrm>
          </p:grpSpPr>
          <p:sp>
            <p:nvSpPr>
              <p:cNvPr id="68" name="Rounded Rectangle 55">
                <a:extLst>
                  <a:ext uri="{FF2B5EF4-FFF2-40B4-BE49-F238E27FC236}">
                    <a16:creationId xmlns:a16="http://schemas.microsoft.com/office/drawing/2014/main" id="{F83CD4B5-1795-4CB1-AE04-80D03B1F041B}"/>
                  </a:ext>
                </a:extLst>
              </p:cNvPr>
              <p:cNvSpPr/>
              <p:nvPr/>
            </p:nvSpPr>
            <p:spPr>
              <a:xfrm>
                <a:off x="765577" y="3726555"/>
                <a:ext cx="4255912" cy="1501423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9" name="Rounded Rectangle 56">
                <a:extLst>
                  <a:ext uri="{FF2B5EF4-FFF2-40B4-BE49-F238E27FC236}">
                    <a16:creationId xmlns:a16="http://schemas.microsoft.com/office/drawing/2014/main" id="{D7C20C16-7920-4065-A3CB-049B10EF4B37}"/>
                  </a:ext>
                </a:extLst>
              </p:cNvPr>
              <p:cNvSpPr/>
              <p:nvPr/>
            </p:nvSpPr>
            <p:spPr>
              <a:xfrm>
                <a:off x="910721" y="3726555"/>
                <a:ext cx="4389120" cy="150142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46AFABD-A85C-42F0-AE12-60066034BE38}"/>
                </a:ext>
              </a:extLst>
            </p:cNvPr>
            <p:cNvSpPr/>
            <p:nvPr/>
          </p:nvSpPr>
          <p:spPr>
            <a:xfrm>
              <a:off x="792996" y="3628237"/>
              <a:ext cx="4199819" cy="1055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DC062A"/>
                </a:buClr>
              </a:pPr>
              <a:r>
                <a:rPr lang="en-US" sz="1600" b="1" dirty="0">
                  <a:solidFill>
                    <a:srgbClr val="DC062A"/>
                  </a:solidFill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SERVIZI DI ACCOUNTING &amp; TAX</a:t>
              </a:r>
            </a:p>
            <a:p>
              <a:pPr algn="just" fontAlgn="base">
                <a:defRPr/>
              </a:pPr>
              <a:endParaRPr lang="en-US" sz="6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  <a:p>
              <a:pPr algn="just">
                <a:buClr>
                  <a:srgbClr val="DC062A"/>
                </a:buClr>
              </a:pPr>
              <a:r>
                <a:rPr lang="it-IT" sz="1400" dirty="0"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Fidinam fornisce servizi contabili e fiscali per le società vietnamite in conformità con i principi contabili vietnamiti e i requisiti fiscali locali. Inoltre, forniamo report finanziari conformi agli IFRS e report ad-hoc per gli investitori.</a:t>
              </a:r>
              <a:endParaRPr lang="en-US" sz="14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A539A1-123C-439C-85FC-573FF856315A}"/>
              </a:ext>
            </a:extLst>
          </p:cNvPr>
          <p:cNvGrpSpPr/>
          <p:nvPr/>
        </p:nvGrpSpPr>
        <p:grpSpPr>
          <a:xfrm>
            <a:off x="6439142" y="1227096"/>
            <a:ext cx="5331774" cy="1867419"/>
            <a:chOff x="6999110" y="2006967"/>
            <a:chExt cx="4567966" cy="150142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BB1FA51-3E33-4B3A-84B9-25A19F50C5CB}"/>
                </a:ext>
              </a:extLst>
            </p:cNvPr>
            <p:cNvGrpSpPr/>
            <p:nvPr/>
          </p:nvGrpSpPr>
          <p:grpSpPr>
            <a:xfrm>
              <a:off x="6999110" y="2006967"/>
              <a:ext cx="4567966" cy="1501424"/>
              <a:chOff x="6999110" y="2006967"/>
              <a:chExt cx="4567966" cy="1501424"/>
            </a:xfrm>
          </p:grpSpPr>
          <p:sp>
            <p:nvSpPr>
              <p:cNvPr id="36" name="Rounded Rectangle 42">
                <a:extLst>
                  <a:ext uri="{FF2B5EF4-FFF2-40B4-BE49-F238E27FC236}">
                    <a16:creationId xmlns:a16="http://schemas.microsoft.com/office/drawing/2014/main" id="{2A3E4F35-C25B-46CE-9A69-F50BD9E586A5}"/>
                  </a:ext>
                </a:extLst>
              </p:cNvPr>
              <p:cNvSpPr/>
              <p:nvPr/>
            </p:nvSpPr>
            <p:spPr>
              <a:xfrm>
                <a:off x="7311164" y="2006967"/>
                <a:ext cx="4255912" cy="1501424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" name="Rounded Rectangle 2">
                <a:extLst>
                  <a:ext uri="{FF2B5EF4-FFF2-40B4-BE49-F238E27FC236}">
                    <a16:creationId xmlns:a16="http://schemas.microsoft.com/office/drawing/2014/main" id="{C13F14E6-8ED1-48D6-ACD2-28F6DBFAB53E}"/>
                  </a:ext>
                </a:extLst>
              </p:cNvPr>
              <p:cNvSpPr/>
              <p:nvPr/>
            </p:nvSpPr>
            <p:spPr>
              <a:xfrm>
                <a:off x="6999110" y="2006968"/>
                <a:ext cx="4389121" cy="150142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403B4B-73D3-4B34-8D20-D2EF92053666}"/>
                </a:ext>
              </a:extLst>
            </p:cNvPr>
            <p:cNvSpPr/>
            <p:nvPr/>
          </p:nvSpPr>
          <p:spPr>
            <a:xfrm>
              <a:off x="7079718" y="2165990"/>
              <a:ext cx="4255829" cy="1249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defRPr/>
              </a:pPr>
              <a:r>
                <a:rPr lang="en-US" sz="1600" b="1" dirty="0">
                  <a:solidFill>
                    <a:srgbClr val="DC062A"/>
                  </a:solidFill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COSTITUZIONE DI ENTITA’ IN VIETNAM</a:t>
              </a:r>
              <a:endParaRPr lang="en-US" sz="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  <a:p>
              <a:pPr algn="just" fontAlgn="base">
                <a:defRPr/>
              </a:pPr>
              <a:endParaRPr lang="it-IT" sz="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  <a:p>
              <a:pPr algn="just" fontAlgn="base">
                <a:defRPr/>
              </a:pPr>
              <a:r>
                <a:rPr lang="it-IT" sz="1400" dirty="0"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Fidinam assiste i propri clienti nella costituzione di società e altre entità in Vietnam. Supportiamo i nostri clienti in ogni fase del processo di costituzione, compreso l'ottenimento di licenze, i servizi post-licenza, nonché la fornitura dei c.d. «nominee services» e altri servizi di gestione ad-hoc.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4ACBBB-1756-46CB-AE12-B27F1FFC660B}"/>
              </a:ext>
            </a:extLst>
          </p:cNvPr>
          <p:cNvGrpSpPr/>
          <p:nvPr/>
        </p:nvGrpSpPr>
        <p:grpSpPr>
          <a:xfrm>
            <a:off x="6622621" y="4225674"/>
            <a:ext cx="5123023" cy="2194923"/>
            <a:chOff x="6999111" y="2006967"/>
            <a:chExt cx="4567964" cy="163990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64FDDE8-BCA2-40C0-8EA2-E46A070E2DDF}"/>
                </a:ext>
              </a:extLst>
            </p:cNvPr>
            <p:cNvGrpSpPr/>
            <p:nvPr/>
          </p:nvGrpSpPr>
          <p:grpSpPr>
            <a:xfrm>
              <a:off x="6999111" y="2006967"/>
              <a:ext cx="4567964" cy="1501424"/>
              <a:chOff x="6999111" y="2006967"/>
              <a:chExt cx="4567964" cy="1501424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89D63202-F69C-4BAB-BAF6-1E9B51E58BDE}"/>
                  </a:ext>
                </a:extLst>
              </p:cNvPr>
              <p:cNvSpPr/>
              <p:nvPr/>
            </p:nvSpPr>
            <p:spPr>
              <a:xfrm>
                <a:off x="7311163" y="2006967"/>
                <a:ext cx="4255912" cy="1501423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4" name="Rounded Rectangle 2">
                <a:extLst>
                  <a:ext uri="{FF2B5EF4-FFF2-40B4-BE49-F238E27FC236}">
                    <a16:creationId xmlns:a16="http://schemas.microsoft.com/office/drawing/2014/main" id="{A0309B72-7940-4A81-8BEE-E47D808FD4EE}"/>
                  </a:ext>
                </a:extLst>
              </p:cNvPr>
              <p:cNvSpPr/>
              <p:nvPr/>
            </p:nvSpPr>
            <p:spPr>
              <a:xfrm>
                <a:off x="6999111" y="2006968"/>
                <a:ext cx="4389120" cy="150142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2D9C47-A165-49F8-9CDC-6891E24906D2}"/>
                </a:ext>
              </a:extLst>
            </p:cNvPr>
            <p:cNvSpPr/>
            <p:nvPr/>
          </p:nvSpPr>
          <p:spPr>
            <a:xfrm>
              <a:off x="7065756" y="2087901"/>
              <a:ext cx="4255829" cy="1558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defRPr/>
              </a:pPr>
              <a:r>
                <a:rPr lang="en-US" sz="1600" b="1" dirty="0">
                  <a:solidFill>
                    <a:srgbClr val="DC062A"/>
                  </a:solidFill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SERVIZI DI HR &amp; EMPLOYMENT</a:t>
              </a:r>
              <a:endParaRPr lang="en-US" sz="1400" b="1" dirty="0">
                <a:solidFill>
                  <a:srgbClr val="DC062A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  <a:p>
              <a:pPr algn="just">
                <a:buClr>
                  <a:srgbClr val="DC062A"/>
                </a:buClr>
              </a:pPr>
              <a:endParaRPr lang="en-US" sz="6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  <a:p>
              <a:pPr algn="just" fontAlgn="base">
                <a:defRPr/>
              </a:pPr>
              <a:r>
                <a:rPr lang="it-IT" sz="1400" dirty="0"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Grazie al nostro team di professionisti, Fidinam supporta i clienti nelle loro esigenze nell’ambito delle risorse umane, tra cui l’assunzione del personale locale, l'ottenimento di permessi di lavoro / visti, la gestione delle buste paga mensili e dei contributi assicurativi obbligatori, nonché la stesura / revisione di contratti di lavoro, norme interne sul lavoro e altra documentazione correlata.</a:t>
              </a:r>
            </a:p>
          </p:txBody>
        </p:sp>
      </p:grpSp>
      <p:pic>
        <p:nvPicPr>
          <p:cNvPr id="27" name="Shape 91">
            <a:extLst>
              <a:ext uri="{FF2B5EF4-FFF2-40B4-BE49-F238E27FC236}">
                <a16:creationId xmlns:a16="http://schemas.microsoft.com/office/drawing/2014/main" id="{619B0C6A-9CCD-4EFA-89A1-4E8B682B5EE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982200" y="6393449"/>
            <a:ext cx="1066518" cy="283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80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3">
            <a:extLst>
              <a:ext uri="{FF2B5EF4-FFF2-40B4-BE49-F238E27FC236}">
                <a16:creationId xmlns:a16="http://schemas.microsoft.com/office/drawing/2014/main" id="{6B1BD9D4-F18B-4EB1-A208-C0548D895FFD}"/>
              </a:ext>
            </a:extLst>
          </p:cNvPr>
          <p:cNvSpPr txBox="1">
            <a:spLocks/>
          </p:cNvSpPr>
          <p:nvPr/>
        </p:nvSpPr>
        <p:spPr>
          <a:xfrm>
            <a:off x="877718" y="80477"/>
            <a:ext cx="10515600" cy="9553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D00000"/>
              </a:buClr>
              <a:buSzPts val="2800"/>
            </a:pPr>
            <a:r>
              <a:rPr lang="en-US" sz="2800" dirty="0">
                <a:solidFill>
                  <a:srgbClr val="D0000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  <a:sym typeface="Trebuchet MS"/>
              </a:rPr>
              <a:t>Fidinam (Vietnam) Services</a:t>
            </a:r>
          </a:p>
        </p:txBody>
      </p:sp>
      <p:sp>
        <p:nvSpPr>
          <p:cNvPr id="19" name="Rettangolo 1">
            <a:extLst>
              <a:ext uri="{FF2B5EF4-FFF2-40B4-BE49-F238E27FC236}">
                <a16:creationId xmlns:a16="http://schemas.microsoft.com/office/drawing/2014/main" id="{8F112347-1ED1-4096-BFF5-275EA651FC9A}"/>
              </a:ext>
            </a:extLst>
          </p:cNvPr>
          <p:cNvSpPr/>
          <p:nvPr/>
        </p:nvSpPr>
        <p:spPr>
          <a:xfrm>
            <a:off x="999066" y="813269"/>
            <a:ext cx="432000" cy="36000"/>
          </a:xfrm>
          <a:prstGeom prst="rect">
            <a:avLst/>
          </a:prstGeom>
          <a:solidFill>
            <a:srgbClr val="DC062A"/>
          </a:solidFill>
          <a:ln w="19050">
            <a:solidFill>
              <a:srgbClr val="DC0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AE547-F26A-4061-A2F9-A372EF14F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810" y="1035788"/>
            <a:ext cx="7683189" cy="532056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546B07-93AC-463C-88FE-8BEE23E7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EFF-4D2F-4BD5-9B54-C8AF5EB7969A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A0B09E-FE2A-4606-BCF1-A744357C1993}"/>
              </a:ext>
            </a:extLst>
          </p:cNvPr>
          <p:cNvGrpSpPr/>
          <p:nvPr/>
        </p:nvGrpSpPr>
        <p:grpSpPr>
          <a:xfrm>
            <a:off x="267189" y="2693136"/>
            <a:ext cx="5828811" cy="1666744"/>
            <a:chOff x="548407" y="3417945"/>
            <a:chExt cx="4534263" cy="150142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2B314DF-01D4-431B-B773-CB4C74EF9A3E}"/>
                </a:ext>
              </a:extLst>
            </p:cNvPr>
            <p:cNvGrpSpPr/>
            <p:nvPr/>
          </p:nvGrpSpPr>
          <p:grpSpPr>
            <a:xfrm>
              <a:off x="548407" y="3417945"/>
              <a:ext cx="4534263" cy="1501423"/>
              <a:chOff x="765577" y="3726555"/>
              <a:chExt cx="4534263" cy="1501423"/>
            </a:xfrm>
          </p:grpSpPr>
          <p:sp>
            <p:nvSpPr>
              <p:cNvPr id="68" name="Rounded Rectangle 55">
                <a:extLst>
                  <a:ext uri="{FF2B5EF4-FFF2-40B4-BE49-F238E27FC236}">
                    <a16:creationId xmlns:a16="http://schemas.microsoft.com/office/drawing/2014/main" id="{F83CD4B5-1795-4CB1-AE04-80D03B1F041B}"/>
                  </a:ext>
                </a:extLst>
              </p:cNvPr>
              <p:cNvSpPr/>
              <p:nvPr/>
            </p:nvSpPr>
            <p:spPr>
              <a:xfrm>
                <a:off x="765577" y="3726555"/>
                <a:ext cx="4255912" cy="1501423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9" name="Rounded Rectangle 56">
                <a:extLst>
                  <a:ext uri="{FF2B5EF4-FFF2-40B4-BE49-F238E27FC236}">
                    <a16:creationId xmlns:a16="http://schemas.microsoft.com/office/drawing/2014/main" id="{D7C20C16-7920-4065-A3CB-049B10EF4B37}"/>
                  </a:ext>
                </a:extLst>
              </p:cNvPr>
              <p:cNvSpPr/>
              <p:nvPr/>
            </p:nvSpPr>
            <p:spPr>
              <a:xfrm>
                <a:off x="910720" y="3726555"/>
                <a:ext cx="4389120" cy="150142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46AFABD-A85C-42F0-AE12-60066034BE38}"/>
                </a:ext>
              </a:extLst>
            </p:cNvPr>
            <p:cNvSpPr/>
            <p:nvPr/>
          </p:nvSpPr>
          <p:spPr>
            <a:xfrm>
              <a:off x="807566" y="3517409"/>
              <a:ext cx="4199819" cy="1358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580362" fontAlgn="base">
                <a:defRPr/>
              </a:pPr>
              <a:r>
                <a:rPr lang="en-US" sz="1600" b="1" dirty="0">
                  <a:solidFill>
                    <a:srgbClr val="DC062A"/>
                  </a:solidFill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WEALTH PLANNING</a:t>
              </a:r>
            </a:p>
            <a:p>
              <a:pPr algn="just" fontAlgn="base">
                <a:defRPr/>
              </a:pPr>
              <a:endParaRPr lang="en-US" sz="6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  <a:p>
              <a:pPr algn="just">
                <a:buClr>
                  <a:srgbClr val="DC062A"/>
                </a:buClr>
              </a:pPr>
              <a:r>
                <a:rPr lang="it-IT" sz="1400" dirty="0"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La nostra gamma di servizi include la creazione e la gestione di soluzioni patrimoniali e immobiliari, comprese le fondazioni familiari e la pianificazione della cittadinanza e della residenza. Fidinam offre soluzioni mirate per garantire stabilità ed efficienza fiscale.</a:t>
              </a:r>
              <a:endParaRPr lang="en-US" sz="1400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5F24D3-D2B9-43CF-A943-FE3012F46EE0}"/>
              </a:ext>
            </a:extLst>
          </p:cNvPr>
          <p:cNvGrpSpPr/>
          <p:nvPr/>
        </p:nvGrpSpPr>
        <p:grpSpPr>
          <a:xfrm>
            <a:off x="265898" y="4442843"/>
            <a:ext cx="5811052" cy="1886215"/>
            <a:chOff x="548407" y="3417945"/>
            <a:chExt cx="4534263" cy="150142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8910E1C-1ACF-4A5D-AE18-3712982BE581}"/>
                </a:ext>
              </a:extLst>
            </p:cNvPr>
            <p:cNvGrpSpPr/>
            <p:nvPr/>
          </p:nvGrpSpPr>
          <p:grpSpPr>
            <a:xfrm>
              <a:off x="548407" y="3417945"/>
              <a:ext cx="4534263" cy="1501423"/>
              <a:chOff x="765577" y="3726555"/>
              <a:chExt cx="4534263" cy="1501423"/>
            </a:xfrm>
          </p:grpSpPr>
          <p:sp>
            <p:nvSpPr>
              <p:cNvPr id="30" name="Rounded Rectangle 55">
                <a:extLst>
                  <a:ext uri="{FF2B5EF4-FFF2-40B4-BE49-F238E27FC236}">
                    <a16:creationId xmlns:a16="http://schemas.microsoft.com/office/drawing/2014/main" id="{678B5080-8D12-4715-99AB-DFB847B56E64}"/>
                  </a:ext>
                </a:extLst>
              </p:cNvPr>
              <p:cNvSpPr/>
              <p:nvPr/>
            </p:nvSpPr>
            <p:spPr>
              <a:xfrm>
                <a:off x="765577" y="3726555"/>
                <a:ext cx="4255912" cy="1501423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Rounded Rectangle 56">
                <a:extLst>
                  <a:ext uri="{FF2B5EF4-FFF2-40B4-BE49-F238E27FC236}">
                    <a16:creationId xmlns:a16="http://schemas.microsoft.com/office/drawing/2014/main" id="{B5F15C26-B941-497A-A4A4-915F1CF246C8}"/>
                  </a:ext>
                </a:extLst>
              </p:cNvPr>
              <p:cNvSpPr/>
              <p:nvPr/>
            </p:nvSpPr>
            <p:spPr>
              <a:xfrm>
                <a:off x="910720" y="3726555"/>
                <a:ext cx="4389120" cy="150142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F6CAC4-BB0D-4ED0-946B-607643E28926}"/>
                </a:ext>
              </a:extLst>
            </p:cNvPr>
            <p:cNvSpPr/>
            <p:nvPr/>
          </p:nvSpPr>
          <p:spPr>
            <a:xfrm>
              <a:off x="807566" y="3517409"/>
              <a:ext cx="4199819" cy="1371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defRPr/>
              </a:pPr>
              <a:r>
                <a:rPr lang="en-US" sz="1600" b="1" dirty="0">
                  <a:solidFill>
                    <a:srgbClr val="DC062A"/>
                  </a:solidFill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DIGITAL CONSULTING</a:t>
              </a:r>
              <a:endParaRPr lang="en-US" sz="1400" b="1" dirty="0">
                <a:solidFill>
                  <a:srgbClr val="DC062A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  <a:p>
              <a:pPr algn="just" fontAlgn="base">
                <a:defRPr/>
              </a:pPr>
              <a:endParaRPr lang="en-US" sz="6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  <a:p>
              <a:pPr algn="just" fontAlgn="base">
                <a:defRPr/>
              </a:pPr>
              <a:r>
                <a:rPr lang="it-IT" sz="1400" dirty="0"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Collaboriamo con aziende e imprenditori nella trasformazione digitale delle loro attività, offrendo loro un'ampia gamma di soluzioni finalizzate alla digitalizzazione e all'ottimizzazione della gestione aziendale. Sfruttiamo le potenzialità della tecnologia mettendola al servizio dei nostri clienti per raggiungere efficienza, qualità e migliorare il loro lavoro quotidiano.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666784-4994-41E8-ACF8-E224AFFF5032}"/>
              </a:ext>
            </a:extLst>
          </p:cNvPr>
          <p:cNvGrpSpPr/>
          <p:nvPr/>
        </p:nvGrpSpPr>
        <p:grpSpPr>
          <a:xfrm>
            <a:off x="265898" y="1045799"/>
            <a:ext cx="5811051" cy="1596563"/>
            <a:chOff x="548407" y="3417943"/>
            <a:chExt cx="4534263" cy="15292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59171E6-3FD9-4C16-B744-AF5566189AEB}"/>
                </a:ext>
              </a:extLst>
            </p:cNvPr>
            <p:cNvGrpSpPr/>
            <p:nvPr/>
          </p:nvGrpSpPr>
          <p:grpSpPr>
            <a:xfrm>
              <a:off x="548407" y="3417943"/>
              <a:ext cx="4534263" cy="1501425"/>
              <a:chOff x="765577" y="3726553"/>
              <a:chExt cx="4534263" cy="1501425"/>
            </a:xfrm>
          </p:grpSpPr>
          <p:sp>
            <p:nvSpPr>
              <p:cNvPr id="35" name="Rounded Rectangle 55">
                <a:extLst>
                  <a:ext uri="{FF2B5EF4-FFF2-40B4-BE49-F238E27FC236}">
                    <a16:creationId xmlns:a16="http://schemas.microsoft.com/office/drawing/2014/main" id="{95DC6454-193F-464A-9D9C-D11D05FAAE30}"/>
                  </a:ext>
                </a:extLst>
              </p:cNvPr>
              <p:cNvSpPr/>
              <p:nvPr/>
            </p:nvSpPr>
            <p:spPr>
              <a:xfrm>
                <a:off x="765577" y="3726555"/>
                <a:ext cx="4255912" cy="1501423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" name="Rounded Rectangle 56">
                <a:extLst>
                  <a:ext uri="{FF2B5EF4-FFF2-40B4-BE49-F238E27FC236}">
                    <a16:creationId xmlns:a16="http://schemas.microsoft.com/office/drawing/2014/main" id="{1925A0B9-971D-40CF-B253-D16AC1A82CF9}"/>
                  </a:ext>
                </a:extLst>
              </p:cNvPr>
              <p:cNvSpPr/>
              <p:nvPr/>
            </p:nvSpPr>
            <p:spPr>
              <a:xfrm>
                <a:off x="910720" y="3726553"/>
                <a:ext cx="4389120" cy="150142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BB9FCC-4298-4C2F-9D89-0DEA0381490D}"/>
                </a:ext>
              </a:extLst>
            </p:cNvPr>
            <p:cNvSpPr/>
            <p:nvPr/>
          </p:nvSpPr>
          <p:spPr>
            <a:xfrm>
              <a:off x="807566" y="3517409"/>
              <a:ext cx="4199819" cy="1429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580362" fontAlgn="base">
                <a:defRPr/>
              </a:pPr>
              <a:r>
                <a:rPr lang="en-US" sz="1600" b="1" dirty="0">
                  <a:solidFill>
                    <a:srgbClr val="DC062A"/>
                  </a:solidFill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CONSULENZA FISCALE INTERNAZIONLE</a:t>
              </a:r>
            </a:p>
            <a:p>
              <a:pPr algn="just" fontAlgn="base">
                <a:defRPr/>
              </a:pPr>
              <a:endParaRPr lang="en-US" sz="5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  <a:p>
              <a:pPr algn="just" defTabSz="580362" fontAlgn="base">
                <a:defRPr/>
              </a:pPr>
              <a:r>
                <a:rPr lang="it-IT" sz="1400" dirty="0">
                  <a:latin typeface="Segoe UI" panose="020B0502040204020203" pitchFamily="34" charset="0"/>
                  <a:ea typeface="Cambria" panose="02040503050406030204" pitchFamily="18" charset="0"/>
                  <a:cs typeface="Segoe UI" panose="020B0502040204020203" pitchFamily="34" charset="0"/>
                </a:rPr>
                <a:t>Fidinam assiste aziende e privati in materia fiscale transfrontaliera istituendo strutture efficienti e sostenibili. I nostri servizi includono soluzioni fiscali su misura che mirano a ottimizzare l'esposizione fiscale considerando i DTAs e altri trattati internazionali.</a:t>
              </a:r>
              <a:endParaRPr lang="en-US" sz="14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3" name="Shape 91">
            <a:extLst>
              <a:ext uri="{FF2B5EF4-FFF2-40B4-BE49-F238E27FC236}">
                <a16:creationId xmlns:a16="http://schemas.microsoft.com/office/drawing/2014/main" id="{6F078064-D919-41B8-98E1-C70CF68985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982200" y="6393449"/>
            <a:ext cx="1066518" cy="283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30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Shape 6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585" y="2429356"/>
            <a:ext cx="3759618" cy="999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o 2"/>
          <p:cNvGrpSpPr/>
          <p:nvPr/>
        </p:nvGrpSpPr>
        <p:grpSpPr>
          <a:xfrm>
            <a:off x="5766486" y="-1"/>
            <a:ext cx="6425514" cy="6858001"/>
            <a:chOff x="5766486" y="-1"/>
            <a:chExt cx="6425514" cy="6858001"/>
          </a:xfrm>
          <a:solidFill>
            <a:srgbClr val="C00000"/>
          </a:solidFill>
        </p:grpSpPr>
        <p:sp>
          <p:nvSpPr>
            <p:cNvPr id="8" name="Triangolo isoscele 7"/>
            <p:cNvSpPr/>
            <p:nvPr/>
          </p:nvSpPr>
          <p:spPr>
            <a:xfrm>
              <a:off x="5766486" y="0"/>
              <a:ext cx="6425514" cy="6858000"/>
            </a:xfrm>
            <a:prstGeom prst="triangle">
              <a:avLst/>
            </a:prstGeom>
            <a:grpFill/>
            <a:ln>
              <a:solidFill>
                <a:srgbClr val="DC06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 dirty="0"/>
            </a:p>
          </p:txBody>
        </p:sp>
        <p:sp>
          <p:nvSpPr>
            <p:cNvPr id="9" name="Shape 88"/>
            <p:cNvSpPr/>
            <p:nvPr/>
          </p:nvSpPr>
          <p:spPr>
            <a:xfrm>
              <a:off x="8971005" y="-1"/>
              <a:ext cx="3220995" cy="68580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1"/>
                <a:buFont typeface="Arial"/>
                <a:buNone/>
              </a:pPr>
              <a:endParaRPr sz="1801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9" name="Shape 599"/>
          <p:cNvSpPr txBox="1"/>
          <p:nvPr/>
        </p:nvSpPr>
        <p:spPr>
          <a:xfrm>
            <a:off x="8248682" y="3743258"/>
            <a:ext cx="3529188" cy="274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100"/>
            </a:pP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  <a:ea typeface="Trebuchet MS"/>
                <a:cs typeface="Segoe UI" panose="020B0502040204020203" pitchFamily="34" charset="0"/>
                <a:sym typeface="Trebuchet MS"/>
              </a:rPr>
              <a:t>Fidinam (Vietnam) Company Limited</a:t>
            </a:r>
          </a:p>
          <a:p>
            <a:pPr lvl="0" algn="just">
              <a:buSzPts val="1100"/>
            </a:pP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ea typeface="Trebuchet MS"/>
              <a:cs typeface="Segoe UI" panose="020B0502040204020203" pitchFamily="34" charset="0"/>
              <a:sym typeface="Trebuchet MS"/>
            </a:endParaRPr>
          </a:p>
          <a:p>
            <a:pPr lvl="0" algn="just">
              <a:buSzPts val="1100"/>
            </a:pP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  <a:ea typeface="Trebuchet MS"/>
                <a:cs typeface="Segoe UI" panose="020B0502040204020203" pitchFamily="34" charset="0"/>
                <a:sym typeface="Trebuchet MS"/>
              </a:rPr>
              <a:t>Level 21, Vietcombank Tower, 5 Me Linh Square, Ben Nghe Ward, D.1, Ho Chi Minh City, Vietnam.</a:t>
            </a:r>
          </a:p>
          <a:p>
            <a:pPr lvl="0" algn="just">
              <a:buSzPts val="1100"/>
            </a:pP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ea typeface="Trebuchet MS"/>
              <a:cs typeface="Segoe UI" panose="020B0502040204020203" pitchFamily="34" charset="0"/>
              <a:sym typeface="Trebuchet MS"/>
            </a:endParaRPr>
          </a:p>
          <a:p>
            <a:pPr lvl="0" algn="just">
              <a:buSzPts val="1100"/>
            </a:pP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  <a:ea typeface="Trebuchet MS"/>
                <a:cs typeface="Segoe UI" panose="020B0502040204020203" pitchFamily="34" charset="0"/>
                <a:sym typeface="Trebuchet MS"/>
              </a:rPr>
              <a:t>Tel: +84 28 3827 1938</a:t>
            </a:r>
          </a:p>
          <a:p>
            <a:pPr lvl="0" algn="just">
              <a:buSzPts val="1100"/>
            </a:pPr>
            <a:r>
              <a:rPr lang="en-GB" sz="1600" dirty="0">
                <a:solidFill>
                  <a:schemeClr val="bg1"/>
                </a:solidFill>
                <a:latin typeface="Segoe UI" panose="020B0502040204020203" pitchFamily="34" charset="0"/>
                <a:ea typeface="Trebuchet MS"/>
                <a:cs typeface="Segoe UI" panose="020B0502040204020203" pitchFamily="34" charset="0"/>
                <a:sym typeface="Trebuchet MS"/>
              </a:rPr>
              <a:t>Fax: +84 28 3827 1899</a:t>
            </a:r>
          </a:p>
          <a:p>
            <a:pPr lvl="0" algn="just">
              <a:buSzPts val="1100"/>
            </a:pPr>
            <a:endParaRPr sz="2000" b="0" i="0" u="none" strike="noStrike" cap="none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CH" b="0" i="0" u="none" strike="noStrike" cap="none" dirty="0">
                <a:solidFill>
                  <a:schemeClr val="bg1"/>
                </a:solidFill>
                <a:latin typeface="Segoe UI" panose="020B0502040204020203" pitchFamily="34" charset="0"/>
                <a:ea typeface="Trebuchet MS"/>
                <a:cs typeface="Segoe UI" panose="020B0502040204020203" pitchFamily="34" charset="0"/>
                <a:sym typeface="Trebuchet MS"/>
              </a:rPr>
              <a:t>www.fidinam.com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96CF6-34E9-405F-90DE-8006E9D430C3}"/>
              </a:ext>
            </a:extLst>
          </p:cNvPr>
          <p:cNvSpPr txBox="1"/>
          <p:nvPr/>
        </p:nvSpPr>
        <p:spPr>
          <a:xfrm>
            <a:off x="197454" y="4762149"/>
            <a:ext cx="2383186" cy="713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>
                <a:solidFill>
                  <a:srgbClr val="737373"/>
                </a:solidFill>
                <a:latin typeface="Trebuchet MS"/>
              </a:defRPr>
            </a:lvl1pPr>
          </a:lstStyle>
          <a:p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Alessandro Pedrinoni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Asia Pacific CEO &amp;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General Director Vietnam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D6437-416B-4238-BBCC-B4C3D4F37F55}"/>
              </a:ext>
            </a:extLst>
          </p:cNvPr>
          <p:cNvSpPr txBox="1"/>
          <p:nvPr/>
        </p:nvSpPr>
        <p:spPr>
          <a:xfrm>
            <a:off x="197454" y="5475781"/>
            <a:ext cx="2505106" cy="925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50" dirty="0"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Fidinam (</a:t>
            </a:r>
            <a:r>
              <a:rPr lang="en-HK" sz="1050" dirty="0"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Hong Kong) Ltd</a:t>
            </a:r>
            <a:endParaRPr lang="en-US" sz="1050" dirty="0">
              <a:solidFill>
                <a:srgbClr val="73737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050" dirty="0"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alessandro.pedrinoni@fidinam.com.hk</a:t>
            </a:r>
            <a:endParaRPr lang="en-US" sz="1050" dirty="0">
              <a:solidFill>
                <a:srgbClr val="73737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05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www.fidinamgw.com</a:t>
            </a:r>
          </a:p>
        </p:txBody>
      </p:sp>
    </p:spTree>
    <p:extLst>
      <p:ext uri="{BB962C8B-B14F-4D97-AF65-F5344CB8AC3E}">
        <p14:creationId xmlns:p14="http://schemas.microsoft.com/office/powerpoint/2010/main" val="371584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1086</Words>
  <Application>Microsoft Office PowerPoint</Application>
  <PresentationFormat>Widescreen</PresentationFormat>
  <Paragraphs>85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Jacopo Smorgon</dc:creator>
  <cp:lastModifiedBy>Alessandro Pedrinoni</cp:lastModifiedBy>
  <cp:revision>195</cp:revision>
  <cp:lastPrinted>2021-04-21T03:34:16Z</cp:lastPrinted>
  <dcterms:created xsi:type="dcterms:W3CDTF">2020-07-27T10:53:40Z</dcterms:created>
  <dcterms:modified xsi:type="dcterms:W3CDTF">2021-05-25T18:34:47Z</dcterms:modified>
</cp:coreProperties>
</file>