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97" r:id="rId2"/>
    <p:sldId id="298" r:id="rId3"/>
    <p:sldId id="299" r:id="rId4"/>
    <p:sldId id="301" r:id="rId5"/>
    <p:sldId id="275" r:id="rId6"/>
    <p:sldId id="276" r:id="rId7"/>
    <p:sldId id="287" r:id="rId8"/>
    <p:sldId id="303" r:id="rId9"/>
    <p:sldId id="288" r:id="rId10"/>
    <p:sldId id="289" r:id="rId11"/>
    <p:sldId id="290" r:id="rId12"/>
    <p:sldId id="292" r:id="rId13"/>
    <p:sldId id="300" r:id="rId14"/>
    <p:sldId id="295" r:id="rId15"/>
    <p:sldId id="293" r:id="rId16"/>
    <p:sldId id="294" r:id="rId17"/>
    <p:sldId id="296" r:id="rId18"/>
    <p:sldId id="304" r:id="rId19"/>
    <p:sldId id="278" r:id="rId20"/>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te.brandi" initials="d" lastIdx="2" clrIdx="0">
    <p:extLst>
      <p:ext uri="{19B8F6BF-5375-455C-9EA6-DF929625EA0E}">
        <p15:presenceInfo xmlns:p15="http://schemas.microsoft.com/office/powerpoint/2012/main" userId="dante.brand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66422" autoAdjust="0"/>
  </p:normalViewPr>
  <p:slideViewPr>
    <p:cSldViewPr snapToGrid="0" showGuides="1">
      <p:cViewPr varScale="1">
        <p:scale>
          <a:sx n="60" d="100"/>
          <a:sy n="60" d="100"/>
        </p:scale>
        <p:origin x="173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C9C8224C-4005-459F-BE59-B7203FF261D4}" type="datetimeFigureOut">
              <a:rPr lang="en-US" smtClean="0"/>
              <a:t>5/26/2021</a:t>
            </a:fld>
            <a:endParaRPr lang="en-US"/>
          </a:p>
        </p:txBody>
      </p:sp>
      <p:sp>
        <p:nvSpPr>
          <p:cNvPr id="4" name="Footer Placeholder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r>
              <a:rPr lang="en-US" smtClean="0"/>
              <a:t>Consulate General of Italy in HCMC</a:t>
            </a:r>
            <a:endParaRPr lang="en-US"/>
          </a:p>
        </p:txBody>
      </p:sp>
      <p:sp>
        <p:nvSpPr>
          <p:cNvPr id="5" name="Slide Number Placeholder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E4C5109-7F59-42FF-BED2-B09FA9B03D80}" type="slidenum">
              <a:rPr lang="en-US" smtClean="0"/>
              <a:t>‹#›</a:t>
            </a:fld>
            <a:endParaRPr lang="en-US"/>
          </a:p>
        </p:txBody>
      </p:sp>
    </p:spTree>
    <p:extLst>
      <p:ext uri="{BB962C8B-B14F-4D97-AF65-F5344CB8AC3E}">
        <p14:creationId xmlns:p14="http://schemas.microsoft.com/office/powerpoint/2010/main" val="415043975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5D9C7FD-EDCE-4394-B418-EA9790055582}" type="datetimeFigureOut">
              <a:rPr lang="it-IT" smtClean="0"/>
              <a:t>26/05/2021</a:t>
            </a:fld>
            <a:endParaRPr lang="it-IT"/>
          </a:p>
        </p:txBody>
      </p:sp>
      <p:sp>
        <p:nvSpPr>
          <p:cNvPr id="4" name="Segnaposto immagine diapositiva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r>
              <a:rPr lang="en-US" smtClean="0"/>
              <a:t>Consulate General of Italy in HCMC</a:t>
            </a:r>
            <a:endParaRPr lang="it-IT"/>
          </a:p>
        </p:txBody>
      </p:sp>
      <p:sp>
        <p:nvSpPr>
          <p:cNvPr id="7" name="Segnaposto numero diapositiva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90EF6381-3F7E-4E1E-BDF1-AE169E27512F}" type="slidenum">
              <a:rPr lang="it-IT" smtClean="0"/>
              <a:t>‹#›</a:t>
            </a:fld>
            <a:endParaRPr lang="it-IT"/>
          </a:p>
        </p:txBody>
      </p:sp>
    </p:spTree>
    <p:extLst>
      <p:ext uri="{BB962C8B-B14F-4D97-AF65-F5344CB8AC3E}">
        <p14:creationId xmlns:p14="http://schemas.microsoft.com/office/powerpoint/2010/main" val="324551583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though shifting</a:t>
            </a:r>
            <a:r>
              <a:rPr lang="en-US" baseline="0" dirty="0" smtClean="0"/>
              <a:t> towards capital-intensive sectors, still remain a competitive manufacturing platform, driven by FDI</a:t>
            </a:r>
          </a:p>
          <a:p>
            <a:r>
              <a:rPr lang="en-US" baseline="0" dirty="0" smtClean="0"/>
              <a:t>This imposes an integration in the global value chain, through commercial agreements (mainly on a regional basis)</a:t>
            </a:r>
          </a:p>
          <a:p>
            <a:r>
              <a:rPr lang="en-US" baseline="0" dirty="0" smtClean="0"/>
              <a:t>The domestic consumption market is growing, driven by the increase of purchasing power of the middle class</a:t>
            </a:r>
            <a:endParaRPr lang="it-IT" dirty="0" smtClean="0"/>
          </a:p>
          <a:p>
            <a:pPr marL="228600" indent="-228600">
              <a:buAutoNum type="arabicPeriod"/>
            </a:pPr>
            <a:endParaRPr lang="en-US" b="1" dirty="0" smtClean="0"/>
          </a:p>
          <a:p>
            <a:pPr marL="228600" indent="-228600">
              <a:buAutoNum type="arabicPeriod"/>
            </a:pPr>
            <a:r>
              <a:rPr lang="en-US" b="1" dirty="0" smtClean="0"/>
              <a:t>Population</a:t>
            </a:r>
            <a:r>
              <a:rPr lang="en-US" b="1" baseline="0" dirty="0" smtClean="0"/>
              <a:t> increase </a:t>
            </a:r>
          </a:p>
          <a:p>
            <a:pPr marL="228600" indent="-228600">
              <a:buAutoNum type="arabicPeriod"/>
            </a:pPr>
            <a:r>
              <a:rPr lang="en-US" b="1" dirty="0" smtClean="0"/>
              <a:t>Median Age</a:t>
            </a:r>
          </a:p>
          <a:p>
            <a:r>
              <a:rPr lang="en-US" sz="1200" b="0" i="0" u="none" strike="noStrike" kern="1200" baseline="0" dirty="0" smtClean="0">
                <a:solidFill>
                  <a:schemeClr val="tx1"/>
                </a:solidFill>
                <a:latin typeface="+mn-lt"/>
                <a:ea typeface="+mn-ea"/>
                <a:cs typeface="+mn-cs"/>
              </a:rPr>
              <a:t>- Vietnam currently enjoys a “golden population” structure, in which 50% of the population is aged less than 30 years old. </a:t>
            </a:r>
          </a:p>
          <a:p>
            <a:r>
              <a:rPr lang="en-US" sz="1200" b="0" i="0" u="none" strike="noStrike" kern="1200" baseline="0" dirty="0" smtClean="0">
                <a:solidFill>
                  <a:schemeClr val="tx1"/>
                </a:solidFill>
                <a:latin typeface="+mn-lt"/>
                <a:ea typeface="+mn-ea"/>
                <a:cs typeface="+mn-cs"/>
              </a:rPr>
              <a:t>- Vietnam’s population will continue to grow steadily over the next five years, and is expected to reach 100.4 million people by 2024. At this point, the country is expected to begin an aging trend, characterized by a rapid increase in the median population age</a:t>
            </a:r>
          </a:p>
          <a:p>
            <a:r>
              <a:rPr lang="en-US" sz="1200" b="0" i="0" u="none" strike="noStrike" kern="1200" baseline="0" dirty="0" smtClean="0">
                <a:solidFill>
                  <a:schemeClr val="tx1"/>
                </a:solidFill>
                <a:latin typeface="+mn-lt"/>
                <a:ea typeface="+mn-ea"/>
                <a:cs typeface="+mn-cs"/>
              </a:rPr>
              <a:t>- Vietnam has a large and youthful population that represents one of the largest workforces in Southeast Asia. Currently, working age population represents nearly 70% of the total population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smtClean="0">
                <a:solidFill>
                  <a:schemeClr val="tx1"/>
                </a:solidFill>
                <a:latin typeface="+mn-lt"/>
                <a:ea typeface="+mn-ea"/>
                <a:cs typeface="+mn-cs"/>
              </a:rPr>
              <a:t>3. </a:t>
            </a:r>
            <a:r>
              <a:rPr lang="en-US" sz="1200" b="1" i="0" u="none" strike="noStrike" kern="1200" baseline="0" dirty="0" smtClean="0">
                <a:solidFill>
                  <a:schemeClr val="dk1"/>
                </a:solidFill>
                <a:latin typeface="+mn-lt"/>
                <a:ea typeface="+mn-ea"/>
                <a:cs typeface="+mn-cs"/>
              </a:rPr>
              <a:t>Urbanization growth</a:t>
            </a:r>
          </a:p>
          <a:p>
            <a:r>
              <a:rPr lang="en-US" sz="1200" b="0" i="0" u="none" strike="noStrike" kern="1200" baseline="0" dirty="0" smtClean="0">
                <a:solidFill>
                  <a:schemeClr val="tx1"/>
                </a:solidFill>
                <a:latin typeface="+mn-lt"/>
                <a:ea typeface="+mn-ea"/>
                <a:cs typeface="+mn-cs"/>
              </a:rPr>
              <a:t>Urban population is expected to increase with an annualized growth of approximately 2.7% over the next 5 years, reaching nearly 40 million urban residents or nearly 40% of total population by 2024. Rapid urbanization is driving the growth of Vietnam’s middle class </a:t>
            </a:r>
            <a:r>
              <a:rPr lang="en-US" sz="1200" b="0" i="0" u="none" strike="noStrike" kern="1200" baseline="0" dirty="0" err="1" smtClean="0">
                <a:solidFill>
                  <a:schemeClr val="tx1"/>
                </a:solidFill>
                <a:latin typeface="+mn-lt"/>
                <a:ea typeface="+mn-ea"/>
                <a:cs typeface="+mn-cs"/>
              </a:rPr>
              <a:t>anddomestic</a:t>
            </a:r>
            <a:r>
              <a:rPr lang="en-US" sz="1200" b="0" i="0" u="none" strike="noStrike" kern="1200" baseline="0" dirty="0" smtClean="0">
                <a:solidFill>
                  <a:schemeClr val="tx1"/>
                </a:solidFill>
                <a:latin typeface="+mn-lt"/>
                <a:ea typeface="+mn-ea"/>
                <a:cs typeface="+mn-cs"/>
              </a:rPr>
              <a:t> consumer base. Vietnam currently has one of the fastest growing middle classes, whose per capita consumption is rapidly converging </a:t>
            </a:r>
            <a:r>
              <a:rPr lang="en-US" sz="1200" b="0" i="0" u="none" strike="noStrike" kern="1200" baseline="0" dirty="0" err="1" smtClean="0">
                <a:solidFill>
                  <a:schemeClr val="tx1"/>
                </a:solidFill>
                <a:latin typeface="+mn-lt"/>
                <a:ea typeface="+mn-ea"/>
                <a:cs typeface="+mn-cs"/>
              </a:rPr>
              <a:t>onthe</a:t>
            </a:r>
            <a:r>
              <a:rPr lang="en-US" sz="1200" b="0" i="0" u="none" strike="noStrike" kern="1200" baseline="0" dirty="0" smtClean="0">
                <a:solidFill>
                  <a:schemeClr val="tx1"/>
                </a:solidFill>
                <a:latin typeface="+mn-lt"/>
                <a:ea typeface="+mn-ea"/>
                <a:cs typeface="+mn-cs"/>
              </a:rPr>
              <a:t> ASEAN average</a:t>
            </a:r>
          </a:p>
          <a:p>
            <a:r>
              <a:rPr lang="en-US" sz="1200" b="0" i="0" u="none" strike="noStrike" kern="1200" baseline="0" dirty="0" smtClean="0">
                <a:solidFill>
                  <a:schemeClr val="tx1"/>
                </a:solidFill>
                <a:latin typeface="+mn-lt"/>
                <a:ea typeface="+mn-ea"/>
                <a:cs typeface="+mn-cs"/>
              </a:rPr>
              <a:t>- The rapid growth of urban population in Vietnam is lead by major cities such as Hanoi, HCMC and Da Nang</a:t>
            </a:r>
          </a:p>
          <a:p>
            <a:r>
              <a:rPr lang="en-US" sz="1200" b="0" i="0" u="none" strike="noStrike" kern="1200" baseline="0" dirty="0" smtClean="0">
                <a:solidFill>
                  <a:schemeClr val="tx1"/>
                </a:solidFill>
                <a:latin typeface="+mn-lt"/>
                <a:ea typeface="+mn-ea"/>
                <a:cs typeface="+mn-cs"/>
              </a:rPr>
              <a:t>The country has witnessed steady urbanization over the past five years, with the urban population now accounting for 36.6% of total population. This corresponds to a CAGR of 3.1% between 2014 and 2019. By 2024, Vietnam’s urban population is forecasted to reach 40.4 million people, with a growth rate of 2.7% per annum, ranking third among ASEAN countries.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 Vietnam’s rapid urbanization drives higher income and purchasing power, which will benefit consumer demand</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4. </a:t>
            </a:r>
            <a:r>
              <a:rPr lang="en-US" sz="1200" b="1" i="0" u="none" strike="noStrike" kern="1200" baseline="0" dirty="0" smtClean="0">
                <a:solidFill>
                  <a:schemeClr val="dk1"/>
                </a:solidFill>
                <a:latin typeface="+mn-lt"/>
                <a:ea typeface="+mn-ea"/>
                <a:cs typeface="+mn-cs"/>
              </a:rPr>
              <a:t>Income growth</a:t>
            </a:r>
            <a:endParaRPr lang="en-US" sz="1200" b="0" i="0" u="none" strike="noStrike" kern="1200" baseline="0" dirty="0" smtClean="0">
              <a:solidFill>
                <a:schemeClr val="dk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Vietnam’s per capita gross income is still relatively low compared to other peers in Asia. However, its growth rate in the past five years has maintained the highest in the region at around 7% per annum and is estimated to grow at this stable rate until 2024. </a:t>
            </a:r>
          </a:p>
          <a:p>
            <a:r>
              <a:rPr lang="en-US" sz="1200" b="0" i="0" u="none" strike="noStrike" kern="1200" baseline="0" dirty="0" smtClean="0">
                <a:solidFill>
                  <a:schemeClr val="tx1"/>
                </a:solidFill>
                <a:latin typeface="+mn-lt"/>
                <a:ea typeface="+mn-ea"/>
                <a:cs typeface="+mn-cs"/>
              </a:rPr>
              <a:t>- Similarly, compared to the other five Asian peers, Vietnam’s consumption per capita is lagging. On the other hand, its future growth rate is predicted to be much higher than the other countries, at around 8.4% per annum, which will likely drive growth in overall spending</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5. GDP growth </a:t>
            </a:r>
          </a:p>
          <a:p>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Vietnam is one of the fastest growing economies in ASEAN, with expected GDP growth rate of 6.5% per capita through 2024 higher than that of selected regional peers such as Malaysia (4.3%), Thailand (2.5%) and Indonesia (4.6%). . </a:t>
            </a:r>
            <a:r>
              <a:rPr lang="en-US" sz="1200" b="1" i="1" u="none" strike="noStrike" kern="1200" baseline="0" dirty="0" smtClean="0">
                <a:solidFill>
                  <a:schemeClr val="tx1"/>
                </a:solidFill>
                <a:latin typeface="+mn-lt"/>
                <a:ea typeface="+mn-ea"/>
                <a:cs typeface="+mn-cs"/>
              </a:rPr>
              <a:t>Expected in the post </a:t>
            </a:r>
            <a:r>
              <a:rPr lang="en-US" sz="1200" b="1" i="1" u="none" strike="noStrike" kern="1200" baseline="0" dirty="0" err="1" smtClean="0">
                <a:solidFill>
                  <a:schemeClr val="tx1"/>
                </a:solidFill>
                <a:latin typeface="+mn-lt"/>
                <a:ea typeface="+mn-ea"/>
                <a:cs typeface="+mn-cs"/>
              </a:rPr>
              <a:t>Covid</a:t>
            </a:r>
            <a:r>
              <a:rPr lang="en-US" sz="1200" b="1" i="1" u="none" strike="noStrike" kern="1200" baseline="0" dirty="0" smtClean="0">
                <a:solidFill>
                  <a:schemeClr val="tx1"/>
                </a:solidFill>
                <a:latin typeface="+mn-lt"/>
                <a:ea typeface="+mn-ea"/>
                <a:cs typeface="+mn-cs"/>
              </a:rPr>
              <a:t> growth </a:t>
            </a:r>
            <a:r>
              <a:rPr lang="en-US" sz="1200" b="0" i="0" u="none" strike="noStrike" kern="1200" baseline="0" dirty="0" smtClean="0">
                <a:solidFill>
                  <a:schemeClr val="tx1"/>
                </a:solidFill>
                <a:latin typeface="+mn-lt"/>
                <a:ea typeface="+mn-ea"/>
                <a:cs typeface="+mn-cs"/>
              </a:rPr>
              <a:t>This is expected to be driven by strong investment growth, and greater international economic integration through a growing list of trade agreements.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6. FDI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Driven by its low-cost workforce and large domestic market, Vietnam is becoming an attractive market for foreign investors</a:t>
            </a:r>
          </a:p>
          <a:p>
            <a:r>
              <a:rPr lang="en-US" sz="1200" b="0" i="0" u="none" strike="noStrike" kern="1200" baseline="0" dirty="0" smtClean="0">
                <a:solidFill>
                  <a:schemeClr val="tx1"/>
                </a:solidFill>
                <a:latin typeface="+mn-lt"/>
                <a:ea typeface="+mn-ea"/>
                <a:cs typeface="+mn-cs"/>
              </a:rPr>
              <a:t>- Vietnam has attracted strong foreign investments for the past five years reflected by a growth rate of 11.7% per annum.</a:t>
            </a:r>
          </a:p>
          <a:p>
            <a:r>
              <a:rPr lang="en-US" sz="1200" b="0" i="0" u="none" strike="noStrike" kern="1200" baseline="0" dirty="0" smtClean="0">
                <a:solidFill>
                  <a:schemeClr val="tx1"/>
                </a:solidFill>
                <a:latin typeface="+mn-lt"/>
                <a:ea typeface="+mn-ea"/>
                <a:cs typeface="+mn-cs"/>
              </a:rPr>
              <a:t>- Among various sectors, the industrial manufacturing and processing sectors have attracted the largest share of total FDI in flux, maintaining an average of 66.3% in total FDI into Vietnam in 2015 and 2019</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7.  New FDI Projects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Registered FDI by sectors: </a:t>
            </a:r>
          </a:p>
          <a:p>
            <a:r>
              <a:rPr lang="en-US" sz="1200" b="1" i="0" u="none" strike="noStrike" kern="1200" baseline="0" dirty="0" smtClean="0">
                <a:solidFill>
                  <a:schemeClr val="tx1"/>
                </a:solidFill>
                <a:latin typeface="+mn-lt"/>
                <a:ea typeface="+mn-ea"/>
                <a:cs typeface="+mn-cs"/>
              </a:rPr>
              <a:t>Processing, manufacturing industry</a:t>
            </a:r>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Real estate trading</a:t>
            </a:r>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Wholesale, Retail, Repairing</a:t>
            </a:r>
          </a:p>
          <a:p>
            <a:r>
              <a:rPr lang="en-US" sz="1200" b="1" i="0" u="none" strike="noStrike" kern="1200" baseline="0" dirty="0" err="1" smtClean="0">
                <a:solidFill>
                  <a:schemeClr val="tx1"/>
                </a:solidFill>
                <a:latin typeface="+mn-lt"/>
                <a:ea typeface="+mn-ea"/>
                <a:cs typeface="+mn-cs"/>
              </a:rPr>
              <a:t>Specialised</a:t>
            </a:r>
            <a:r>
              <a:rPr lang="en-US" sz="1200" b="1" i="0" u="none" strike="noStrike" kern="1200" baseline="0" dirty="0" smtClean="0">
                <a:solidFill>
                  <a:schemeClr val="tx1"/>
                </a:solidFill>
                <a:latin typeface="+mn-lt"/>
                <a:ea typeface="+mn-ea"/>
                <a:cs typeface="+mn-cs"/>
              </a:rPr>
              <a:t> activities and technology science</a:t>
            </a:r>
          </a:p>
          <a:p>
            <a:r>
              <a:rPr lang="en-US" sz="1200" b="1" i="0" u="none" strike="noStrike" kern="1200" baseline="0" dirty="0" smtClean="0">
                <a:solidFill>
                  <a:schemeClr val="tx1"/>
                </a:solidFill>
                <a:latin typeface="+mn-lt"/>
                <a:ea typeface="+mn-ea"/>
                <a:cs typeface="+mn-cs"/>
              </a:rPr>
              <a:t>Finance, banking &amp; insurance</a:t>
            </a:r>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Others</a:t>
            </a:r>
            <a:r>
              <a:rPr lang="en-US" sz="1200" b="0" i="0" u="none" strike="noStrike" kern="1200" baseline="0" dirty="0" smtClean="0">
                <a:solidFill>
                  <a:schemeClr val="tx1"/>
                </a:solidFill>
                <a:latin typeface="+mn-lt"/>
                <a:ea typeface="+mn-ea"/>
                <a:cs typeface="+mn-cs"/>
              </a:rPr>
              <a:t>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 has attracted strong foreign investments for the past five years reflected by a growth rate of 11.7% per annum.</a:t>
            </a:r>
          </a:p>
          <a:p>
            <a:r>
              <a:rPr lang="en-US" sz="1200" b="0" i="0" u="none" strike="noStrike" kern="1200" baseline="0" dirty="0" smtClean="0">
                <a:solidFill>
                  <a:schemeClr val="tx1"/>
                </a:solidFill>
                <a:latin typeface="+mn-lt"/>
                <a:ea typeface="+mn-ea"/>
                <a:cs typeface="+mn-cs"/>
              </a:rPr>
              <a:t>Among various sectors, the industrial </a:t>
            </a:r>
            <a:r>
              <a:rPr lang="en-US" sz="1200" b="1" i="0" u="none" strike="noStrike" kern="1200" baseline="0" dirty="0" smtClean="0">
                <a:solidFill>
                  <a:schemeClr val="tx1"/>
                </a:solidFill>
                <a:latin typeface="+mn-lt"/>
                <a:ea typeface="+mn-ea"/>
                <a:cs typeface="+mn-cs"/>
              </a:rPr>
              <a:t>manufacturing and processing sectors </a:t>
            </a:r>
            <a:r>
              <a:rPr lang="en-US" sz="1200" b="0" i="0" u="none" strike="noStrike" kern="1200" baseline="0" dirty="0" smtClean="0">
                <a:solidFill>
                  <a:schemeClr val="tx1"/>
                </a:solidFill>
                <a:latin typeface="+mn-lt"/>
                <a:ea typeface="+mn-ea"/>
                <a:cs typeface="+mn-cs"/>
              </a:rPr>
              <a:t>have attracted the largest share of total FDI influx, maintaining an average of 66.3% in total FDI into Vietnam in 2015 and 2019.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FTA</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With 13 signed FTAs, Vietnam is becoming a strategic hub for trade as well as an attractive market for consumption. </a:t>
            </a:r>
          </a:p>
          <a:p>
            <a:r>
              <a:rPr lang="en-US" sz="1200" b="0" i="0" u="none" strike="noStrike" kern="1200" baseline="0" dirty="0" smtClean="0">
                <a:solidFill>
                  <a:schemeClr val="tx1"/>
                </a:solidFill>
                <a:latin typeface="+mn-lt"/>
                <a:ea typeface="+mn-ea"/>
                <a:cs typeface="+mn-cs"/>
              </a:rPr>
              <a:t>While these agreements ease market access for foreign investors, the government will need to reform labor and improve technical skills.</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dirty="0" smtClean="0"/>
          </a:p>
          <a:p>
            <a:endParaRPr lang="en-US" dirty="0"/>
          </a:p>
        </p:txBody>
      </p:sp>
      <p:sp>
        <p:nvSpPr>
          <p:cNvPr id="4" name="Header Placeholder 3"/>
          <p:cNvSpPr>
            <a:spLocks noGrp="1"/>
          </p:cNvSpPr>
          <p:nvPr>
            <p:ph type="hdr" sz="quarter" idx="10"/>
          </p:nvPr>
        </p:nvSpPr>
        <p:spPr/>
        <p:txBody>
          <a:bodyPr/>
          <a:lstStyle/>
          <a:p>
            <a:endParaRPr lang="it-IT"/>
          </a:p>
        </p:txBody>
      </p:sp>
      <p:sp>
        <p:nvSpPr>
          <p:cNvPr id="5" name="Footer Placeholder 4"/>
          <p:cNvSpPr>
            <a:spLocks noGrp="1"/>
          </p:cNvSpPr>
          <p:nvPr>
            <p:ph type="ftr" sz="quarter" idx="11"/>
          </p:nvPr>
        </p:nvSpPr>
        <p:spPr/>
        <p:txBody>
          <a:bodyPr/>
          <a:lstStyle/>
          <a:p>
            <a:r>
              <a:rPr lang="en-US" smtClean="0"/>
              <a:t>Consulate General of Italy in HCMC</a:t>
            </a:r>
            <a:endParaRPr lang="it-IT"/>
          </a:p>
        </p:txBody>
      </p:sp>
      <p:sp>
        <p:nvSpPr>
          <p:cNvPr id="6" name="Slide Number Placeholder 5"/>
          <p:cNvSpPr>
            <a:spLocks noGrp="1"/>
          </p:cNvSpPr>
          <p:nvPr>
            <p:ph type="sldNum" sz="quarter" idx="12"/>
          </p:nvPr>
        </p:nvSpPr>
        <p:spPr/>
        <p:txBody>
          <a:bodyPr/>
          <a:lstStyle/>
          <a:p>
            <a:fld id="{90EF6381-3F7E-4E1E-BDF1-AE169E27512F}" type="slidenum">
              <a:rPr lang="it-IT" smtClean="0"/>
              <a:t>3</a:t>
            </a:fld>
            <a:endParaRPr lang="it-IT"/>
          </a:p>
        </p:txBody>
      </p:sp>
    </p:spTree>
    <p:extLst>
      <p:ext uri="{BB962C8B-B14F-4D97-AF65-F5344CB8AC3E}">
        <p14:creationId xmlns:p14="http://schemas.microsoft.com/office/powerpoint/2010/main" val="36742630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Private sector still plays a small part in Vietnam education system; however, it has grown rapidly in the recent years, especially in K-12 level.</a:t>
            </a:r>
          </a:p>
          <a:p>
            <a:r>
              <a:rPr lang="en-US" sz="1200" b="0" i="0" u="none" strike="noStrike" kern="1200" baseline="0" dirty="0" smtClean="0">
                <a:solidFill>
                  <a:schemeClr val="tx1"/>
                </a:solidFill>
                <a:latin typeface="+mn-lt"/>
                <a:ea typeface="+mn-ea"/>
                <a:cs typeface="+mn-cs"/>
              </a:rPr>
              <a:t>- The decrease in number of student in higher education level in Vietnam can be explained by the growing demand for study abroad across the country’s middle and upper classes.</a:t>
            </a:r>
          </a:p>
          <a:p>
            <a:r>
              <a:rPr lang="en-US" sz="1200" b="0" i="0" u="none" strike="noStrike" kern="1200" baseline="0" dirty="0" smtClean="0">
                <a:solidFill>
                  <a:schemeClr val="tx1"/>
                </a:solidFill>
                <a:latin typeface="+mn-lt"/>
                <a:ea typeface="+mn-ea"/>
                <a:cs typeface="+mn-cs"/>
              </a:rPr>
              <a:t>- 180,000 Vietnamese college student are currently studying overseas. This represents more than10% of all Vietnamese college students. USA is currently the largest destination market with 25,000 college students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Total private education revenue in Vietnam is ~2.65 billion in 2020 and expected to reach ~4.9 billion by 2025. K-12 and ELT are the fastest growing segments </a:t>
            </a:r>
          </a:p>
          <a:p>
            <a:r>
              <a:rPr lang="en-US" sz="1200" b="0" i="0" u="none" strike="noStrike" kern="1200" baseline="0" dirty="0" smtClean="0">
                <a:solidFill>
                  <a:schemeClr val="tx1"/>
                </a:solidFill>
                <a:latin typeface="+mn-lt"/>
                <a:ea typeface="+mn-ea"/>
                <a:cs typeface="+mn-cs"/>
              </a:rPr>
              <a:t>- The private education market in Vietnam is estimated to value at USD2.65 billion in 2020, with K-12 making up 51% in total overall revenue. </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0EF6381-3F7E-4E1E-BDF1-AE169E27512F}" type="slidenum">
              <a:rPr lang="it-IT" smtClean="0"/>
              <a:t>15</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520751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New plants are required </a:t>
            </a:r>
            <a:r>
              <a:rPr lang="en-US" sz="1200" b="0" i="0" u="none" strike="noStrike" kern="1200" baseline="0" dirty="0" smtClean="0">
                <a:solidFill>
                  <a:schemeClr val="tx1"/>
                </a:solidFill>
                <a:latin typeface="+mn-lt"/>
                <a:ea typeface="+mn-ea"/>
                <a:cs typeface="+mn-cs"/>
              </a:rPr>
              <a:t>to ensure that demand can be met in the next four to five years, with higher investment in the electricity sector needed which open opportunities for Italian investors</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 has attractive conditions for renewable energy growth</a:t>
            </a:r>
            <a:endParaRPr lang="en-US" dirty="0"/>
          </a:p>
        </p:txBody>
      </p:sp>
      <p:sp>
        <p:nvSpPr>
          <p:cNvPr id="4" name="Slide Number Placeholder 3"/>
          <p:cNvSpPr>
            <a:spLocks noGrp="1"/>
          </p:cNvSpPr>
          <p:nvPr>
            <p:ph type="sldNum" sz="quarter" idx="10"/>
          </p:nvPr>
        </p:nvSpPr>
        <p:spPr/>
        <p:txBody>
          <a:bodyPr/>
          <a:lstStyle/>
          <a:p>
            <a:fld id="{90EF6381-3F7E-4E1E-BDF1-AE169E27512F}" type="slidenum">
              <a:rPr lang="it-IT" smtClean="0"/>
              <a:t>16</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3332550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Vietnam’s growth rate in tourist departures to Europe is the highest compared to select regions. This is most likely attributed to rising income and an underdeveloped domestic travel market. It is also forecasted that in 2024, tourist departures to Europe from Vietnam will surpass that of 2019 despite the COVID-19 pandemic; this is only also present in Indonesia.</a:t>
            </a:r>
          </a:p>
          <a:p>
            <a:r>
              <a:rPr lang="en-US" sz="1200" b="0" i="0" u="none" strike="noStrike" kern="1200" baseline="0" dirty="0" smtClean="0">
                <a:solidFill>
                  <a:schemeClr val="tx1"/>
                </a:solidFill>
                <a:latin typeface="+mn-lt"/>
                <a:ea typeface="+mn-ea"/>
                <a:cs typeface="+mn-cs"/>
              </a:rPr>
              <a:t>With rising income, many middle </a:t>
            </a:r>
            <a:r>
              <a:rPr lang="en-US" sz="1200" b="0" i="0" u="none" strike="noStrike" kern="1200" baseline="0" dirty="0" err="1" smtClean="0">
                <a:solidFill>
                  <a:schemeClr val="tx1"/>
                </a:solidFill>
                <a:latin typeface="+mn-lt"/>
                <a:ea typeface="+mn-ea"/>
                <a:cs typeface="+mn-cs"/>
              </a:rPr>
              <a:t>classVietnamese</a:t>
            </a:r>
            <a:r>
              <a:rPr lang="en-US" sz="1200" b="0" i="0" u="none" strike="noStrike" kern="1200" baseline="0" dirty="0" smtClean="0">
                <a:solidFill>
                  <a:schemeClr val="tx1"/>
                </a:solidFill>
                <a:latin typeface="+mn-lt"/>
                <a:ea typeface="+mn-ea"/>
                <a:cs typeface="+mn-cs"/>
              </a:rPr>
              <a:t> families are able </a:t>
            </a:r>
            <a:r>
              <a:rPr lang="en-US" sz="1200" b="0" i="0" u="none" strike="noStrike" kern="1200" baseline="0" dirty="0" err="1" smtClean="0">
                <a:solidFill>
                  <a:schemeClr val="tx1"/>
                </a:solidFill>
                <a:latin typeface="+mn-lt"/>
                <a:ea typeface="+mn-ea"/>
                <a:cs typeface="+mn-cs"/>
              </a:rPr>
              <a:t>toafford</a:t>
            </a:r>
            <a:r>
              <a:rPr lang="en-US" sz="1200" b="0" i="0" u="none" strike="noStrike" kern="1200" baseline="0" dirty="0" smtClean="0">
                <a:solidFill>
                  <a:schemeClr val="tx1"/>
                </a:solidFill>
                <a:latin typeface="+mn-lt"/>
                <a:ea typeface="+mn-ea"/>
                <a:cs typeface="+mn-cs"/>
              </a:rPr>
              <a:t> international travel. However, travels are most often within Asia due to proximity, awareness, and price. Though trips to North America and Europe are considered as expensive by many, there has </a:t>
            </a:r>
            <a:r>
              <a:rPr lang="en-US" sz="1200" b="0" i="0" u="none" strike="noStrike" kern="1200" baseline="0" dirty="0" err="1" smtClean="0">
                <a:solidFill>
                  <a:schemeClr val="tx1"/>
                </a:solidFill>
                <a:latin typeface="+mn-lt"/>
                <a:ea typeface="+mn-ea"/>
                <a:cs typeface="+mn-cs"/>
              </a:rPr>
              <a:t>beensteady</a:t>
            </a:r>
            <a:r>
              <a:rPr lang="en-US" sz="1200" b="0" i="0" u="none" strike="noStrike" kern="1200" baseline="0" dirty="0" smtClean="0">
                <a:solidFill>
                  <a:schemeClr val="tx1"/>
                </a:solidFill>
                <a:latin typeface="+mn-lt"/>
                <a:ea typeface="+mn-ea"/>
                <a:cs typeface="+mn-cs"/>
              </a:rPr>
              <a:t> growth over the years in tourist departures from Vietnam. </a:t>
            </a:r>
          </a:p>
          <a:p>
            <a:endParaRPr lang="en-US" dirty="0"/>
          </a:p>
        </p:txBody>
      </p:sp>
      <p:sp>
        <p:nvSpPr>
          <p:cNvPr id="4" name="Slide Number Placeholder 3"/>
          <p:cNvSpPr>
            <a:spLocks noGrp="1"/>
          </p:cNvSpPr>
          <p:nvPr>
            <p:ph type="sldNum" sz="quarter" idx="10"/>
          </p:nvPr>
        </p:nvSpPr>
        <p:spPr/>
        <p:txBody>
          <a:bodyPr/>
          <a:lstStyle/>
          <a:p>
            <a:fld id="{90EF6381-3F7E-4E1E-BDF1-AE169E27512F}" type="slidenum">
              <a:rPr lang="it-IT" smtClean="0"/>
              <a:t>17</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1639711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Thank you</a:t>
            </a:r>
            <a:endParaRPr lang="en-US" baseline="0" dirty="0" smtClean="0"/>
          </a:p>
          <a:p>
            <a:endParaRPr lang="it-IT" dirty="0"/>
          </a:p>
        </p:txBody>
      </p:sp>
      <p:sp>
        <p:nvSpPr>
          <p:cNvPr id="4" name="Segnaposto numero diapositiva 3"/>
          <p:cNvSpPr>
            <a:spLocks noGrp="1"/>
          </p:cNvSpPr>
          <p:nvPr>
            <p:ph type="sldNum" sz="quarter" idx="10"/>
          </p:nvPr>
        </p:nvSpPr>
        <p:spPr/>
        <p:txBody>
          <a:bodyPr/>
          <a:lstStyle/>
          <a:p>
            <a:fld id="{90EF6381-3F7E-4E1E-BDF1-AE169E27512F}" type="slidenum">
              <a:rPr lang="it-IT" smtClean="0"/>
              <a:t>19</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1399622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Italy remains a valid proposition when it comes to its manufacturing</a:t>
            </a:r>
            <a:r>
              <a:rPr lang="en-US" baseline="0" dirty="0" smtClean="0"/>
              <a:t> base and capacity to compete in global markets.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(among the 5 top countries with a trade surplus in manufacturing sector exceeding 100 </a:t>
            </a:r>
            <a:r>
              <a:rPr lang="en-US" sz="1200" b="1" kern="1200" dirty="0" err="1" smtClean="0">
                <a:solidFill>
                  <a:schemeClr val="tx1"/>
                </a:solidFill>
                <a:latin typeface="+mn-lt"/>
                <a:ea typeface="+mn-ea"/>
                <a:cs typeface="+mn-cs"/>
              </a:rPr>
              <a:t>bn</a:t>
            </a:r>
            <a:r>
              <a:rPr lang="en-US" sz="1200" b="1" kern="1200" dirty="0" smtClean="0">
                <a:solidFill>
                  <a:schemeClr val="tx1"/>
                </a:solidFill>
                <a:latin typeface="+mn-lt"/>
                <a:ea typeface="+mn-ea"/>
                <a:cs typeface="+mn-cs"/>
              </a:rPr>
              <a:t> USD)</a:t>
            </a:r>
          </a:p>
          <a:p>
            <a:r>
              <a:rPr lang="en-US" baseline="0" dirty="0" smtClean="0"/>
              <a:t>Maybe less immediate is how Italy is leading also in sustainability and in the efficient use of resources in manufacturing process. It ranks 1</a:t>
            </a:r>
            <a:r>
              <a:rPr lang="en-US" baseline="30000" dirty="0" smtClean="0"/>
              <a:t>st</a:t>
            </a:r>
            <a:r>
              <a:rPr lang="en-US" baseline="0" dirty="0" smtClean="0"/>
              <a:t> in Europe for share of renewable energy in the gross domestic consumption (17.4%). Is the 1</a:t>
            </a:r>
            <a:r>
              <a:rPr lang="en-US" baseline="30000" dirty="0" smtClean="0"/>
              <a:t>st</a:t>
            </a:r>
            <a:r>
              <a:rPr lang="en-US" baseline="0" dirty="0" smtClean="0"/>
              <a:t> in Europe for turnover per-capita in the field of products developed with biological processes (like bioplastic), leader in the percentage of recycled waste and efficient waste reduction (43.2 tons per million euros produced), leading also in secondary raw material recycling in the manufacturing industry. 1</a:t>
            </a:r>
            <a:r>
              <a:rPr lang="en-US" baseline="30000" dirty="0" smtClean="0"/>
              <a:t>st</a:t>
            </a:r>
            <a:r>
              <a:rPr lang="en-US" baseline="0" dirty="0" smtClean="0"/>
              <a:t> in Europe per rate of circular economy (18.5% of the total raw material consumption comes from secondary raw materials), leading also in efficient use of raw materials (307 tons per million euros produced) and leading in low energy consumption per unit of product</a:t>
            </a:r>
            <a:endParaRPr lang="it-IT" dirty="0" smtClean="0"/>
          </a:p>
          <a:p>
            <a:endParaRPr lang="en-US" dirty="0"/>
          </a:p>
        </p:txBody>
      </p:sp>
      <p:sp>
        <p:nvSpPr>
          <p:cNvPr id="4" name="Header Placeholder 3"/>
          <p:cNvSpPr>
            <a:spLocks noGrp="1"/>
          </p:cNvSpPr>
          <p:nvPr>
            <p:ph type="hdr" sz="quarter" idx="10"/>
          </p:nvPr>
        </p:nvSpPr>
        <p:spPr/>
        <p:txBody>
          <a:bodyPr/>
          <a:lstStyle/>
          <a:p>
            <a:endParaRPr lang="it-IT"/>
          </a:p>
        </p:txBody>
      </p:sp>
      <p:sp>
        <p:nvSpPr>
          <p:cNvPr id="5" name="Footer Placeholder 4"/>
          <p:cNvSpPr>
            <a:spLocks noGrp="1"/>
          </p:cNvSpPr>
          <p:nvPr>
            <p:ph type="ftr" sz="quarter" idx="11"/>
          </p:nvPr>
        </p:nvSpPr>
        <p:spPr/>
        <p:txBody>
          <a:bodyPr/>
          <a:lstStyle/>
          <a:p>
            <a:r>
              <a:rPr lang="en-US" smtClean="0"/>
              <a:t>Consulate General of Italy in HCMC</a:t>
            </a:r>
            <a:endParaRPr lang="it-IT"/>
          </a:p>
        </p:txBody>
      </p:sp>
      <p:sp>
        <p:nvSpPr>
          <p:cNvPr id="6" name="Slide Number Placeholder 5"/>
          <p:cNvSpPr>
            <a:spLocks noGrp="1"/>
          </p:cNvSpPr>
          <p:nvPr>
            <p:ph type="sldNum" sz="quarter" idx="12"/>
          </p:nvPr>
        </p:nvSpPr>
        <p:spPr/>
        <p:txBody>
          <a:bodyPr/>
          <a:lstStyle/>
          <a:p>
            <a:fld id="{90EF6381-3F7E-4E1E-BDF1-AE169E27512F}" type="slidenum">
              <a:rPr lang="it-IT" smtClean="0"/>
              <a:t>4</a:t>
            </a:fld>
            <a:endParaRPr lang="it-IT"/>
          </a:p>
        </p:txBody>
      </p:sp>
    </p:spTree>
    <p:extLst>
      <p:ext uri="{BB962C8B-B14F-4D97-AF65-F5344CB8AC3E}">
        <p14:creationId xmlns:p14="http://schemas.microsoft.com/office/powerpoint/2010/main" val="1107447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Wood industry – Second only to China</a:t>
            </a:r>
          </a:p>
          <a:p>
            <a:r>
              <a:rPr lang="en-US" dirty="0" smtClean="0"/>
              <a:t>Machineries</a:t>
            </a:r>
            <a:r>
              <a:rPr lang="en-US" baseline="0" dirty="0" smtClean="0"/>
              <a:t> – Over 5.000 companies in the sector and almost 50bn </a:t>
            </a:r>
            <a:r>
              <a:rPr lang="en-US" baseline="0" dirty="0" err="1" smtClean="0"/>
              <a:t>eur</a:t>
            </a:r>
            <a:r>
              <a:rPr lang="en-US" baseline="0" dirty="0" smtClean="0"/>
              <a:t> turnover. 18% of total Italian export is machinery.</a:t>
            </a:r>
          </a:p>
          <a:p>
            <a:r>
              <a:rPr lang="en-US" baseline="0" dirty="0" smtClean="0"/>
              <a:t>Automotive - Huge expenditure in R&amp;D, industrial districts, global outreach</a:t>
            </a:r>
          </a:p>
          <a:p>
            <a:r>
              <a:rPr lang="en-US" baseline="0" dirty="0" smtClean="0"/>
              <a:t>Pharma – Sector where we are experiencing the largest export’s growth (79%), 1</a:t>
            </a:r>
            <a:r>
              <a:rPr lang="en-US" baseline="30000" dirty="0" smtClean="0"/>
              <a:t>st</a:t>
            </a:r>
            <a:r>
              <a:rPr lang="en-US" baseline="0" dirty="0" smtClean="0"/>
              <a:t> in Europe for turnover and production (31bn </a:t>
            </a:r>
            <a:r>
              <a:rPr lang="en-US" baseline="0" dirty="0" err="1" smtClean="0"/>
              <a:t>eur</a:t>
            </a:r>
            <a:r>
              <a:rPr lang="en-US" baseline="0" dirty="0" smtClean="0"/>
              <a:t>)</a:t>
            </a:r>
          </a:p>
          <a:p>
            <a:r>
              <a:rPr lang="en-US" baseline="0" dirty="0" err="1" smtClean="0"/>
              <a:t>Agrifood</a:t>
            </a:r>
            <a:r>
              <a:rPr lang="en-US" baseline="0" dirty="0" smtClean="0"/>
              <a:t> (food and related technologies) – An undisputed powerhouse, including in organic production, with a turnover of 137bn </a:t>
            </a:r>
            <a:r>
              <a:rPr lang="en-US" baseline="0" dirty="0" err="1" smtClean="0"/>
              <a:t>eur</a:t>
            </a:r>
            <a:r>
              <a:rPr lang="en-US" baseline="0" dirty="0" smtClean="0"/>
              <a:t> and over 56k companies</a:t>
            </a:r>
          </a:p>
          <a:p>
            <a:endParaRPr lang="it-IT" dirty="0"/>
          </a:p>
        </p:txBody>
      </p:sp>
      <p:sp>
        <p:nvSpPr>
          <p:cNvPr id="4" name="Segnaposto numero diapositiva 3"/>
          <p:cNvSpPr>
            <a:spLocks noGrp="1"/>
          </p:cNvSpPr>
          <p:nvPr>
            <p:ph type="sldNum" sz="quarter" idx="10"/>
          </p:nvPr>
        </p:nvSpPr>
        <p:spPr/>
        <p:txBody>
          <a:bodyPr/>
          <a:lstStyle/>
          <a:p>
            <a:fld id="{90EF6381-3F7E-4E1E-BDF1-AE169E27512F}" type="slidenum">
              <a:rPr lang="it-IT" smtClean="0"/>
              <a:t>5</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454539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err="1" smtClean="0"/>
              <a:t>Patto</a:t>
            </a:r>
            <a:r>
              <a:rPr lang="en-US" dirty="0" smtClean="0"/>
              <a:t> per </a:t>
            </a:r>
            <a:r>
              <a:rPr lang="en-US" dirty="0" err="1" smtClean="0"/>
              <a:t>l’Export</a:t>
            </a:r>
            <a:r>
              <a:rPr lang="en-US" dirty="0" smtClean="0"/>
              <a:t> (June 2020). Political commitment.</a:t>
            </a:r>
            <a:r>
              <a:rPr lang="en-US" baseline="0" dirty="0" smtClean="0"/>
              <a:t> </a:t>
            </a:r>
            <a:r>
              <a:rPr lang="en-US" baseline="0" dirty="0" err="1" smtClean="0"/>
              <a:t>Multistakeholder</a:t>
            </a:r>
            <a:r>
              <a:rPr lang="en-US" baseline="0" dirty="0" smtClean="0"/>
              <a:t> approach. </a:t>
            </a:r>
            <a:r>
              <a:rPr lang="en-US" baseline="0" dirty="0" err="1" smtClean="0"/>
              <a:t>Multivectorial</a:t>
            </a:r>
            <a:r>
              <a:rPr lang="en-US" baseline="0" dirty="0" smtClean="0"/>
              <a:t> approach (communication, training, finance, exhibitions. Public support for internationalization.</a:t>
            </a:r>
            <a:endParaRPr lang="en-US" dirty="0" smtClean="0"/>
          </a:p>
          <a:p>
            <a:r>
              <a:rPr lang="en-US" dirty="0" smtClean="0"/>
              <a:t>Commitment is even prior to this extraordinary measures.</a:t>
            </a:r>
          </a:p>
          <a:p>
            <a:r>
              <a:rPr lang="en-US" dirty="0" smtClean="0"/>
              <a:t>Strategic partnership Italy-Vietnam</a:t>
            </a:r>
            <a:r>
              <a:rPr lang="en-US" baseline="0" dirty="0" smtClean="0"/>
              <a:t> since 2013.</a:t>
            </a:r>
            <a:endParaRPr lang="en-US" dirty="0" smtClean="0"/>
          </a:p>
          <a:p>
            <a:r>
              <a:rPr lang="en-US" dirty="0" smtClean="0"/>
              <a:t>Opening of the Italian Consulate General in HCMC, only Consulate General in South-East</a:t>
            </a:r>
            <a:r>
              <a:rPr lang="en-US" baseline="0" dirty="0" smtClean="0"/>
              <a:t> Asia (2014)</a:t>
            </a:r>
          </a:p>
          <a:p>
            <a:r>
              <a:rPr lang="en-US" baseline="0" dirty="0" smtClean="0"/>
              <a:t>Network of Italian institutions</a:t>
            </a:r>
          </a:p>
          <a:p>
            <a:endParaRPr lang="it-IT" dirty="0"/>
          </a:p>
        </p:txBody>
      </p:sp>
      <p:sp>
        <p:nvSpPr>
          <p:cNvPr id="4" name="Segnaposto numero diapositiva 3"/>
          <p:cNvSpPr>
            <a:spLocks noGrp="1"/>
          </p:cNvSpPr>
          <p:nvPr>
            <p:ph type="sldNum" sz="quarter" idx="10"/>
          </p:nvPr>
        </p:nvSpPr>
        <p:spPr/>
        <p:txBody>
          <a:bodyPr/>
          <a:lstStyle/>
          <a:p>
            <a:fld id="{90EF6381-3F7E-4E1E-BDF1-AE169E27512F}" type="slidenum">
              <a:rPr lang="it-IT" smtClean="0"/>
              <a:t>6</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3457181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Vietnam remains one of the top Asian countries to import Italian raw materials, this position will likely expand with the EVFTA</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comparison with other Asian countries, Vietnam was one of the top Asian destinations for Italian export textiles in the period of 2014-2018, with a high CAGR rate of 9%. Italian’s top export products include animal hides, wools and fabrics, among which animal hides amounted to USD 235 million in 2018 at a y-o-y growth rate of 7%. </a:t>
            </a:r>
          </a:p>
          <a:p>
            <a:endParaRPr lang="en-US" sz="1200" b="0" i="0" u="none" strike="noStrike" kern="1200" baseline="0" dirty="0" smtClean="0">
              <a:solidFill>
                <a:schemeClr val="tx1"/>
              </a:solidFill>
              <a:latin typeface="+mn-lt"/>
              <a:ea typeface="+mn-ea"/>
              <a:cs typeface="+mn-cs"/>
            </a:endParaRPr>
          </a:p>
          <a:p>
            <a:r>
              <a:rPr lang="en-US" sz="1200" b="0" i="0" u="sng" strike="noStrike" kern="1200" baseline="0" dirty="0" smtClean="0">
                <a:solidFill>
                  <a:schemeClr val="tx1"/>
                </a:solidFill>
                <a:latin typeface="+mn-lt"/>
                <a:ea typeface="+mn-ea"/>
                <a:cs typeface="+mn-cs"/>
              </a:rPr>
              <a:t>Key implications for Italian companies</a:t>
            </a:r>
          </a:p>
          <a:p>
            <a:r>
              <a:rPr lang="en-US" sz="1200" b="0" i="0" u="none" strike="noStrike" kern="1200" baseline="0" dirty="0" smtClean="0">
                <a:solidFill>
                  <a:schemeClr val="tx1"/>
                </a:solidFill>
                <a:latin typeface="+mn-lt"/>
                <a:ea typeface="+mn-ea"/>
                <a:cs typeface="+mn-cs"/>
              </a:rPr>
              <a:t>With the EVFTA coming into effect, Vietnam's textile and garment industry is expected to increase its exports to the EU. </a:t>
            </a:r>
            <a:r>
              <a:rPr lang="en-US" sz="1200" b="0" i="0" u="none" strike="noStrike" kern="1200" baseline="0" dirty="0" err="1" smtClean="0">
                <a:solidFill>
                  <a:schemeClr val="tx1"/>
                </a:solidFill>
                <a:latin typeface="+mn-lt"/>
                <a:ea typeface="+mn-ea"/>
                <a:cs typeface="+mn-cs"/>
              </a:rPr>
              <a:t>Thatsaid</a:t>
            </a:r>
            <a:r>
              <a:rPr lang="en-US" sz="1200" b="0" i="0" u="none" strike="noStrike" kern="1200" baseline="0" dirty="0" smtClean="0">
                <a:solidFill>
                  <a:schemeClr val="tx1"/>
                </a:solidFill>
                <a:latin typeface="+mn-lt"/>
                <a:ea typeface="+mn-ea"/>
                <a:cs typeface="+mn-cs"/>
              </a:rPr>
              <a:t>, capitalizing on the EVFTA's advantages may not be simple due to the “yarn forward” rule, which stipulate rules of product origin. </a:t>
            </a:r>
          </a:p>
          <a:p>
            <a:r>
              <a:rPr lang="en-US" sz="1200" b="0" i="0" u="none" strike="noStrike" kern="1200" baseline="0" dirty="0" smtClean="0">
                <a:solidFill>
                  <a:schemeClr val="tx1"/>
                </a:solidFill>
                <a:latin typeface="+mn-lt"/>
                <a:ea typeface="+mn-ea"/>
                <a:cs typeface="+mn-cs"/>
              </a:rPr>
              <a:t>While Vietnam needs more than 9 billion meters of fabric annually, domestic suppliers can meet only one-third of this amount, and the rest must be imported. Thus, opportunities for Italian companies to export fabrics into Vietnam are expected to widen when the EVFTA comes into effect.</a:t>
            </a:r>
          </a:p>
          <a:p>
            <a:endParaRPr lang="en-US" dirty="0" smtClean="0"/>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Textile-related machines remain one of the top imports from Italy. This demand will likely to continue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Italian Machinery manufacturing and export has grown over the last decade, This export market is now worth more than USD140 billion in 2018, and accounts for approximately 18% of all Italian exports. </a:t>
            </a:r>
          </a:p>
          <a:p>
            <a:r>
              <a:rPr lang="en-US" sz="1200" b="0" i="0" u="none" strike="noStrike" kern="1200" baseline="0" dirty="0" smtClean="0">
                <a:solidFill>
                  <a:schemeClr val="tx1"/>
                </a:solidFill>
                <a:latin typeface="+mn-lt"/>
                <a:ea typeface="+mn-ea"/>
                <a:cs typeface="+mn-cs"/>
              </a:rPr>
              <a:t>In Asia, Vietnam is among the top countries to import Italian machineries with a CAGR of 15% from 2014 to 2018. Textile related machinery is a key category </a:t>
            </a:r>
          </a:p>
          <a:p>
            <a:endParaRPr lang="en-US" sz="1200" b="0" i="0" u="none" strike="noStrike" kern="1200" baseline="0" dirty="0" smtClean="0">
              <a:solidFill>
                <a:schemeClr val="tx1"/>
              </a:solidFill>
              <a:latin typeface="+mn-lt"/>
              <a:ea typeface="+mn-ea"/>
              <a:cs typeface="+mn-cs"/>
            </a:endParaRPr>
          </a:p>
          <a:p>
            <a:r>
              <a:rPr lang="en-US" sz="1200" b="0" i="0" u="sng" strike="noStrike" kern="1200" baseline="0" dirty="0" smtClean="0">
                <a:solidFill>
                  <a:schemeClr val="tx1"/>
                </a:solidFill>
                <a:latin typeface="+mn-lt"/>
                <a:ea typeface="+mn-ea"/>
                <a:cs typeface="+mn-cs"/>
              </a:rPr>
              <a:t>Key implications for Italian companies </a:t>
            </a:r>
          </a:p>
          <a:p>
            <a:r>
              <a:rPr lang="en-US" sz="1200" b="0" i="0" u="none" strike="noStrike" kern="1200" baseline="0" dirty="0" smtClean="0">
                <a:solidFill>
                  <a:schemeClr val="tx1"/>
                </a:solidFill>
                <a:latin typeface="+mn-lt"/>
                <a:ea typeface="+mn-ea"/>
                <a:cs typeface="+mn-cs"/>
              </a:rPr>
              <a:t>As Vietnam integrates its textile-related supply chain to meet global standards, there will be a growing demand for Italian machinery and equipment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With the EVTFA in effect, Italian companies can take to advantage by either localizing of manufacturing in Vietnam, or exporting raw materials such as high-quality fabrics or machineries </a:t>
            </a:r>
            <a:endParaRPr lang="en-US" dirty="0"/>
          </a:p>
        </p:txBody>
      </p:sp>
      <p:sp>
        <p:nvSpPr>
          <p:cNvPr id="4" name="Slide Number Placeholder 3"/>
          <p:cNvSpPr>
            <a:spLocks noGrp="1"/>
          </p:cNvSpPr>
          <p:nvPr>
            <p:ph type="sldNum" sz="quarter" idx="10"/>
          </p:nvPr>
        </p:nvSpPr>
        <p:spPr/>
        <p:txBody>
          <a:bodyPr/>
          <a:lstStyle/>
          <a:p>
            <a:fld id="{90EF6381-3F7E-4E1E-BDF1-AE169E27512F}" type="slidenum">
              <a:rPr lang="it-IT" smtClean="0"/>
              <a:t>10</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2789211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Car ownership in Vietnam has doubled for the past 5 years thanks to rising disposable income and urbanization.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With the GDP growth rate average at 6% per year, Vietnam is expected to become a “middle-income” country by 2032. At which time, the country automobiles penetration rate will likely reach 50 cars per 1000 people, which represents a 5x market expansion of current value.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Vietnam’s automotive industry has expanded significantly over the past 5 years, however, the industry is import-orientated due to a lack  of technological advances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Vietnam’s growing domestic auto production will be an opportunity for Italian high-quality components and machineries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Italian companies can leverage high level of technological expertise to meet the growing demand for high-quality and high-value automobile in Vietnam </a:t>
            </a:r>
            <a:endParaRPr lang="en-US" dirty="0"/>
          </a:p>
        </p:txBody>
      </p:sp>
      <p:sp>
        <p:nvSpPr>
          <p:cNvPr id="4" name="Slide Number Placeholder 3"/>
          <p:cNvSpPr>
            <a:spLocks noGrp="1"/>
          </p:cNvSpPr>
          <p:nvPr>
            <p:ph type="sldNum" sz="quarter" idx="10"/>
          </p:nvPr>
        </p:nvSpPr>
        <p:spPr/>
        <p:txBody>
          <a:bodyPr/>
          <a:lstStyle/>
          <a:p>
            <a:fld id="{90EF6381-3F7E-4E1E-BDF1-AE169E27512F}" type="slidenum">
              <a:rPr lang="it-IT" smtClean="0"/>
              <a:t>11</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3963423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Vietnam’s pharm </a:t>
            </a:r>
            <a:r>
              <a:rPr lang="en-US" sz="1200" b="0" i="0" u="none" strike="noStrike" kern="1200" baseline="0" dirty="0" err="1" smtClean="0">
                <a:solidFill>
                  <a:schemeClr val="tx1"/>
                </a:solidFill>
                <a:latin typeface="+mn-lt"/>
                <a:ea typeface="+mn-ea"/>
                <a:cs typeface="+mn-cs"/>
              </a:rPr>
              <a:t>aceutical</a:t>
            </a:r>
            <a:r>
              <a:rPr lang="en-US" sz="1200" b="0" i="0" u="none" strike="noStrike" kern="1200" baseline="0" dirty="0" smtClean="0">
                <a:solidFill>
                  <a:schemeClr val="tx1"/>
                </a:solidFill>
                <a:latin typeface="+mn-lt"/>
                <a:ea typeface="+mn-ea"/>
                <a:cs typeface="+mn-cs"/>
              </a:rPr>
              <a:t> industry is growing rapidly as a result of rising income per capita, urbanization, and aging population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Vietnam’snewly-urbanizedcohortisbeginningtoage,leadingtoariseinnon-communicablediseases.These factors combined with rising personal income drives growth for Vietnam’s pharmaceutical sales over the past years. This creates an attractive market for global pharmaceutical companies looking for emerging markets growth</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Growthinpersonalincomehasstimulatedconsumptioninpharmaceuticalproducts.Currently,VietnampharmaceuticalcompaniesstillheavilydependsonimportsforActivePharmaceuticalIngredientswhichopenopportunitiesforhighqualitymaterialsfromItaly.</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With a robust pharmaceutical sector, Italy has strong competitive advantage to increase market shares of pharmaceuticals among Asian countries.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From 2014 to 2019, Italy witnessed top pharma export growth of 10.1% in Europe. </a:t>
            </a:r>
          </a:p>
          <a:p>
            <a:r>
              <a:rPr lang="en-US" sz="1200" b="0" i="0" u="none" strike="noStrike" kern="1200" baseline="0" dirty="0" smtClean="0">
                <a:solidFill>
                  <a:schemeClr val="tx1"/>
                </a:solidFill>
                <a:latin typeface="+mn-lt"/>
                <a:ea typeface="+mn-ea"/>
                <a:cs typeface="+mn-cs"/>
              </a:rPr>
              <a:t>Over the past five years, from 2015 to 2019, Vietnam’s demand for Italian pharmaceutical products has risen at a strong growth rate of 8.3% CAGR from USD 117.2 million to USD 161.5 million.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 Vietnam economies grow, and healthcare provision and insurance mechanisms expand, Italy is in a strong position to </a:t>
            </a:r>
            <a:r>
              <a:rPr lang="en-US" sz="1200" b="0" i="0" u="none" strike="noStrike" kern="1200" baseline="0" dirty="0" err="1" smtClean="0">
                <a:solidFill>
                  <a:schemeClr val="tx1"/>
                </a:solidFill>
                <a:latin typeface="+mn-lt"/>
                <a:ea typeface="+mn-ea"/>
                <a:cs typeface="+mn-cs"/>
              </a:rPr>
              <a:t>supplyand</a:t>
            </a:r>
            <a:r>
              <a:rPr lang="en-US" sz="1200" b="0" i="0" u="none" strike="noStrike" kern="1200" baseline="0" dirty="0" smtClean="0">
                <a:solidFill>
                  <a:schemeClr val="tx1"/>
                </a:solidFill>
                <a:latin typeface="+mn-lt"/>
                <a:ea typeface="+mn-ea"/>
                <a:cs typeface="+mn-cs"/>
              </a:rPr>
              <a:t> meet the growing demand of pharmaceutical products</a:t>
            </a:r>
          </a:p>
          <a:p>
            <a:endParaRPr lang="en-US" dirty="0"/>
          </a:p>
        </p:txBody>
      </p:sp>
      <p:sp>
        <p:nvSpPr>
          <p:cNvPr id="4" name="Slide Number Placeholder 3"/>
          <p:cNvSpPr>
            <a:spLocks noGrp="1"/>
          </p:cNvSpPr>
          <p:nvPr>
            <p:ph type="sldNum" sz="quarter" idx="10"/>
          </p:nvPr>
        </p:nvSpPr>
        <p:spPr/>
        <p:txBody>
          <a:bodyPr/>
          <a:lstStyle/>
          <a:p>
            <a:fld id="{90EF6381-3F7E-4E1E-BDF1-AE169E27512F}" type="slidenum">
              <a:rPr lang="it-IT" smtClean="0"/>
              <a:t>12</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1978622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Vietnam’s F&amp;B  industry growing and maturing. This is driven by a large, young and rapidly urbanized population that has a growing level of disposable income with a rising demand for F&amp;B consumption.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 an underpenetrated market with a high growth rate, Vietnam will become an attractive export destination for Italian F&amp;B suppliers.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For the past 5 years, Vietnam’s imports of F&amp;B products were below the Asian countries’ average of USD 2 billion. However, Vietnam is among one of the top countries in terms of growth rate for demand of Italian imported products compared to regional peers.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Even though Italian F&amp;B products are underpenetrated in Vietnam, its top exports F&amp;B goods have witnessed a strong rise in demand, especially for </a:t>
            </a:r>
            <a:r>
              <a:rPr lang="en-US" sz="1200" b="1" i="0" u="none" strike="noStrike" kern="1200" baseline="0" dirty="0" smtClean="0">
                <a:solidFill>
                  <a:schemeClr val="tx1"/>
                </a:solidFill>
                <a:latin typeface="+mn-lt"/>
                <a:ea typeface="+mn-ea"/>
                <a:cs typeface="+mn-cs"/>
              </a:rPr>
              <a:t>Wine</a:t>
            </a:r>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Olive </a:t>
            </a:r>
            <a:r>
              <a:rPr lang="en-US" sz="1200" b="1" i="0" u="none" strike="noStrike" kern="1200" baseline="0" dirty="0" err="1" smtClean="0">
                <a:solidFill>
                  <a:schemeClr val="tx1"/>
                </a:solidFill>
                <a:latin typeface="+mn-lt"/>
                <a:ea typeface="+mn-ea"/>
                <a:cs typeface="+mn-cs"/>
              </a:rPr>
              <a:t>oil</a:t>
            </a:r>
            <a:r>
              <a:rPr lang="en-US" sz="1200" b="0" i="0" u="none" strike="noStrike" kern="1200" baseline="0" dirty="0" err="1" smtClean="0">
                <a:solidFill>
                  <a:schemeClr val="tx1"/>
                </a:solidFill>
                <a:latin typeface="+mn-lt"/>
                <a:ea typeface="+mn-ea"/>
                <a:cs typeface="+mn-cs"/>
              </a:rPr>
              <a:t>and</a:t>
            </a:r>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Pasta.</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Vietnam’s increasing demand for food preparation machineries will make Italy an ideal import partner</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export market for Italy’s industrial food preparation machineries amounted to USD 2.2 billion in 2018, when it reached its position as the second top exporter in Europe. </a:t>
            </a:r>
          </a:p>
          <a:p>
            <a:r>
              <a:rPr lang="en-US" sz="1200" b="0" i="0" u="none" strike="noStrike" kern="1200" baseline="0" dirty="0" smtClean="0">
                <a:solidFill>
                  <a:schemeClr val="tx1"/>
                </a:solidFill>
                <a:latin typeface="+mn-lt"/>
                <a:ea typeface="+mn-ea"/>
                <a:cs typeface="+mn-cs"/>
              </a:rPr>
              <a:t>In Asia, Vietnam is among the top import destinations for Italian industrial food preparation machineries. This is reflected in a substantial CAGR value of 52% from 2014 to 2018.</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Key implications for Italian companies</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Vietnam’s rapid population growth is leading to an upsurge in demand for not only F&amp;B products, but also industrial food </a:t>
            </a:r>
            <a:r>
              <a:rPr lang="en-US" sz="1200" b="0" i="0" u="none" strike="noStrike" kern="1200" baseline="0" dirty="0" err="1" smtClean="0">
                <a:solidFill>
                  <a:schemeClr val="tx1"/>
                </a:solidFill>
                <a:latin typeface="+mn-lt"/>
                <a:ea typeface="+mn-ea"/>
                <a:cs typeface="+mn-cs"/>
              </a:rPr>
              <a:t>relatedmachineries</a:t>
            </a:r>
            <a:r>
              <a:rPr lang="en-US" sz="1200" b="0" i="0" u="none" strike="noStrike" kern="1200" baseline="0" dirty="0" smtClean="0">
                <a:solidFill>
                  <a:schemeClr val="tx1"/>
                </a:solidFill>
                <a:latin typeface="+mn-lt"/>
                <a:ea typeface="+mn-ea"/>
                <a:cs typeface="+mn-cs"/>
              </a:rPr>
              <a:t>. Given its substantial export value, Italy is in an optimal position to supply and meet the growing demand for high quality food preparation equipment in Asia, especially Vietnam.</a:t>
            </a:r>
            <a:endParaRPr lang="en-US" dirty="0" smtClean="0"/>
          </a:p>
          <a:p>
            <a:endParaRPr lang="en-US" dirty="0"/>
          </a:p>
        </p:txBody>
      </p:sp>
      <p:sp>
        <p:nvSpPr>
          <p:cNvPr id="4" name="Header Placeholder 3"/>
          <p:cNvSpPr>
            <a:spLocks noGrp="1"/>
          </p:cNvSpPr>
          <p:nvPr>
            <p:ph type="hdr" sz="quarter" idx="10"/>
          </p:nvPr>
        </p:nvSpPr>
        <p:spPr/>
        <p:txBody>
          <a:bodyPr/>
          <a:lstStyle/>
          <a:p>
            <a:endParaRPr lang="it-IT"/>
          </a:p>
        </p:txBody>
      </p:sp>
      <p:sp>
        <p:nvSpPr>
          <p:cNvPr id="5" name="Footer Placeholder 4"/>
          <p:cNvSpPr>
            <a:spLocks noGrp="1"/>
          </p:cNvSpPr>
          <p:nvPr>
            <p:ph type="ftr" sz="quarter" idx="11"/>
          </p:nvPr>
        </p:nvSpPr>
        <p:spPr/>
        <p:txBody>
          <a:bodyPr/>
          <a:lstStyle/>
          <a:p>
            <a:r>
              <a:rPr lang="en-US" smtClean="0"/>
              <a:t>Consulate General of Italy in HCMC</a:t>
            </a:r>
            <a:endParaRPr lang="it-IT"/>
          </a:p>
        </p:txBody>
      </p:sp>
      <p:sp>
        <p:nvSpPr>
          <p:cNvPr id="6" name="Slide Number Placeholder 5"/>
          <p:cNvSpPr>
            <a:spLocks noGrp="1"/>
          </p:cNvSpPr>
          <p:nvPr>
            <p:ph type="sldNum" sz="quarter" idx="12"/>
          </p:nvPr>
        </p:nvSpPr>
        <p:spPr/>
        <p:txBody>
          <a:bodyPr/>
          <a:lstStyle/>
          <a:p>
            <a:fld id="{90EF6381-3F7E-4E1E-BDF1-AE169E27512F}" type="slidenum">
              <a:rPr lang="it-IT" smtClean="0"/>
              <a:t>13</a:t>
            </a:fld>
            <a:endParaRPr lang="it-IT"/>
          </a:p>
        </p:txBody>
      </p:sp>
    </p:spTree>
    <p:extLst>
      <p:ext uri="{BB962C8B-B14F-4D97-AF65-F5344CB8AC3E}">
        <p14:creationId xmlns:p14="http://schemas.microsoft.com/office/powerpoint/2010/main" val="702249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 has a fast-growing market for European and Italian furniture products among regional Asian countries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From 2014 to 2019, Vietnam’s demand for European and Italian furniture products has witnessed the highest growth rate among Asian countries, driven by various factors such as a rise in disposable incomes, growth of real estate, and hospitality industries.</a:t>
            </a:r>
          </a:p>
          <a:p>
            <a:endParaRPr lang="en-US" dirty="0" smtClean="0"/>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 Vietnam’s economic grow and income per capita rise, the demand for luxury and premium furniture </a:t>
            </a:r>
            <a:r>
              <a:rPr lang="en-US" sz="1200" b="0" i="0" u="none" strike="noStrike" kern="1200" baseline="0" dirty="0" err="1" smtClean="0">
                <a:solidFill>
                  <a:schemeClr val="tx1"/>
                </a:solidFill>
                <a:latin typeface="+mn-lt"/>
                <a:ea typeface="+mn-ea"/>
                <a:cs typeface="+mn-cs"/>
              </a:rPr>
              <a:t>productswill</a:t>
            </a:r>
            <a:r>
              <a:rPr lang="en-US" sz="1200" b="0" i="0" u="none" strike="noStrike" kern="1200" baseline="0" dirty="0" smtClean="0">
                <a:solidFill>
                  <a:schemeClr val="tx1"/>
                </a:solidFill>
                <a:latin typeface="+mn-lt"/>
                <a:ea typeface="+mn-ea"/>
                <a:cs typeface="+mn-cs"/>
              </a:rPr>
              <a:t> also </a:t>
            </a:r>
            <a:r>
              <a:rPr lang="en-US" sz="1200" b="0" i="0" u="none" strike="noStrike" kern="1200" baseline="0" dirty="0" err="1" smtClean="0">
                <a:solidFill>
                  <a:schemeClr val="tx1"/>
                </a:solidFill>
                <a:latin typeface="+mn-lt"/>
                <a:ea typeface="+mn-ea"/>
                <a:cs typeface="+mn-cs"/>
              </a:rPr>
              <a:t>rises.Italy</a:t>
            </a:r>
            <a:r>
              <a:rPr lang="en-US" sz="1200" b="0" i="0" u="none" strike="noStrike" kern="1200" baseline="0" dirty="0" smtClean="0">
                <a:solidFill>
                  <a:schemeClr val="tx1"/>
                </a:solidFill>
                <a:latin typeface="+mn-lt"/>
                <a:ea typeface="+mn-ea"/>
                <a:cs typeface="+mn-cs"/>
              </a:rPr>
              <a:t> is in a strong position to supply and meet the growing demand of this sector.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 the second top exporter of furniture to Vietnam, Italy accounts for 5.3% of Vietnam’s furniture imported value in 2018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Vietnam is emerging as a top manufacturer of furniture products in South </a:t>
            </a:r>
            <a:r>
              <a:rPr lang="en-US" sz="1200" b="0" i="0" u="none" strike="noStrike" kern="1200" baseline="0" dirty="0" err="1" smtClean="0">
                <a:solidFill>
                  <a:schemeClr val="tx1"/>
                </a:solidFill>
                <a:latin typeface="+mn-lt"/>
                <a:ea typeface="+mn-ea"/>
                <a:cs typeface="+mn-cs"/>
              </a:rPr>
              <a:t>EastAsia</a:t>
            </a:r>
            <a:r>
              <a:rPr lang="en-US" sz="1200" b="0" i="0" u="none" strike="noStrike" kern="1200" baseline="0" dirty="0" smtClean="0">
                <a:solidFill>
                  <a:schemeClr val="tx1"/>
                </a:solidFill>
                <a:latin typeface="+mn-lt"/>
                <a:ea typeface="+mn-ea"/>
                <a:cs typeface="+mn-cs"/>
              </a:rPr>
              <a:t> exporting to large market such as US, UK, China, Japan and. Currently, there are over 5,500 enterprises in the country engaged in producing and trading furniture products to supply for a large domestic market as well as export markets. </a:t>
            </a:r>
          </a:p>
          <a:p>
            <a:r>
              <a:rPr lang="en-US" sz="1200" b="0" i="0" u="none" strike="noStrike" kern="1200" baseline="0" dirty="0" smtClean="0">
                <a:solidFill>
                  <a:schemeClr val="tx1"/>
                </a:solidFill>
                <a:latin typeface="+mn-lt"/>
                <a:ea typeface="+mn-ea"/>
                <a:cs typeface="+mn-cs"/>
              </a:rPr>
              <a:t>The country’s import value has grown at an impressive CAGR of 30.7%, from 2014 to 2018, with China and Italy as the two biggest exporter of furniture into Vietnam..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Italian companies can utilize Vietnam as a destination to outsource furniture manufacturing as well as a consumption market </a:t>
            </a:r>
            <a:r>
              <a:rPr lang="en-US" sz="1200" b="0" i="0" u="none" strike="noStrike" kern="1200" baseline="0" dirty="0" err="1" smtClean="0">
                <a:solidFill>
                  <a:schemeClr val="tx1"/>
                </a:solidFill>
                <a:latin typeface="+mn-lt"/>
                <a:ea typeface="+mn-ea"/>
                <a:cs typeface="+mn-cs"/>
              </a:rPr>
              <a:t>forItalian</a:t>
            </a:r>
            <a:r>
              <a:rPr lang="en-US" sz="1200" b="0" i="0" u="none" strike="noStrike" kern="1200" baseline="0" dirty="0" smtClean="0">
                <a:solidFill>
                  <a:schemeClr val="tx1"/>
                </a:solidFill>
                <a:latin typeface="+mn-lt"/>
                <a:ea typeface="+mn-ea"/>
                <a:cs typeface="+mn-cs"/>
              </a:rPr>
              <a:t> furniture products.</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0EF6381-3F7E-4E1E-BDF1-AE169E27512F}" type="slidenum">
              <a:rPr lang="it-IT" smtClean="0"/>
              <a:t>14</a:t>
            </a:fld>
            <a:endParaRPr lang="it-IT"/>
          </a:p>
        </p:txBody>
      </p:sp>
      <p:sp>
        <p:nvSpPr>
          <p:cNvPr id="5" name="Header Placeholder 4"/>
          <p:cNvSpPr>
            <a:spLocks noGrp="1"/>
          </p:cNvSpPr>
          <p:nvPr>
            <p:ph type="hdr" sz="quarter" idx="11"/>
          </p:nvPr>
        </p:nvSpPr>
        <p:spPr/>
        <p:txBody>
          <a:bodyPr/>
          <a:lstStyle/>
          <a:p>
            <a:endParaRPr lang="it-IT"/>
          </a:p>
        </p:txBody>
      </p:sp>
      <p:sp>
        <p:nvSpPr>
          <p:cNvPr id="6" name="Footer Placeholder 5"/>
          <p:cNvSpPr>
            <a:spLocks noGrp="1"/>
          </p:cNvSpPr>
          <p:nvPr>
            <p:ph type="ftr" sz="quarter" idx="12"/>
          </p:nvPr>
        </p:nvSpPr>
        <p:spPr/>
        <p:txBody>
          <a:bodyPr/>
          <a:lstStyle/>
          <a:p>
            <a:r>
              <a:rPr lang="en-US" smtClean="0"/>
              <a:t>Consulate General of Italy in HCMC</a:t>
            </a:r>
            <a:endParaRPr lang="it-IT"/>
          </a:p>
        </p:txBody>
      </p:sp>
    </p:spTree>
    <p:extLst>
      <p:ext uri="{BB962C8B-B14F-4D97-AF65-F5344CB8AC3E}">
        <p14:creationId xmlns:p14="http://schemas.microsoft.com/office/powerpoint/2010/main" val="483897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B80FBE-19A5-4776-9D69-4BB92AC076D5}" type="datetime1">
              <a:rPr lang="en-US" smtClean="0"/>
              <a:t>5/26/2021</a:t>
            </a:fld>
            <a:endParaRPr lang="en-US"/>
          </a:p>
        </p:txBody>
      </p:sp>
      <p:sp>
        <p:nvSpPr>
          <p:cNvPr id="5" name="Footer Placeholder 4"/>
          <p:cNvSpPr>
            <a:spLocks noGrp="1"/>
          </p:cNvSpPr>
          <p:nvPr>
            <p:ph type="ftr" sz="quarter" idx="11"/>
          </p:nvPr>
        </p:nvSpPr>
        <p:spPr/>
        <p:txBody>
          <a:bodyPr/>
          <a:lstStyle/>
          <a:p>
            <a:r>
              <a:rPr lang="en-US" smtClean="0"/>
              <a:t>Consulate General of Italy in Ho Chi Minh City</a:t>
            </a:r>
            <a:endParaRPr lang="en-US"/>
          </a:p>
        </p:txBody>
      </p:sp>
      <p:sp>
        <p:nvSpPr>
          <p:cNvPr id="6" name="Slide Number Placeholder 5"/>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1328664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2C9CED-96A2-4E4F-AA12-EB699DE94EE8}" type="datetime1">
              <a:rPr lang="en-US" smtClean="0"/>
              <a:t>5/26/2021</a:t>
            </a:fld>
            <a:endParaRPr lang="en-US"/>
          </a:p>
        </p:txBody>
      </p:sp>
      <p:sp>
        <p:nvSpPr>
          <p:cNvPr id="5" name="Footer Placeholder 4"/>
          <p:cNvSpPr>
            <a:spLocks noGrp="1"/>
          </p:cNvSpPr>
          <p:nvPr>
            <p:ph type="ftr" sz="quarter" idx="11"/>
          </p:nvPr>
        </p:nvSpPr>
        <p:spPr/>
        <p:txBody>
          <a:bodyPr/>
          <a:lstStyle/>
          <a:p>
            <a:r>
              <a:rPr lang="en-US" smtClean="0"/>
              <a:t>Consulate General of Italy in Ho Chi Minh City</a:t>
            </a:r>
            <a:endParaRPr lang="en-US"/>
          </a:p>
        </p:txBody>
      </p:sp>
      <p:sp>
        <p:nvSpPr>
          <p:cNvPr id="6" name="Slide Number Placeholder 5"/>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4040025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9A8C5C-7680-48FA-8146-4845C87F022F}" type="datetime1">
              <a:rPr lang="en-US" smtClean="0"/>
              <a:t>5/26/2021</a:t>
            </a:fld>
            <a:endParaRPr lang="en-US"/>
          </a:p>
        </p:txBody>
      </p:sp>
      <p:sp>
        <p:nvSpPr>
          <p:cNvPr id="5" name="Footer Placeholder 4"/>
          <p:cNvSpPr>
            <a:spLocks noGrp="1"/>
          </p:cNvSpPr>
          <p:nvPr>
            <p:ph type="ftr" sz="quarter" idx="11"/>
          </p:nvPr>
        </p:nvSpPr>
        <p:spPr/>
        <p:txBody>
          <a:bodyPr/>
          <a:lstStyle/>
          <a:p>
            <a:r>
              <a:rPr lang="en-US" smtClean="0"/>
              <a:t>Consulate General of Italy in Ho Chi Minh City</a:t>
            </a:r>
            <a:endParaRPr lang="en-US"/>
          </a:p>
        </p:txBody>
      </p:sp>
      <p:sp>
        <p:nvSpPr>
          <p:cNvPr id="6" name="Slide Number Placeholder 5"/>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151642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D89480-0EF0-45DF-888A-CF586F5AFAE7}" type="datetime1">
              <a:rPr lang="en-US" smtClean="0"/>
              <a:t>5/26/2021</a:t>
            </a:fld>
            <a:endParaRPr lang="en-US"/>
          </a:p>
        </p:txBody>
      </p:sp>
      <p:sp>
        <p:nvSpPr>
          <p:cNvPr id="5" name="Footer Placeholder 4"/>
          <p:cNvSpPr>
            <a:spLocks noGrp="1"/>
          </p:cNvSpPr>
          <p:nvPr>
            <p:ph type="ftr" sz="quarter" idx="11"/>
          </p:nvPr>
        </p:nvSpPr>
        <p:spPr/>
        <p:txBody>
          <a:bodyPr/>
          <a:lstStyle/>
          <a:p>
            <a:r>
              <a:rPr lang="en-US" smtClean="0"/>
              <a:t>Consulate General of Italy in Ho Chi Minh City</a:t>
            </a:r>
            <a:endParaRPr lang="en-US"/>
          </a:p>
        </p:txBody>
      </p:sp>
      <p:sp>
        <p:nvSpPr>
          <p:cNvPr id="6" name="Slide Number Placeholder 5"/>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152943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824299-6D8B-4740-9B61-6B5634976C17}" type="datetime1">
              <a:rPr lang="en-US" smtClean="0"/>
              <a:t>5/26/2021</a:t>
            </a:fld>
            <a:endParaRPr lang="en-US"/>
          </a:p>
        </p:txBody>
      </p:sp>
      <p:sp>
        <p:nvSpPr>
          <p:cNvPr id="5" name="Footer Placeholder 4"/>
          <p:cNvSpPr>
            <a:spLocks noGrp="1"/>
          </p:cNvSpPr>
          <p:nvPr>
            <p:ph type="ftr" sz="quarter" idx="11"/>
          </p:nvPr>
        </p:nvSpPr>
        <p:spPr/>
        <p:txBody>
          <a:bodyPr/>
          <a:lstStyle/>
          <a:p>
            <a:r>
              <a:rPr lang="en-US" smtClean="0"/>
              <a:t>Consulate General of Italy in Ho Chi Minh City</a:t>
            </a:r>
            <a:endParaRPr lang="en-US"/>
          </a:p>
        </p:txBody>
      </p:sp>
      <p:sp>
        <p:nvSpPr>
          <p:cNvPr id="6" name="Slide Number Placeholder 5"/>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396090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CAC83D-B2E0-4637-8DC4-DF983C896CFD}" type="datetime1">
              <a:rPr lang="en-US" smtClean="0"/>
              <a:t>5/26/2021</a:t>
            </a:fld>
            <a:endParaRPr lang="en-US"/>
          </a:p>
        </p:txBody>
      </p:sp>
      <p:sp>
        <p:nvSpPr>
          <p:cNvPr id="6" name="Footer Placeholder 5"/>
          <p:cNvSpPr>
            <a:spLocks noGrp="1"/>
          </p:cNvSpPr>
          <p:nvPr>
            <p:ph type="ftr" sz="quarter" idx="11"/>
          </p:nvPr>
        </p:nvSpPr>
        <p:spPr/>
        <p:txBody>
          <a:bodyPr/>
          <a:lstStyle/>
          <a:p>
            <a:r>
              <a:rPr lang="en-US" smtClean="0"/>
              <a:t>Consulate General of Italy in Ho Chi Minh City</a:t>
            </a:r>
            <a:endParaRPr lang="en-US"/>
          </a:p>
        </p:txBody>
      </p:sp>
      <p:sp>
        <p:nvSpPr>
          <p:cNvPr id="7" name="Slide Number Placeholder 6"/>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372441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5D43F3-3D02-4881-A03A-24BE760552BF}" type="datetime1">
              <a:rPr lang="en-US" smtClean="0"/>
              <a:t>5/26/2021</a:t>
            </a:fld>
            <a:endParaRPr lang="en-US"/>
          </a:p>
        </p:txBody>
      </p:sp>
      <p:sp>
        <p:nvSpPr>
          <p:cNvPr id="8" name="Footer Placeholder 7"/>
          <p:cNvSpPr>
            <a:spLocks noGrp="1"/>
          </p:cNvSpPr>
          <p:nvPr>
            <p:ph type="ftr" sz="quarter" idx="11"/>
          </p:nvPr>
        </p:nvSpPr>
        <p:spPr/>
        <p:txBody>
          <a:bodyPr/>
          <a:lstStyle/>
          <a:p>
            <a:r>
              <a:rPr lang="en-US" smtClean="0"/>
              <a:t>Consulate General of Italy in Ho Chi Minh City</a:t>
            </a:r>
            <a:endParaRPr lang="en-US"/>
          </a:p>
        </p:txBody>
      </p:sp>
      <p:sp>
        <p:nvSpPr>
          <p:cNvPr id="9" name="Slide Number Placeholder 8"/>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1358800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306B6E-C136-47B2-B5CD-DFF58D55413A}" type="datetime1">
              <a:rPr lang="en-US" smtClean="0"/>
              <a:t>5/26/2021</a:t>
            </a:fld>
            <a:endParaRPr lang="en-US"/>
          </a:p>
        </p:txBody>
      </p:sp>
      <p:sp>
        <p:nvSpPr>
          <p:cNvPr id="4" name="Footer Placeholder 3"/>
          <p:cNvSpPr>
            <a:spLocks noGrp="1"/>
          </p:cNvSpPr>
          <p:nvPr>
            <p:ph type="ftr" sz="quarter" idx="11"/>
          </p:nvPr>
        </p:nvSpPr>
        <p:spPr/>
        <p:txBody>
          <a:bodyPr/>
          <a:lstStyle/>
          <a:p>
            <a:r>
              <a:rPr lang="en-US" smtClean="0"/>
              <a:t>Consulate General of Italy in Ho Chi Minh City</a:t>
            </a:r>
            <a:endParaRPr lang="en-US"/>
          </a:p>
        </p:txBody>
      </p:sp>
      <p:sp>
        <p:nvSpPr>
          <p:cNvPr id="5" name="Slide Number Placeholder 4"/>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1487933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7A49C8-37C4-41F5-BE59-131EFA1AE429}" type="datetime1">
              <a:rPr lang="en-US" smtClean="0"/>
              <a:t>5/26/2021</a:t>
            </a:fld>
            <a:endParaRPr lang="en-US"/>
          </a:p>
        </p:txBody>
      </p:sp>
      <p:sp>
        <p:nvSpPr>
          <p:cNvPr id="3" name="Footer Placeholder 2"/>
          <p:cNvSpPr>
            <a:spLocks noGrp="1"/>
          </p:cNvSpPr>
          <p:nvPr>
            <p:ph type="ftr" sz="quarter" idx="11"/>
          </p:nvPr>
        </p:nvSpPr>
        <p:spPr/>
        <p:txBody>
          <a:bodyPr/>
          <a:lstStyle/>
          <a:p>
            <a:r>
              <a:rPr lang="en-US" smtClean="0"/>
              <a:t>Consulate General of Italy in Ho Chi Minh City</a:t>
            </a:r>
            <a:endParaRPr lang="en-US"/>
          </a:p>
        </p:txBody>
      </p:sp>
      <p:sp>
        <p:nvSpPr>
          <p:cNvPr id="4" name="Slide Number Placeholder 3"/>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169124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73AF51E-16A3-4668-A14D-C2E38455320C}" type="datetime1">
              <a:rPr lang="en-US" smtClean="0"/>
              <a:t>5/26/2021</a:t>
            </a:fld>
            <a:endParaRPr lang="en-US"/>
          </a:p>
        </p:txBody>
      </p:sp>
      <p:sp>
        <p:nvSpPr>
          <p:cNvPr id="6" name="Footer Placeholder 5"/>
          <p:cNvSpPr>
            <a:spLocks noGrp="1"/>
          </p:cNvSpPr>
          <p:nvPr>
            <p:ph type="ftr" sz="quarter" idx="11"/>
          </p:nvPr>
        </p:nvSpPr>
        <p:spPr/>
        <p:txBody>
          <a:bodyPr/>
          <a:lstStyle/>
          <a:p>
            <a:r>
              <a:rPr lang="en-US" smtClean="0"/>
              <a:t>Consulate General of Italy in Ho Chi Minh City</a:t>
            </a:r>
            <a:endParaRPr lang="en-US"/>
          </a:p>
        </p:txBody>
      </p:sp>
      <p:sp>
        <p:nvSpPr>
          <p:cNvPr id="7" name="Slide Number Placeholder 6"/>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418634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9EE91C-32A7-40ED-B764-6B84D385CA8F}" type="datetime1">
              <a:rPr lang="en-US" smtClean="0"/>
              <a:t>5/26/2021</a:t>
            </a:fld>
            <a:endParaRPr lang="en-US"/>
          </a:p>
        </p:txBody>
      </p:sp>
      <p:sp>
        <p:nvSpPr>
          <p:cNvPr id="6" name="Footer Placeholder 5"/>
          <p:cNvSpPr>
            <a:spLocks noGrp="1"/>
          </p:cNvSpPr>
          <p:nvPr>
            <p:ph type="ftr" sz="quarter" idx="11"/>
          </p:nvPr>
        </p:nvSpPr>
        <p:spPr/>
        <p:txBody>
          <a:bodyPr/>
          <a:lstStyle/>
          <a:p>
            <a:r>
              <a:rPr lang="en-US" smtClean="0"/>
              <a:t>Consulate General of Italy in Ho Chi Minh City</a:t>
            </a:r>
            <a:endParaRPr lang="en-US"/>
          </a:p>
        </p:txBody>
      </p:sp>
      <p:sp>
        <p:nvSpPr>
          <p:cNvPr id="7" name="Slide Number Placeholder 6"/>
          <p:cNvSpPr>
            <a:spLocks noGrp="1"/>
          </p:cNvSpPr>
          <p:nvPr>
            <p:ph type="sldNum" sz="quarter" idx="12"/>
          </p:nvPr>
        </p:nvSpPr>
        <p:spPr/>
        <p:txBody>
          <a:bodyPr/>
          <a:lstStyle/>
          <a:p>
            <a:fld id="{5E49BC3C-BD81-41C1-99F3-33C59CEC0910}" type="slidenum">
              <a:rPr lang="en-US" smtClean="0"/>
              <a:t>‹#›</a:t>
            </a:fld>
            <a:endParaRPr lang="en-US"/>
          </a:p>
        </p:txBody>
      </p:sp>
    </p:spTree>
    <p:extLst>
      <p:ext uri="{BB962C8B-B14F-4D97-AF65-F5344CB8AC3E}">
        <p14:creationId xmlns:p14="http://schemas.microsoft.com/office/powerpoint/2010/main" val="998713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B2E86-B771-4527-94F5-795A2943954F}" type="datetime1">
              <a:rPr lang="en-US" smtClean="0"/>
              <a:t>5/26/2021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Consulate General of Italy in Ho Chi Minh City</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49BC3C-BD81-41C1-99F3-33C59CEC0910}" type="slidenum">
              <a:rPr lang="en-US" smtClean="0"/>
              <a:t>‹#›</a:t>
            </a:fld>
            <a:endParaRPr lang="en-US"/>
          </a:p>
        </p:txBody>
      </p:sp>
    </p:spTree>
    <p:extLst>
      <p:ext uri="{BB962C8B-B14F-4D97-AF65-F5344CB8AC3E}">
        <p14:creationId xmlns:p14="http://schemas.microsoft.com/office/powerpoint/2010/main" val="3389842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stream.lifesizecloud.com/extension/9300856/3ff5088f-7c60-4eba-9a17-8cd0afd52472" TargetMode="External"/><Relationship Id="rId2" Type="http://schemas.openxmlformats.org/officeDocument/2006/relationships/image" Target="../media/image19.jpg"/><Relationship Id="rId1" Type="http://schemas.openxmlformats.org/officeDocument/2006/relationships/slideLayout" Target="../slideLayouts/slideLayout2.xml"/><Relationship Id="rId6" Type="http://schemas.openxmlformats.org/officeDocument/2006/relationships/hyperlink" Target="mailto:commerciale.hanoi@esteri.it" TargetMode="External"/><Relationship Id="rId5" Type="http://schemas.openxmlformats.org/officeDocument/2006/relationships/hyperlink" Target="https://ambhanoi.esteri.it/ambasciata_hanoi/it/i_rapporti_bilaterali/cooperazione_economica/focus-settori.html"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hyperlink" Target="mailto:dante.brandi@esteri.i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www.conshochiminh.esteri.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56674" y="118310"/>
            <a:ext cx="3266891" cy="914400"/>
          </a:xfrm>
        </p:spPr>
      </p:pic>
      <p:pic>
        <p:nvPicPr>
          <p:cNvPr id="5" name="Picture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110007" y="203534"/>
            <a:ext cx="2905530" cy="1143160"/>
          </a:xfrm>
          <a:prstGeom prst="rect">
            <a:avLst/>
          </a:prstGeom>
        </p:spPr>
      </p:pic>
      <p:sp>
        <p:nvSpPr>
          <p:cNvPr id="6" name="Slide Number Placeholder 5"/>
          <p:cNvSpPr>
            <a:spLocks noGrp="1"/>
          </p:cNvSpPr>
          <p:nvPr>
            <p:ph type="sldNum" sz="quarter" idx="12"/>
          </p:nvPr>
        </p:nvSpPr>
        <p:spPr/>
        <p:txBody>
          <a:bodyPr/>
          <a:lstStyle/>
          <a:p>
            <a:fld id="{5E49BC3C-BD81-41C1-99F3-33C59CEC0910}" type="slidenum">
              <a:rPr lang="en-US" smtClean="0"/>
              <a:t>1</a:t>
            </a:fld>
            <a:endParaRPr lang="en-US"/>
          </a:p>
        </p:txBody>
      </p:sp>
      <p:sp>
        <p:nvSpPr>
          <p:cNvPr id="8" name="Rectangle 7"/>
          <p:cNvSpPr/>
          <p:nvPr/>
        </p:nvSpPr>
        <p:spPr>
          <a:xfrm>
            <a:off x="1828800" y="4433700"/>
            <a:ext cx="8582526" cy="1323439"/>
          </a:xfrm>
          <a:prstGeom prst="rect">
            <a:avLst/>
          </a:prstGeom>
        </p:spPr>
        <p:txBody>
          <a:bodyPr wrap="square">
            <a:spAutoFit/>
          </a:bodyPr>
          <a:lstStyle/>
          <a:p>
            <a:pPr algn="ctr"/>
            <a:r>
              <a:rPr lang="en-US" sz="2000" b="1" dirty="0"/>
              <a:t>Live Webinar</a:t>
            </a:r>
          </a:p>
          <a:p>
            <a:pPr algn="ctr"/>
            <a:r>
              <a:rPr lang="en-US" sz="2000" dirty="0"/>
              <a:t>27 May 2021</a:t>
            </a:r>
          </a:p>
          <a:p>
            <a:pPr algn="ctr"/>
            <a:endParaRPr lang="en-US" sz="2000" b="1" dirty="0"/>
          </a:p>
          <a:p>
            <a:pPr algn="ctr"/>
            <a:r>
              <a:rPr lang="en-US" sz="2000" b="1" dirty="0"/>
              <a:t>Dante Brandi, Consul General of Italy in Ho Chi Minh City</a:t>
            </a:r>
          </a:p>
        </p:txBody>
      </p:sp>
      <p:sp>
        <p:nvSpPr>
          <p:cNvPr id="9" name="Title 1"/>
          <p:cNvSpPr txBox="1">
            <a:spLocks/>
          </p:cNvSpPr>
          <p:nvPr/>
        </p:nvSpPr>
        <p:spPr>
          <a:xfrm>
            <a:off x="254924" y="2304202"/>
            <a:ext cx="11937076" cy="1437954"/>
          </a:xfrm>
          <a:prstGeom prst="rect">
            <a:avLst/>
          </a:prstGeom>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6600" b="1" dirty="0" smtClean="0">
                <a:solidFill>
                  <a:srgbClr val="002060"/>
                </a:solidFill>
                <a:latin typeface="+mn-lt"/>
              </a:rPr>
              <a:t>VENETO MEETS BINH DUONG</a:t>
            </a:r>
            <a:endParaRPr lang="en-US" sz="6600" b="1" dirty="0">
              <a:solidFill>
                <a:srgbClr val="002060"/>
              </a:solidFill>
              <a:latin typeface="+mn-lt"/>
            </a:endParaRPr>
          </a:p>
        </p:txBody>
      </p:sp>
    </p:spTree>
    <p:extLst>
      <p:ext uri="{BB962C8B-B14F-4D97-AF65-F5344CB8AC3E}">
        <p14:creationId xmlns:p14="http://schemas.microsoft.com/office/powerpoint/2010/main" val="2991458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6265"/>
            <a:ext cx="10515600" cy="854075"/>
          </a:xfrm>
        </p:spPr>
        <p:txBody>
          <a:bodyPr/>
          <a:lstStyle/>
          <a:p>
            <a:r>
              <a:rPr lang="en-US" dirty="0" smtClean="0">
                <a:solidFill>
                  <a:srgbClr val="FF0000"/>
                </a:solidFill>
                <a:latin typeface="+mn-lt"/>
              </a:rPr>
              <a:t>Apparel &amp; Footwear</a:t>
            </a:r>
            <a:endParaRPr lang="en-US" dirty="0">
              <a:solidFill>
                <a:srgbClr val="FF0000"/>
              </a:solidFill>
              <a:latin typeface="+mn-lt"/>
            </a:endParaRPr>
          </a:p>
        </p:txBody>
      </p:sp>
      <p:sp>
        <p:nvSpPr>
          <p:cNvPr id="3" name="Content Placeholder 2"/>
          <p:cNvSpPr>
            <a:spLocks noGrp="1"/>
          </p:cNvSpPr>
          <p:nvPr>
            <p:ph idx="1"/>
          </p:nvPr>
        </p:nvSpPr>
        <p:spPr>
          <a:xfrm>
            <a:off x="126833" y="2319910"/>
            <a:ext cx="7583654" cy="3041233"/>
          </a:xfrm>
        </p:spPr>
        <p:txBody>
          <a:bodyPr>
            <a:normAutofit/>
          </a:bodyPr>
          <a:lstStyle/>
          <a:p>
            <a:pPr marL="0" indent="0">
              <a:buNone/>
            </a:pPr>
            <a:r>
              <a:rPr lang="en-US" sz="2000" b="1" dirty="0" smtClean="0"/>
              <a:t>Opportunities</a:t>
            </a:r>
          </a:p>
          <a:p>
            <a:pPr marL="514350" indent="-514350">
              <a:buAutoNum type="arabicPeriod"/>
            </a:pPr>
            <a:r>
              <a:rPr lang="en-US" sz="2000" dirty="0" smtClean="0"/>
              <a:t>Leather &amp; Fiber raw materials</a:t>
            </a:r>
          </a:p>
          <a:p>
            <a:pPr marL="514350" indent="-514350">
              <a:buAutoNum type="arabicPeriod"/>
            </a:pPr>
            <a:r>
              <a:rPr lang="en-US" sz="2000" dirty="0" smtClean="0"/>
              <a:t>Machineries </a:t>
            </a:r>
          </a:p>
          <a:p>
            <a:pPr marL="0" indent="0">
              <a:buNone/>
            </a:pPr>
            <a:endParaRPr lang="en-US" sz="2000" dirty="0"/>
          </a:p>
          <a:p>
            <a:r>
              <a:rPr lang="en-US" sz="2000" dirty="0" smtClean="0"/>
              <a:t>Vietnam </a:t>
            </a:r>
            <a:r>
              <a:rPr lang="en-US" sz="2000" dirty="0"/>
              <a:t>remains one of the top Asian countries to import Italian raw materials, this position will likely expand with the </a:t>
            </a:r>
            <a:r>
              <a:rPr lang="en-US" sz="2000" dirty="0" smtClean="0"/>
              <a:t>EVFTA</a:t>
            </a:r>
          </a:p>
          <a:p>
            <a:r>
              <a:rPr lang="en-US" sz="2000" dirty="0" smtClean="0"/>
              <a:t>Textile-related </a:t>
            </a:r>
            <a:r>
              <a:rPr lang="en-US" sz="2000" dirty="0"/>
              <a:t>machines remain one of the top imports from Italy. This demand will likely </a:t>
            </a:r>
            <a:r>
              <a:rPr lang="en-US" sz="2000" dirty="0" smtClean="0"/>
              <a:t>to continue</a:t>
            </a:r>
            <a:endParaRPr lang="en-US" sz="2000" dirty="0"/>
          </a:p>
        </p:txBody>
      </p:sp>
      <p:pic>
        <p:nvPicPr>
          <p:cNvPr id="4" name="Picture 3"/>
          <p:cNvPicPr>
            <a:picLocks noChangeAspect="1"/>
          </p:cNvPicPr>
          <p:nvPr/>
        </p:nvPicPr>
        <p:blipFill>
          <a:blip r:embed="rId3"/>
          <a:stretch>
            <a:fillRect/>
          </a:stretch>
        </p:blipFill>
        <p:spPr>
          <a:xfrm>
            <a:off x="8437694" y="1102069"/>
            <a:ext cx="3666278" cy="2811612"/>
          </a:xfrm>
          <a:prstGeom prst="rect">
            <a:avLst/>
          </a:prstGeom>
        </p:spPr>
      </p:pic>
      <p:pic>
        <p:nvPicPr>
          <p:cNvPr id="5" name="Picture 4"/>
          <p:cNvPicPr>
            <a:picLocks noChangeAspect="1"/>
          </p:cNvPicPr>
          <p:nvPr/>
        </p:nvPicPr>
        <p:blipFill>
          <a:blip r:embed="rId4"/>
          <a:stretch>
            <a:fillRect/>
          </a:stretch>
        </p:blipFill>
        <p:spPr>
          <a:xfrm>
            <a:off x="8365505" y="3917987"/>
            <a:ext cx="3726782" cy="2944319"/>
          </a:xfrm>
          <a:prstGeom prst="rect">
            <a:avLst/>
          </a:prstGeom>
        </p:spPr>
      </p:pic>
      <p:sp>
        <p:nvSpPr>
          <p:cNvPr id="6" name="Slide Number Placeholder 5"/>
          <p:cNvSpPr>
            <a:spLocks noGrp="1"/>
          </p:cNvSpPr>
          <p:nvPr>
            <p:ph type="sldNum" sz="quarter" idx="12"/>
          </p:nvPr>
        </p:nvSpPr>
        <p:spPr/>
        <p:txBody>
          <a:bodyPr/>
          <a:lstStyle/>
          <a:p>
            <a:fld id="{5E49BC3C-BD81-41C1-99F3-33C59CEC0910}" type="slidenum">
              <a:rPr lang="en-US" smtClean="0"/>
              <a:t>10</a:t>
            </a:fld>
            <a:endParaRPr lang="en-US"/>
          </a:p>
        </p:txBody>
      </p:sp>
      <p:pic>
        <p:nvPicPr>
          <p:cNvPr id="8" name="Content Placeholder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7298" y="112295"/>
            <a:ext cx="3266891" cy="914400"/>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9270631" y="-2085"/>
            <a:ext cx="2905530" cy="1143160"/>
          </a:xfrm>
          <a:prstGeom prst="rect">
            <a:avLst/>
          </a:prstGeom>
        </p:spPr>
      </p:pic>
    </p:spTree>
    <p:extLst>
      <p:ext uri="{BB962C8B-B14F-4D97-AF65-F5344CB8AC3E}">
        <p14:creationId xmlns:p14="http://schemas.microsoft.com/office/powerpoint/2010/main" val="2958728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897" y="1330819"/>
            <a:ext cx="10515600" cy="549275"/>
          </a:xfrm>
        </p:spPr>
        <p:txBody>
          <a:bodyPr>
            <a:noAutofit/>
          </a:bodyPr>
          <a:lstStyle/>
          <a:p>
            <a:r>
              <a:rPr lang="en-US" dirty="0" smtClean="0">
                <a:solidFill>
                  <a:srgbClr val="FF0000"/>
                </a:solidFill>
                <a:latin typeface="+mn-lt"/>
              </a:rPr>
              <a:t>Cars/automotive</a:t>
            </a:r>
            <a:endParaRPr lang="en-US" dirty="0">
              <a:latin typeface="+mn-lt"/>
            </a:endParaRPr>
          </a:p>
        </p:txBody>
      </p:sp>
      <p:sp>
        <p:nvSpPr>
          <p:cNvPr id="3" name="Content Placeholder 2"/>
          <p:cNvSpPr>
            <a:spLocks noGrp="1"/>
          </p:cNvSpPr>
          <p:nvPr>
            <p:ph idx="1"/>
          </p:nvPr>
        </p:nvSpPr>
        <p:spPr>
          <a:xfrm>
            <a:off x="415897" y="2035669"/>
            <a:ext cx="7309963" cy="4380247"/>
          </a:xfrm>
        </p:spPr>
        <p:txBody>
          <a:bodyPr>
            <a:normAutofit/>
          </a:bodyPr>
          <a:lstStyle/>
          <a:p>
            <a:pPr marL="0" indent="0">
              <a:buNone/>
            </a:pPr>
            <a:r>
              <a:rPr lang="en-US" sz="2000" b="1" i="1" dirty="0" smtClean="0"/>
              <a:t>Opportunities </a:t>
            </a:r>
          </a:p>
          <a:p>
            <a:pPr marL="0" indent="0">
              <a:buNone/>
            </a:pPr>
            <a:r>
              <a:rPr lang="en-US" sz="2000" i="1" dirty="0" smtClean="0"/>
              <a:t>Complete </a:t>
            </a:r>
            <a:r>
              <a:rPr lang="en-US" sz="2000" i="1" dirty="0"/>
              <a:t>Build-up </a:t>
            </a:r>
            <a:r>
              <a:rPr lang="en-US" sz="2000" i="1" dirty="0" smtClean="0"/>
              <a:t>Automobiles</a:t>
            </a:r>
          </a:p>
          <a:p>
            <a:pPr marL="0" indent="0">
              <a:buNone/>
            </a:pPr>
            <a:endParaRPr lang="en-US" sz="2000" i="1" dirty="0" smtClean="0"/>
          </a:p>
          <a:p>
            <a:r>
              <a:rPr lang="en-US" sz="2000" dirty="0" smtClean="0"/>
              <a:t>Supply chain still to be developed</a:t>
            </a:r>
          </a:p>
          <a:p>
            <a:r>
              <a:rPr lang="en-US" sz="2000" i="1" dirty="0"/>
              <a:t>Strong incentives to the sector from the government </a:t>
            </a:r>
            <a:endParaRPr lang="en-US" sz="2000" dirty="0"/>
          </a:p>
          <a:p>
            <a:r>
              <a:rPr lang="en-US" sz="2000" dirty="0" smtClean="0"/>
              <a:t>Export potential from Vietnam to free trade area</a:t>
            </a:r>
          </a:p>
          <a:p>
            <a:r>
              <a:rPr lang="en-US" sz="2000" dirty="0" smtClean="0"/>
              <a:t>Vietnam’s nascent auto industry and a growing middle class will increase the demand for Italian vehicles and componentry</a:t>
            </a:r>
            <a:endParaRPr lang="en-US" sz="2000" dirty="0"/>
          </a:p>
        </p:txBody>
      </p:sp>
      <p:sp>
        <p:nvSpPr>
          <p:cNvPr id="5" name="Slide Number Placeholder 4"/>
          <p:cNvSpPr>
            <a:spLocks noGrp="1"/>
          </p:cNvSpPr>
          <p:nvPr>
            <p:ph type="sldNum" sz="quarter" idx="12"/>
          </p:nvPr>
        </p:nvSpPr>
        <p:spPr/>
        <p:txBody>
          <a:bodyPr/>
          <a:lstStyle/>
          <a:p>
            <a:fld id="{5E49BC3C-BD81-41C1-99F3-33C59CEC0910}" type="slidenum">
              <a:rPr lang="en-US" smtClean="0"/>
              <a:t>11</a:t>
            </a:fld>
            <a:endParaRPr lang="en-US"/>
          </a:p>
        </p:txBody>
      </p:sp>
      <p:pic>
        <p:nvPicPr>
          <p:cNvPr id="7" name="Content Placeholder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2768" y="146464"/>
            <a:ext cx="3266891" cy="9144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46101" y="32084"/>
            <a:ext cx="2905530" cy="1143160"/>
          </a:xfrm>
          <a:prstGeom prst="rect">
            <a:avLst/>
          </a:prstGeom>
        </p:spPr>
      </p:pic>
      <p:pic>
        <p:nvPicPr>
          <p:cNvPr id="9" name="Picture 8"/>
          <p:cNvPicPr>
            <a:picLocks noChangeAspect="1"/>
          </p:cNvPicPr>
          <p:nvPr/>
        </p:nvPicPr>
        <p:blipFill>
          <a:blip r:embed="rId5"/>
          <a:stretch>
            <a:fillRect/>
          </a:stretch>
        </p:blipFill>
        <p:spPr>
          <a:xfrm>
            <a:off x="7863639" y="1060864"/>
            <a:ext cx="4237122" cy="2923964"/>
          </a:xfrm>
          <a:prstGeom prst="rect">
            <a:avLst/>
          </a:prstGeom>
        </p:spPr>
      </p:pic>
      <p:pic>
        <p:nvPicPr>
          <p:cNvPr id="10" name="Picture 9"/>
          <p:cNvPicPr>
            <a:picLocks noChangeAspect="1"/>
          </p:cNvPicPr>
          <p:nvPr/>
        </p:nvPicPr>
        <p:blipFill>
          <a:blip r:embed="rId6"/>
          <a:stretch>
            <a:fillRect/>
          </a:stretch>
        </p:blipFill>
        <p:spPr>
          <a:xfrm>
            <a:off x="8001418" y="3979567"/>
            <a:ext cx="3961564" cy="2904592"/>
          </a:xfrm>
          <a:prstGeom prst="rect">
            <a:avLst/>
          </a:prstGeom>
        </p:spPr>
      </p:pic>
    </p:spTree>
    <p:extLst>
      <p:ext uri="{BB962C8B-B14F-4D97-AF65-F5344CB8AC3E}">
        <p14:creationId xmlns:p14="http://schemas.microsoft.com/office/powerpoint/2010/main" val="1441791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900" y="1118540"/>
            <a:ext cx="10515600" cy="661570"/>
          </a:xfrm>
        </p:spPr>
        <p:txBody>
          <a:bodyPr>
            <a:noAutofit/>
          </a:bodyPr>
          <a:lstStyle/>
          <a:p>
            <a:r>
              <a:rPr lang="en-US" dirty="0" smtClean="0">
                <a:solidFill>
                  <a:srgbClr val="FF0000"/>
                </a:solidFill>
                <a:latin typeface="+mn-lt"/>
              </a:rPr>
              <a:t>Pharmaceuticals</a:t>
            </a:r>
            <a:endParaRPr lang="en-US" dirty="0">
              <a:solidFill>
                <a:srgbClr val="FF0000"/>
              </a:solidFill>
              <a:latin typeface="+mn-lt"/>
            </a:endParaRPr>
          </a:p>
        </p:txBody>
      </p:sp>
      <p:sp>
        <p:nvSpPr>
          <p:cNvPr id="3" name="Content Placeholder 2"/>
          <p:cNvSpPr>
            <a:spLocks noGrp="1"/>
          </p:cNvSpPr>
          <p:nvPr>
            <p:ph idx="1"/>
          </p:nvPr>
        </p:nvSpPr>
        <p:spPr>
          <a:xfrm>
            <a:off x="639900" y="1844842"/>
            <a:ext cx="7044268" cy="5246521"/>
          </a:xfrm>
        </p:spPr>
        <p:txBody>
          <a:bodyPr>
            <a:noAutofit/>
          </a:bodyPr>
          <a:lstStyle/>
          <a:p>
            <a:pPr marL="0" indent="0">
              <a:buNone/>
            </a:pPr>
            <a:r>
              <a:rPr lang="en-US" sz="2000" b="1" i="1" dirty="0" smtClean="0"/>
              <a:t>Opportunities </a:t>
            </a:r>
            <a:r>
              <a:rPr lang="en-US" sz="2000" b="1" i="1" dirty="0"/>
              <a:t>for Italian products:</a:t>
            </a:r>
            <a:endParaRPr lang="en-US" sz="2000" dirty="0"/>
          </a:p>
          <a:p>
            <a:pPr marL="514350" indent="-514350">
              <a:buAutoNum type="arabicParenR"/>
            </a:pPr>
            <a:r>
              <a:rPr lang="en-US" sz="2000" i="1" dirty="0" smtClean="0"/>
              <a:t>Chemicals </a:t>
            </a:r>
            <a:r>
              <a:rPr lang="en-US" sz="2000" i="1" dirty="0"/>
              <a:t>and packaged medicaments </a:t>
            </a:r>
            <a:endParaRPr lang="en-US" sz="2000" i="1" dirty="0" smtClean="0"/>
          </a:p>
          <a:p>
            <a:pPr marL="514350" indent="-514350">
              <a:buAutoNum type="arabicParenR"/>
            </a:pPr>
            <a:endParaRPr lang="en-US" sz="2000" i="1" dirty="0"/>
          </a:p>
          <a:p>
            <a:r>
              <a:rPr lang="en-US" sz="2000" dirty="0"/>
              <a:t>With a robust pharmaceutical sector, Italy has strong competitive advantage to increase market shares of pharmaceuticals among Asian countries. </a:t>
            </a:r>
            <a:endParaRPr lang="en-US" sz="2000" dirty="0" smtClean="0"/>
          </a:p>
          <a:p>
            <a:r>
              <a:rPr lang="en-US" sz="2000" dirty="0"/>
              <a:t>Over the past five years, from 2015 to 2019, Vietnam’s demand for Italian pharmaceutical products has risen at a strong growth rate of 8.3% CAGR from USD 117.2 million to USD 161.5 million. </a:t>
            </a:r>
          </a:p>
          <a:p>
            <a:endParaRPr lang="en-US" sz="2000" dirty="0"/>
          </a:p>
          <a:p>
            <a:endParaRPr lang="en-US" sz="2000" dirty="0"/>
          </a:p>
          <a:p>
            <a:endParaRPr lang="en-US" sz="2000" dirty="0"/>
          </a:p>
          <a:p>
            <a:pPr marL="0" indent="0">
              <a:buNone/>
            </a:pPr>
            <a:endParaRPr lang="en-US" sz="2000" dirty="0"/>
          </a:p>
          <a:p>
            <a:pPr marL="0" indent="0">
              <a:buNone/>
            </a:pPr>
            <a:endParaRPr lang="en-US" sz="2000" dirty="0"/>
          </a:p>
        </p:txBody>
      </p:sp>
      <p:sp>
        <p:nvSpPr>
          <p:cNvPr id="5" name="Slide Number Placeholder 4"/>
          <p:cNvSpPr>
            <a:spLocks noGrp="1"/>
          </p:cNvSpPr>
          <p:nvPr>
            <p:ph type="sldNum" sz="quarter" idx="12"/>
          </p:nvPr>
        </p:nvSpPr>
        <p:spPr/>
        <p:txBody>
          <a:bodyPr/>
          <a:lstStyle/>
          <a:p>
            <a:fld id="{5E49BC3C-BD81-41C1-99F3-33C59CEC0910}" type="slidenum">
              <a:rPr lang="en-US" smtClean="0"/>
              <a:t>12</a:t>
            </a:fld>
            <a:endParaRPr lang="en-US"/>
          </a:p>
        </p:txBody>
      </p:sp>
      <p:pic>
        <p:nvPicPr>
          <p:cNvPr id="7" name="Content Placeholder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0536" y="139408"/>
            <a:ext cx="3266891" cy="9144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062835" y="79090"/>
            <a:ext cx="2905530" cy="1143160"/>
          </a:xfrm>
          <a:prstGeom prst="rect">
            <a:avLst/>
          </a:prstGeom>
        </p:spPr>
      </p:pic>
      <p:pic>
        <p:nvPicPr>
          <p:cNvPr id="9" name="Picture 8"/>
          <p:cNvPicPr>
            <a:picLocks noChangeAspect="1"/>
          </p:cNvPicPr>
          <p:nvPr/>
        </p:nvPicPr>
        <p:blipFill>
          <a:blip r:embed="rId5"/>
          <a:stretch>
            <a:fillRect/>
          </a:stretch>
        </p:blipFill>
        <p:spPr>
          <a:xfrm>
            <a:off x="8034171" y="1222250"/>
            <a:ext cx="3848432" cy="2728601"/>
          </a:xfrm>
          <a:prstGeom prst="rect">
            <a:avLst/>
          </a:prstGeom>
        </p:spPr>
      </p:pic>
      <p:pic>
        <p:nvPicPr>
          <p:cNvPr id="10" name="Picture 9"/>
          <p:cNvPicPr>
            <a:picLocks noChangeAspect="1"/>
          </p:cNvPicPr>
          <p:nvPr/>
        </p:nvPicPr>
        <p:blipFill>
          <a:blip r:embed="rId6"/>
          <a:stretch>
            <a:fillRect/>
          </a:stretch>
        </p:blipFill>
        <p:spPr>
          <a:xfrm>
            <a:off x="8081796" y="4119530"/>
            <a:ext cx="3800807" cy="2738470"/>
          </a:xfrm>
          <a:prstGeom prst="rect">
            <a:avLst/>
          </a:prstGeom>
        </p:spPr>
      </p:pic>
    </p:spTree>
    <p:extLst>
      <p:ext uri="{BB962C8B-B14F-4D97-AF65-F5344CB8AC3E}">
        <p14:creationId xmlns:p14="http://schemas.microsoft.com/office/powerpoint/2010/main" val="2757380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256674" y="317914"/>
            <a:ext cx="3266891" cy="914400"/>
          </a:xfrm>
        </p:spPr>
      </p:pic>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10007" y="203534"/>
            <a:ext cx="2905530" cy="1143160"/>
          </a:xfrm>
          <a:prstGeom prst="rect">
            <a:avLst/>
          </a:prstGeom>
        </p:spPr>
      </p:pic>
      <p:sp>
        <p:nvSpPr>
          <p:cNvPr id="6" name="Slide Number Placeholder 5"/>
          <p:cNvSpPr>
            <a:spLocks noGrp="1"/>
          </p:cNvSpPr>
          <p:nvPr>
            <p:ph type="sldNum" sz="quarter" idx="12"/>
          </p:nvPr>
        </p:nvSpPr>
        <p:spPr/>
        <p:txBody>
          <a:bodyPr/>
          <a:lstStyle/>
          <a:p>
            <a:fld id="{5E49BC3C-BD81-41C1-99F3-33C59CEC0910}" type="slidenum">
              <a:rPr lang="en-US" smtClean="0"/>
              <a:t>13</a:t>
            </a:fld>
            <a:endParaRPr lang="en-US"/>
          </a:p>
        </p:txBody>
      </p:sp>
      <p:sp>
        <p:nvSpPr>
          <p:cNvPr id="7" name="Title 1"/>
          <p:cNvSpPr>
            <a:spLocks noGrp="1"/>
          </p:cNvSpPr>
          <p:nvPr>
            <p:ph type="title"/>
          </p:nvPr>
        </p:nvSpPr>
        <p:spPr>
          <a:xfrm>
            <a:off x="256674" y="1456061"/>
            <a:ext cx="11097126" cy="661570"/>
          </a:xfrm>
        </p:spPr>
        <p:txBody>
          <a:bodyPr>
            <a:noAutofit/>
          </a:bodyPr>
          <a:lstStyle/>
          <a:p>
            <a:r>
              <a:rPr lang="en-US" dirty="0" smtClean="0">
                <a:solidFill>
                  <a:srgbClr val="FF0000"/>
                </a:solidFill>
                <a:latin typeface="+mn-lt"/>
              </a:rPr>
              <a:t>Made in Italy (Tripe F: Food, fashion, furniture)</a:t>
            </a:r>
            <a:endParaRPr lang="en-US" dirty="0">
              <a:solidFill>
                <a:srgbClr val="FF0000"/>
              </a:solidFill>
              <a:latin typeface="+mn-lt"/>
            </a:endParaRPr>
          </a:p>
        </p:txBody>
      </p:sp>
      <p:sp>
        <p:nvSpPr>
          <p:cNvPr id="2" name="Rectangle 1"/>
          <p:cNvSpPr/>
          <p:nvPr/>
        </p:nvSpPr>
        <p:spPr>
          <a:xfrm>
            <a:off x="256674" y="2341378"/>
            <a:ext cx="6096000" cy="4401205"/>
          </a:xfrm>
          <a:prstGeom prst="rect">
            <a:avLst/>
          </a:prstGeom>
        </p:spPr>
        <p:txBody>
          <a:bodyPr>
            <a:spAutoFit/>
          </a:bodyPr>
          <a:lstStyle/>
          <a:p>
            <a:pPr marL="285750" indent="-285750">
              <a:buFontTx/>
              <a:buChar char="-"/>
            </a:pPr>
            <a:r>
              <a:rPr lang="en-US" sz="2000" dirty="0" smtClean="0"/>
              <a:t>Increase in middle class and capacity of expense</a:t>
            </a:r>
          </a:p>
          <a:p>
            <a:pPr marL="285750" indent="-285750">
              <a:buFontTx/>
              <a:buChar char="-"/>
            </a:pPr>
            <a:endParaRPr lang="en-US" sz="2000" dirty="0" smtClean="0"/>
          </a:p>
          <a:p>
            <a:pPr marL="285750" indent="-285750">
              <a:buFontTx/>
              <a:buChar char="-"/>
            </a:pPr>
            <a:r>
              <a:rPr lang="en-US" sz="2000" dirty="0" smtClean="0"/>
              <a:t>Appreciation for Made in Italy (style, beauty and quality even more than anywhere else)</a:t>
            </a:r>
          </a:p>
          <a:p>
            <a:pPr marL="285750" indent="-285750">
              <a:buFontTx/>
              <a:buChar char="-"/>
            </a:pPr>
            <a:endParaRPr lang="en-US" sz="2000" dirty="0" smtClean="0"/>
          </a:p>
          <a:p>
            <a:pPr marL="285750" indent="-285750">
              <a:buFontTx/>
              <a:buChar char="-"/>
            </a:pPr>
            <a:r>
              <a:rPr lang="en-US" sz="2000" dirty="0" smtClean="0"/>
              <a:t>Search for “status” by young urbanized people</a:t>
            </a:r>
          </a:p>
          <a:p>
            <a:pPr marL="285750" indent="-285750">
              <a:buFontTx/>
              <a:buChar char="-"/>
            </a:pPr>
            <a:endParaRPr lang="en-US" sz="2000" dirty="0" smtClean="0"/>
          </a:p>
          <a:p>
            <a:pPr marL="285750" indent="-285750">
              <a:buFontTx/>
              <a:buChar char="-"/>
            </a:pPr>
            <a:r>
              <a:rPr lang="en-US" sz="2000" dirty="0" smtClean="0"/>
              <a:t>Top </a:t>
            </a:r>
            <a:r>
              <a:rPr lang="en-US" sz="2000" dirty="0"/>
              <a:t>exports F&amp;B goods have witnessed a strong rise in demand, especially for </a:t>
            </a:r>
            <a:r>
              <a:rPr lang="en-US" sz="2000" b="1" dirty="0"/>
              <a:t>Wine</a:t>
            </a:r>
            <a:r>
              <a:rPr lang="en-US" sz="2000" dirty="0"/>
              <a:t>, </a:t>
            </a:r>
            <a:r>
              <a:rPr lang="en-US" sz="2000" b="1" dirty="0"/>
              <a:t>Olive </a:t>
            </a:r>
            <a:r>
              <a:rPr lang="en-US" sz="2000" b="1" dirty="0" smtClean="0"/>
              <a:t>oil </a:t>
            </a:r>
            <a:r>
              <a:rPr lang="en-US" sz="2000" dirty="0" smtClean="0"/>
              <a:t>and </a:t>
            </a:r>
            <a:r>
              <a:rPr lang="en-US" sz="2000" b="1" dirty="0" smtClean="0"/>
              <a:t>Pasta from Italy.</a:t>
            </a:r>
          </a:p>
          <a:p>
            <a:pPr marL="285750" indent="-285750">
              <a:buFontTx/>
              <a:buChar char="-"/>
            </a:pPr>
            <a:endParaRPr lang="en-US" sz="2000" b="1" dirty="0" smtClean="0"/>
          </a:p>
          <a:p>
            <a:pPr marL="285750" indent="-285750">
              <a:buFontTx/>
              <a:buChar char="-"/>
            </a:pPr>
            <a:r>
              <a:rPr lang="en-US" sz="2000" dirty="0"/>
              <a:t>Vietnam’s increasing demand for food preparation machineries will make Italy an ideal import partner</a:t>
            </a:r>
          </a:p>
          <a:p>
            <a:pPr marL="285750" indent="-285750">
              <a:buFontTx/>
              <a:buChar char="-"/>
            </a:pPr>
            <a:endParaRPr lang="en-US" sz="2000" dirty="0"/>
          </a:p>
        </p:txBody>
      </p:sp>
      <p:pic>
        <p:nvPicPr>
          <p:cNvPr id="8" name="Picture 7"/>
          <p:cNvPicPr>
            <a:picLocks noChangeAspect="1"/>
          </p:cNvPicPr>
          <p:nvPr/>
        </p:nvPicPr>
        <p:blipFill>
          <a:blip r:embed="rId5"/>
          <a:stretch>
            <a:fillRect/>
          </a:stretch>
        </p:blipFill>
        <p:spPr>
          <a:xfrm>
            <a:off x="6917656" y="2117631"/>
            <a:ext cx="4936964" cy="3969145"/>
          </a:xfrm>
          <a:prstGeom prst="rect">
            <a:avLst/>
          </a:prstGeom>
        </p:spPr>
      </p:pic>
    </p:spTree>
    <p:extLst>
      <p:ext uri="{BB962C8B-B14F-4D97-AF65-F5344CB8AC3E}">
        <p14:creationId xmlns:p14="http://schemas.microsoft.com/office/powerpoint/2010/main" val="2752241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3713"/>
            <a:ext cx="10515600" cy="732718"/>
          </a:xfrm>
        </p:spPr>
        <p:txBody>
          <a:bodyPr/>
          <a:lstStyle/>
          <a:p>
            <a:r>
              <a:rPr lang="en-US" dirty="0" smtClean="0">
                <a:solidFill>
                  <a:srgbClr val="FF0000"/>
                </a:solidFill>
              </a:rPr>
              <a:t>Furniture</a:t>
            </a:r>
            <a:endParaRPr lang="en-US" dirty="0">
              <a:solidFill>
                <a:srgbClr val="FF0000"/>
              </a:solidFill>
            </a:endParaRPr>
          </a:p>
        </p:txBody>
      </p:sp>
      <p:sp>
        <p:nvSpPr>
          <p:cNvPr id="3" name="Content Placeholder 2"/>
          <p:cNvSpPr>
            <a:spLocks noGrp="1"/>
          </p:cNvSpPr>
          <p:nvPr>
            <p:ph idx="1"/>
          </p:nvPr>
        </p:nvSpPr>
        <p:spPr>
          <a:xfrm>
            <a:off x="838200" y="1999146"/>
            <a:ext cx="10515600" cy="4722329"/>
          </a:xfrm>
        </p:spPr>
        <p:txBody>
          <a:bodyPr>
            <a:normAutofit/>
          </a:bodyPr>
          <a:lstStyle/>
          <a:p>
            <a:r>
              <a:rPr lang="en-US" sz="2000" dirty="0"/>
              <a:t>Vietnam has a fast-growing market for European and Italian furniture products among regional Asian countries </a:t>
            </a:r>
          </a:p>
          <a:p>
            <a:r>
              <a:rPr lang="en-US" sz="2000" dirty="0"/>
              <a:t>Italy accounts for 5.3% of Vietnam’s furniture imported value in 2018</a:t>
            </a:r>
          </a:p>
          <a:p>
            <a:endParaRPr lang="en-US" sz="2000" dirty="0"/>
          </a:p>
        </p:txBody>
      </p:sp>
      <p:pic>
        <p:nvPicPr>
          <p:cNvPr id="4" name="Picture 3"/>
          <p:cNvPicPr>
            <a:picLocks noChangeAspect="1"/>
          </p:cNvPicPr>
          <p:nvPr/>
        </p:nvPicPr>
        <p:blipFill>
          <a:blip r:embed="rId3"/>
          <a:stretch>
            <a:fillRect/>
          </a:stretch>
        </p:blipFill>
        <p:spPr>
          <a:xfrm>
            <a:off x="1247322" y="3257550"/>
            <a:ext cx="9315450" cy="3600450"/>
          </a:xfrm>
          <a:prstGeom prst="rect">
            <a:avLst/>
          </a:prstGeom>
        </p:spPr>
      </p:pic>
      <p:sp>
        <p:nvSpPr>
          <p:cNvPr id="5" name="Slide Number Placeholder 4"/>
          <p:cNvSpPr>
            <a:spLocks noGrp="1"/>
          </p:cNvSpPr>
          <p:nvPr>
            <p:ph type="sldNum" sz="quarter" idx="12"/>
          </p:nvPr>
        </p:nvSpPr>
        <p:spPr/>
        <p:txBody>
          <a:bodyPr/>
          <a:lstStyle/>
          <a:p>
            <a:fld id="{5E49BC3C-BD81-41C1-99F3-33C59CEC0910}" type="slidenum">
              <a:rPr lang="en-US" smtClean="0"/>
              <a:t>14</a:t>
            </a:fld>
            <a:endParaRPr lang="en-US"/>
          </a:p>
        </p:txBody>
      </p:sp>
      <p:pic>
        <p:nvPicPr>
          <p:cNvPr id="7"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1262" y="57460"/>
            <a:ext cx="3266891" cy="914400"/>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110007" y="-22162"/>
            <a:ext cx="2905530" cy="1143160"/>
          </a:xfrm>
          <a:prstGeom prst="rect">
            <a:avLst/>
          </a:prstGeom>
        </p:spPr>
      </p:pic>
    </p:spTree>
    <p:extLst>
      <p:ext uri="{BB962C8B-B14F-4D97-AF65-F5344CB8AC3E}">
        <p14:creationId xmlns:p14="http://schemas.microsoft.com/office/powerpoint/2010/main" val="3692998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640" y="1149613"/>
            <a:ext cx="10515600" cy="662782"/>
          </a:xfrm>
        </p:spPr>
        <p:txBody>
          <a:bodyPr>
            <a:noAutofit/>
          </a:bodyPr>
          <a:lstStyle/>
          <a:p>
            <a:r>
              <a:rPr lang="en-US" dirty="0" smtClean="0">
                <a:solidFill>
                  <a:srgbClr val="FF0000"/>
                </a:solidFill>
              </a:rPr>
              <a:t>Education</a:t>
            </a:r>
            <a:endParaRPr lang="en-US" dirty="0"/>
          </a:p>
        </p:txBody>
      </p:sp>
      <p:sp>
        <p:nvSpPr>
          <p:cNvPr id="3" name="Content Placeholder 2"/>
          <p:cNvSpPr>
            <a:spLocks noGrp="1"/>
          </p:cNvSpPr>
          <p:nvPr>
            <p:ph idx="1"/>
          </p:nvPr>
        </p:nvSpPr>
        <p:spPr>
          <a:xfrm>
            <a:off x="313640" y="1918033"/>
            <a:ext cx="6419850" cy="4620879"/>
          </a:xfrm>
        </p:spPr>
        <p:txBody>
          <a:bodyPr>
            <a:normAutofit/>
          </a:bodyPr>
          <a:lstStyle/>
          <a:p>
            <a:r>
              <a:rPr lang="en-US" sz="2000" dirty="0" smtClean="0"/>
              <a:t>Unattractive public education</a:t>
            </a:r>
          </a:p>
          <a:p>
            <a:endParaRPr lang="en-US" sz="2000" dirty="0" smtClean="0"/>
          </a:p>
          <a:p>
            <a:r>
              <a:rPr lang="en-US" sz="2000" dirty="0" smtClean="0"/>
              <a:t>Strong demand for international education</a:t>
            </a:r>
          </a:p>
          <a:p>
            <a:endParaRPr lang="en-US" sz="2000" dirty="0" smtClean="0"/>
          </a:p>
          <a:p>
            <a:r>
              <a:rPr lang="en-US" sz="2000" dirty="0" smtClean="0"/>
              <a:t>Mobility limits for the </a:t>
            </a:r>
            <a:r>
              <a:rPr lang="en-US" sz="2000" dirty="0" err="1" smtClean="0"/>
              <a:t>Covid</a:t>
            </a:r>
            <a:r>
              <a:rPr lang="en-US" sz="2000" dirty="0" smtClean="0"/>
              <a:t> emergency</a:t>
            </a:r>
            <a:endParaRPr lang="en-US" sz="2000" dirty="0"/>
          </a:p>
        </p:txBody>
      </p:sp>
      <p:pic>
        <p:nvPicPr>
          <p:cNvPr id="4" name="Picture 3"/>
          <p:cNvPicPr>
            <a:picLocks noChangeAspect="1"/>
          </p:cNvPicPr>
          <p:nvPr/>
        </p:nvPicPr>
        <p:blipFill>
          <a:blip r:embed="rId3"/>
          <a:stretch>
            <a:fillRect/>
          </a:stretch>
        </p:blipFill>
        <p:spPr>
          <a:xfrm>
            <a:off x="7031552" y="1680334"/>
            <a:ext cx="4933950" cy="3876675"/>
          </a:xfrm>
          <a:prstGeom prst="rect">
            <a:avLst/>
          </a:prstGeom>
        </p:spPr>
      </p:pic>
      <p:sp>
        <p:nvSpPr>
          <p:cNvPr id="5" name="Slide Number Placeholder 4"/>
          <p:cNvSpPr>
            <a:spLocks noGrp="1"/>
          </p:cNvSpPr>
          <p:nvPr>
            <p:ph type="sldNum" sz="quarter" idx="12"/>
          </p:nvPr>
        </p:nvSpPr>
        <p:spPr/>
        <p:txBody>
          <a:bodyPr/>
          <a:lstStyle/>
          <a:p>
            <a:fld id="{5E49BC3C-BD81-41C1-99F3-33C59CEC0910}" type="slidenum">
              <a:rPr lang="en-US" smtClean="0"/>
              <a:t>15</a:t>
            </a:fld>
            <a:endParaRPr lang="en-US"/>
          </a:p>
        </p:txBody>
      </p:sp>
      <p:pic>
        <p:nvPicPr>
          <p:cNvPr id="7"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6674" y="118310"/>
            <a:ext cx="3266891" cy="914400"/>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110007" y="203534"/>
            <a:ext cx="2905530" cy="1143160"/>
          </a:xfrm>
          <a:prstGeom prst="rect">
            <a:avLst/>
          </a:prstGeom>
        </p:spPr>
      </p:pic>
    </p:spTree>
    <p:extLst>
      <p:ext uri="{BB962C8B-B14F-4D97-AF65-F5344CB8AC3E}">
        <p14:creationId xmlns:p14="http://schemas.microsoft.com/office/powerpoint/2010/main" val="27906122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72" y="1203241"/>
            <a:ext cx="7749291" cy="1010570"/>
          </a:xfrm>
        </p:spPr>
        <p:txBody>
          <a:bodyPr>
            <a:noAutofit/>
          </a:bodyPr>
          <a:lstStyle/>
          <a:p>
            <a:r>
              <a:rPr lang="en-US" dirty="0" smtClean="0">
                <a:solidFill>
                  <a:srgbClr val="FF0000"/>
                </a:solidFill>
                <a:latin typeface="+mn-lt"/>
              </a:rPr>
              <a:t>Renewable Energy (Solar&amp; wind)</a:t>
            </a:r>
            <a:endParaRPr lang="en-US" dirty="0">
              <a:latin typeface="+mn-lt"/>
            </a:endParaRPr>
          </a:p>
        </p:txBody>
      </p:sp>
      <p:sp>
        <p:nvSpPr>
          <p:cNvPr id="5" name="Content Placeholder 4"/>
          <p:cNvSpPr>
            <a:spLocks noGrp="1"/>
          </p:cNvSpPr>
          <p:nvPr>
            <p:ph idx="1"/>
          </p:nvPr>
        </p:nvSpPr>
        <p:spPr>
          <a:xfrm>
            <a:off x="256674" y="2065254"/>
            <a:ext cx="7038475" cy="4792746"/>
          </a:xfrm>
        </p:spPr>
        <p:txBody>
          <a:bodyPr>
            <a:normAutofit lnSpcReduction="10000"/>
          </a:bodyPr>
          <a:lstStyle/>
          <a:p>
            <a:r>
              <a:rPr lang="en-US" sz="2000" dirty="0" smtClean="0"/>
              <a:t>Growing demand for energy to support of industrialization</a:t>
            </a:r>
          </a:p>
          <a:p>
            <a:endParaRPr lang="en-US" sz="2000" dirty="0" smtClean="0"/>
          </a:p>
          <a:p>
            <a:r>
              <a:rPr lang="en-US" sz="2000" dirty="0" smtClean="0"/>
              <a:t>Strong incentives on renewables</a:t>
            </a:r>
          </a:p>
          <a:p>
            <a:endParaRPr lang="en-US" sz="2000" dirty="0" smtClean="0"/>
          </a:p>
          <a:p>
            <a:r>
              <a:rPr lang="en-US" sz="2000" dirty="0" smtClean="0"/>
              <a:t>Regulatory framework not optimal but returns very high</a:t>
            </a:r>
          </a:p>
          <a:p>
            <a:endParaRPr lang="en-US" sz="2000" dirty="0" smtClean="0"/>
          </a:p>
          <a:p>
            <a:r>
              <a:rPr lang="en-US" sz="2000" dirty="0" smtClean="0"/>
              <a:t>Even for small operators</a:t>
            </a:r>
          </a:p>
          <a:p>
            <a:endParaRPr lang="en-US" sz="2000" dirty="0" smtClean="0"/>
          </a:p>
          <a:p>
            <a:r>
              <a:rPr lang="en-US" sz="2000" dirty="0" smtClean="0"/>
              <a:t>Strong competition</a:t>
            </a:r>
          </a:p>
          <a:p>
            <a:endParaRPr lang="en-US" sz="2000" dirty="0" smtClean="0"/>
          </a:p>
          <a:p>
            <a:r>
              <a:rPr lang="en-US" sz="2000" b="1" dirty="0"/>
              <a:t>New plants are required </a:t>
            </a:r>
            <a:r>
              <a:rPr lang="en-US" sz="2000" dirty="0"/>
              <a:t>to ensure that demand can be met in the next four to five years, with higher investment in the electricity sector needed which open opportunities for Italian investors</a:t>
            </a:r>
          </a:p>
        </p:txBody>
      </p:sp>
      <p:pic>
        <p:nvPicPr>
          <p:cNvPr id="7" name="Picture 6"/>
          <p:cNvPicPr>
            <a:picLocks noChangeAspect="1"/>
          </p:cNvPicPr>
          <p:nvPr/>
        </p:nvPicPr>
        <p:blipFill>
          <a:blip r:embed="rId3"/>
          <a:stretch>
            <a:fillRect/>
          </a:stretch>
        </p:blipFill>
        <p:spPr>
          <a:xfrm>
            <a:off x="7507607" y="1261478"/>
            <a:ext cx="4523972" cy="2300324"/>
          </a:xfrm>
          <a:prstGeom prst="rect">
            <a:avLst/>
          </a:prstGeom>
        </p:spPr>
      </p:pic>
      <p:pic>
        <p:nvPicPr>
          <p:cNvPr id="8" name="Picture 7"/>
          <p:cNvPicPr>
            <a:picLocks noChangeAspect="1"/>
          </p:cNvPicPr>
          <p:nvPr/>
        </p:nvPicPr>
        <p:blipFill>
          <a:blip r:embed="rId4"/>
          <a:stretch>
            <a:fillRect/>
          </a:stretch>
        </p:blipFill>
        <p:spPr>
          <a:xfrm>
            <a:off x="7441482" y="3721245"/>
            <a:ext cx="4656222" cy="2817667"/>
          </a:xfrm>
          <a:prstGeom prst="rect">
            <a:avLst/>
          </a:prstGeom>
        </p:spPr>
      </p:pic>
      <p:sp>
        <p:nvSpPr>
          <p:cNvPr id="9" name="Slide Number Placeholder 8"/>
          <p:cNvSpPr>
            <a:spLocks noGrp="1"/>
          </p:cNvSpPr>
          <p:nvPr>
            <p:ph type="sldNum" sz="quarter" idx="12"/>
          </p:nvPr>
        </p:nvSpPr>
        <p:spPr/>
        <p:txBody>
          <a:bodyPr/>
          <a:lstStyle/>
          <a:p>
            <a:fld id="{5E49BC3C-BD81-41C1-99F3-33C59CEC0910}" type="slidenum">
              <a:rPr lang="en-US" smtClean="0"/>
              <a:t>16</a:t>
            </a:fld>
            <a:endParaRPr lang="en-US"/>
          </a:p>
        </p:txBody>
      </p:sp>
      <p:pic>
        <p:nvPicPr>
          <p:cNvPr id="11" name="Content Placeholder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56674" y="118310"/>
            <a:ext cx="3266891" cy="914400"/>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9126049" y="-110450"/>
            <a:ext cx="2905530" cy="1143160"/>
          </a:xfrm>
          <a:prstGeom prst="rect">
            <a:avLst/>
          </a:prstGeom>
        </p:spPr>
      </p:pic>
    </p:spTree>
    <p:extLst>
      <p:ext uri="{BB962C8B-B14F-4D97-AF65-F5344CB8AC3E}">
        <p14:creationId xmlns:p14="http://schemas.microsoft.com/office/powerpoint/2010/main" val="8628317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526" y="1880098"/>
            <a:ext cx="10515600" cy="839582"/>
          </a:xfrm>
        </p:spPr>
        <p:txBody>
          <a:bodyPr>
            <a:noAutofit/>
          </a:bodyPr>
          <a:lstStyle/>
          <a:p>
            <a:r>
              <a:rPr lang="en-US" sz="2000" dirty="0" smtClean="0"/>
              <a:t>forecasted </a:t>
            </a:r>
            <a:r>
              <a:rPr lang="en-US" sz="2000" dirty="0"/>
              <a:t>that in 2024, tourist departures to Europe from Vietnam will surpass that of 2019 despite the COVID-19 pandemic</a:t>
            </a:r>
            <a:endParaRPr lang="en-US" sz="2000" dirty="0">
              <a:solidFill>
                <a:srgbClr val="FF0000"/>
              </a:solidFill>
            </a:endParaRPr>
          </a:p>
        </p:txBody>
      </p:sp>
      <p:pic>
        <p:nvPicPr>
          <p:cNvPr id="4" name="Content Placeholder 3"/>
          <p:cNvPicPr>
            <a:picLocks noGrp="1" noChangeAspect="1"/>
          </p:cNvPicPr>
          <p:nvPr>
            <p:ph idx="1"/>
          </p:nvPr>
        </p:nvPicPr>
        <p:blipFill>
          <a:blip r:embed="rId3"/>
          <a:stretch>
            <a:fillRect/>
          </a:stretch>
        </p:blipFill>
        <p:spPr>
          <a:xfrm>
            <a:off x="395538" y="2719680"/>
            <a:ext cx="11400780" cy="4138320"/>
          </a:xfrm>
          <a:prstGeom prst="rect">
            <a:avLst/>
          </a:prstGeom>
        </p:spPr>
      </p:pic>
      <p:sp>
        <p:nvSpPr>
          <p:cNvPr id="5" name="Slide Number Placeholder 4"/>
          <p:cNvSpPr>
            <a:spLocks noGrp="1"/>
          </p:cNvSpPr>
          <p:nvPr>
            <p:ph type="sldNum" sz="quarter" idx="12"/>
          </p:nvPr>
        </p:nvSpPr>
        <p:spPr>
          <a:xfrm>
            <a:off x="8353926" y="6492875"/>
            <a:ext cx="2743200" cy="365125"/>
          </a:xfrm>
        </p:spPr>
        <p:txBody>
          <a:bodyPr/>
          <a:lstStyle/>
          <a:p>
            <a:fld id="{5E49BC3C-BD81-41C1-99F3-33C59CEC0910}" type="slidenum">
              <a:rPr lang="en-US" sz="2000" smtClean="0"/>
              <a:t>17</a:t>
            </a:fld>
            <a:endParaRPr lang="en-US" sz="2000"/>
          </a:p>
        </p:txBody>
      </p:sp>
      <p:pic>
        <p:nvPicPr>
          <p:cNvPr id="7" name="Content Placeholder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254835"/>
            <a:ext cx="3266891" cy="914400"/>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8773122" y="140455"/>
            <a:ext cx="2905530" cy="1143160"/>
          </a:xfrm>
          <a:prstGeom prst="rect">
            <a:avLst/>
          </a:prstGeom>
        </p:spPr>
      </p:pic>
      <p:sp>
        <p:nvSpPr>
          <p:cNvPr id="9" name="Title 1"/>
          <p:cNvSpPr txBox="1">
            <a:spLocks/>
          </p:cNvSpPr>
          <p:nvPr/>
        </p:nvSpPr>
        <p:spPr>
          <a:xfrm>
            <a:off x="581526" y="1281675"/>
            <a:ext cx="10515600" cy="66278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rgbClr val="FF0000"/>
                </a:solidFill>
                <a:latin typeface="+mn-lt"/>
              </a:rPr>
              <a:t>Tourism</a:t>
            </a:r>
            <a:endParaRPr lang="en-US" dirty="0">
              <a:latin typeface="+mn-lt"/>
            </a:endParaRPr>
          </a:p>
        </p:txBody>
      </p:sp>
    </p:spTree>
    <p:extLst>
      <p:ext uri="{BB962C8B-B14F-4D97-AF65-F5344CB8AC3E}">
        <p14:creationId xmlns:p14="http://schemas.microsoft.com/office/powerpoint/2010/main" val="2668849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88741"/>
            <a:ext cx="6258036" cy="4351338"/>
          </a:xfrm>
        </p:spPr>
      </p:pic>
      <p:sp>
        <p:nvSpPr>
          <p:cNvPr id="4" name="Slide Number Placeholder 3"/>
          <p:cNvSpPr>
            <a:spLocks noGrp="1"/>
          </p:cNvSpPr>
          <p:nvPr>
            <p:ph type="sldNum" sz="quarter" idx="12"/>
          </p:nvPr>
        </p:nvSpPr>
        <p:spPr/>
        <p:txBody>
          <a:bodyPr/>
          <a:lstStyle/>
          <a:p>
            <a:fld id="{5E49BC3C-BD81-41C1-99F3-33C59CEC0910}" type="slidenum">
              <a:rPr lang="en-US" smtClean="0"/>
              <a:t>18</a:t>
            </a:fld>
            <a:endParaRPr lang="en-US"/>
          </a:p>
        </p:txBody>
      </p:sp>
      <p:pic>
        <p:nvPicPr>
          <p:cNvPr id="5" name="Content Placeholder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8337" y="140455"/>
            <a:ext cx="3266891" cy="9144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773122" y="140455"/>
            <a:ext cx="2905530" cy="1143160"/>
          </a:xfrm>
          <a:prstGeom prst="rect">
            <a:avLst/>
          </a:prstGeom>
        </p:spPr>
      </p:pic>
      <p:sp>
        <p:nvSpPr>
          <p:cNvPr id="8" name="Content Placeholder 2"/>
          <p:cNvSpPr txBox="1">
            <a:spLocks/>
          </p:cNvSpPr>
          <p:nvPr/>
        </p:nvSpPr>
        <p:spPr>
          <a:xfrm>
            <a:off x="6387265" y="1283616"/>
            <a:ext cx="5804735" cy="557438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smtClean="0">
                <a:solidFill>
                  <a:srgbClr val="FF0000"/>
                </a:solidFill>
              </a:rPr>
              <a:t>Full report</a:t>
            </a:r>
          </a:p>
          <a:p>
            <a:pPr>
              <a:buFont typeface="Symbol" panose="05050102010706020507" pitchFamily="18" charset="2"/>
              <a:buChar char="Þ"/>
            </a:pPr>
            <a:r>
              <a:rPr lang="en-US" sz="2000" dirty="0" smtClean="0"/>
              <a:t>Check</a:t>
            </a:r>
            <a:r>
              <a:rPr lang="en-US" sz="2000" dirty="0"/>
              <a:t>: </a:t>
            </a:r>
            <a:r>
              <a:rPr lang="en-US" sz="2000" dirty="0">
                <a:hlinkClick r:id="rId5"/>
              </a:rPr>
              <a:t>https://</a:t>
            </a:r>
            <a:r>
              <a:rPr lang="en-US" sz="2000" dirty="0" smtClean="0">
                <a:hlinkClick r:id="rId5"/>
              </a:rPr>
              <a:t>ambhanoi.esteri.it/ambasciata_hanoi/it/i_rapporti_bilaterali/cooperazione_economica/focus-settori.html</a:t>
            </a:r>
            <a:endParaRPr lang="en-US" sz="2000" dirty="0" smtClean="0"/>
          </a:p>
          <a:p>
            <a:pPr>
              <a:buFont typeface="Symbol" panose="05050102010706020507" pitchFamily="18" charset="2"/>
              <a:buChar char="Þ"/>
            </a:pPr>
            <a:r>
              <a:rPr lang="en-US" sz="2000" dirty="0"/>
              <a:t> </a:t>
            </a:r>
            <a:r>
              <a:rPr lang="en-US" sz="2000" dirty="0" smtClean="0"/>
              <a:t>send an email to </a:t>
            </a:r>
            <a:r>
              <a:rPr lang="en-US" sz="2000" dirty="0">
                <a:hlinkClick r:id="rId6"/>
              </a:rPr>
              <a:t>commerciale.hanoi@esteri.it</a:t>
            </a:r>
            <a:r>
              <a:rPr lang="en-US" sz="2000" dirty="0"/>
              <a:t> </a:t>
            </a:r>
          </a:p>
          <a:p>
            <a:r>
              <a:rPr lang="en-US" sz="2000" b="1" dirty="0" smtClean="0">
                <a:solidFill>
                  <a:srgbClr val="FF0000"/>
                </a:solidFill>
              </a:rPr>
              <a:t>1</a:t>
            </a:r>
            <a:r>
              <a:rPr lang="en-US" sz="2000" b="1" baseline="30000" dirty="0" smtClean="0">
                <a:solidFill>
                  <a:srgbClr val="FF0000"/>
                </a:solidFill>
              </a:rPr>
              <a:t>st</a:t>
            </a:r>
            <a:r>
              <a:rPr lang="en-US" sz="2000" b="1" dirty="0" smtClean="0">
                <a:solidFill>
                  <a:srgbClr val="FF0000"/>
                </a:solidFill>
              </a:rPr>
              <a:t> in-depth webinar present the report </a:t>
            </a:r>
          </a:p>
          <a:p>
            <a:pPr marL="0" indent="0">
              <a:buNone/>
            </a:pPr>
            <a:r>
              <a:rPr lang="en-US" sz="2000" dirty="0"/>
              <a:t>Sector: Textile-Clothing-Footwear and Furniture </a:t>
            </a:r>
          </a:p>
          <a:p>
            <a:pPr marL="0" indent="0">
              <a:buNone/>
            </a:pPr>
            <a:r>
              <a:rPr lang="en-US" sz="2000" dirty="0"/>
              <a:t>Time: Thursday June 3, 2021, at 10.00 am Italian time </a:t>
            </a:r>
          </a:p>
          <a:p>
            <a:pPr marL="0" indent="0">
              <a:buNone/>
            </a:pPr>
            <a:r>
              <a:rPr lang="en-US" sz="2000" dirty="0"/>
              <a:t>Platform: </a:t>
            </a:r>
            <a:r>
              <a:rPr lang="en-US" sz="2000" dirty="0" err="1"/>
              <a:t>Lifesize</a:t>
            </a:r>
            <a:endParaRPr lang="en-US" sz="2000" dirty="0"/>
          </a:p>
          <a:p>
            <a:pPr marL="0" indent="0">
              <a:buNone/>
            </a:pPr>
            <a:r>
              <a:rPr lang="en-US" sz="2000" dirty="0"/>
              <a:t>Livestream: </a:t>
            </a:r>
            <a:r>
              <a:rPr lang="it-IT" sz="2000" u="sng" dirty="0" smtClean="0">
                <a:hlinkClick r:id="rId7"/>
              </a:rPr>
              <a:t>https</a:t>
            </a:r>
            <a:r>
              <a:rPr lang="it-IT" sz="2000" u="sng" dirty="0">
                <a:hlinkClick r:id="rId7"/>
              </a:rPr>
              <a:t>://stream.lifesizecloud.com/extension/9300856/3ff5088f-7c60-4eba-9a17-8cd0afd52472</a:t>
            </a:r>
            <a:r>
              <a:rPr lang="it-IT" sz="2000" dirty="0"/>
              <a:t>  </a:t>
            </a:r>
          </a:p>
          <a:p>
            <a:pPr marL="0" indent="0">
              <a:buNone/>
            </a:pPr>
            <a:endParaRPr lang="en-US" sz="2000" dirty="0"/>
          </a:p>
          <a:p>
            <a:r>
              <a:rPr lang="it-IT" sz="2000" b="1" dirty="0" smtClean="0">
                <a:solidFill>
                  <a:srgbClr val="FF0000"/>
                </a:solidFill>
              </a:rPr>
              <a:t>EVFTA</a:t>
            </a:r>
            <a:endParaRPr lang="it-IT" sz="2000" b="1" dirty="0">
              <a:solidFill>
                <a:srgbClr val="FF0000"/>
              </a:solidFill>
            </a:endParaRPr>
          </a:p>
          <a:p>
            <a:pPr marL="0" indent="0">
              <a:buNone/>
            </a:pPr>
            <a:r>
              <a:rPr lang="en-US" sz="2000" dirty="0"/>
              <a:t>http://trade.ec.europa.eu/doclib/press/index.cfm?id=1437</a:t>
            </a:r>
          </a:p>
          <a:p>
            <a:endParaRPr lang="en-US" sz="2000" b="1" dirty="0" smtClean="0"/>
          </a:p>
        </p:txBody>
      </p:sp>
      <p:sp>
        <p:nvSpPr>
          <p:cNvPr id="9" name="Title 1"/>
          <p:cNvSpPr>
            <a:spLocks noGrp="1"/>
          </p:cNvSpPr>
          <p:nvPr>
            <p:ph type="title"/>
          </p:nvPr>
        </p:nvSpPr>
        <p:spPr>
          <a:xfrm>
            <a:off x="23109" y="5840079"/>
            <a:ext cx="6234927" cy="1010570"/>
          </a:xfrm>
        </p:spPr>
        <p:txBody>
          <a:bodyPr>
            <a:noAutofit/>
          </a:bodyPr>
          <a:lstStyle/>
          <a:p>
            <a:r>
              <a:rPr lang="en-US" sz="2000" dirty="0" smtClean="0">
                <a:solidFill>
                  <a:srgbClr val="FF0000"/>
                </a:solidFill>
                <a:latin typeface="+mn-lt"/>
              </a:rPr>
              <a:t>Report: Prioritizing Business opportunities for Italian Companies in Vietnam (Embassy of Italy in Hanoi in cooperation with KPMG)</a:t>
            </a:r>
            <a:endParaRPr lang="en-US" sz="2000" dirty="0">
              <a:latin typeface="+mn-lt"/>
            </a:endParaRPr>
          </a:p>
        </p:txBody>
      </p:sp>
    </p:spTree>
    <p:extLst>
      <p:ext uri="{BB962C8B-B14F-4D97-AF65-F5344CB8AC3E}">
        <p14:creationId xmlns:p14="http://schemas.microsoft.com/office/powerpoint/2010/main" val="553721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5766" y="1354975"/>
            <a:ext cx="10972800" cy="4663440"/>
          </a:xfrm>
        </p:spPr>
        <p:txBody>
          <a:bodyPr>
            <a:noAutofit/>
          </a:bodyPr>
          <a:lstStyle/>
          <a:p>
            <a:r>
              <a:rPr lang="it-IT" sz="4400" b="1" dirty="0" smtClean="0">
                <a:solidFill>
                  <a:srgbClr val="FF0000"/>
                </a:solidFill>
              </a:rPr>
              <a:t/>
            </a:r>
            <a:br>
              <a:rPr lang="it-IT" sz="4400" b="1" dirty="0" smtClean="0">
                <a:solidFill>
                  <a:srgbClr val="FF0000"/>
                </a:solidFill>
              </a:rPr>
            </a:br>
            <a:r>
              <a:rPr lang="it-IT" sz="4400" b="1" dirty="0" smtClean="0">
                <a:solidFill>
                  <a:srgbClr val="FF0000"/>
                </a:solidFill>
              </a:rPr>
              <a:t/>
            </a:r>
            <a:br>
              <a:rPr lang="it-IT" sz="4400" b="1" dirty="0" smtClean="0">
                <a:solidFill>
                  <a:srgbClr val="FF0000"/>
                </a:solidFill>
              </a:rPr>
            </a:br>
            <a:r>
              <a:rPr lang="it-IT" sz="5000" b="1" dirty="0" err="1" smtClean="0"/>
              <a:t>Thank</a:t>
            </a:r>
            <a:r>
              <a:rPr lang="it-IT" sz="5000" b="1" dirty="0" smtClean="0"/>
              <a:t> </a:t>
            </a:r>
            <a:r>
              <a:rPr lang="it-IT" sz="5000" b="1" dirty="0" err="1" smtClean="0"/>
              <a:t>you</a:t>
            </a:r>
            <a:r>
              <a:rPr lang="it-IT" sz="5000" b="1" dirty="0" smtClean="0"/>
              <a:t/>
            </a:r>
            <a:br>
              <a:rPr lang="it-IT" sz="5000" b="1" dirty="0" smtClean="0"/>
            </a:br>
            <a:r>
              <a:rPr lang="it-IT" sz="5000" b="1" dirty="0"/>
              <a:t/>
            </a:r>
            <a:br>
              <a:rPr lang="it-IT" sz="5000" b="1" dirty="0"/>
            </a:br>
            <a:r>
              <a:rPr lang="it-IT" sz="2800" b="1" dirty="0" smtClean="0">
                <a:hlinkClick r:id="rId3"/>
              </a:rPr>
              <a:t>dante.brandi@esteri.it</a:t>
            </a:r>
            <a:r>
              <a:rPr lang="it-IT" sz="2800" b="1" dirty="0" smtClean="0"/>
              <a:t> – T. +84.28.3827.5451 </a:t>
            </a:r>
            <a:br>
              <a:rPr lang="it-IT" sz="2800" b="1" dirty="0" smtClean="0"/>
            </a:br>
            <a:r>
              <a:rPr lang="it-IT" sz="2800" b="1" dirty="0" smtClean="0">
                <a:hlinkClick r:id="rId4"/>
              </a:rPr>
              <a:t>www.conshochiminh.esteri.it</a:t>
            </a:r>
            <a:r>
              <a:rPr lang="it-IT" sz="2800" b="1" dirty="0" smtClean="0"/>
              <a:t> - </a:t>
            </a:r>
            <a:br>
              <a:rPr lang="it-IT" sz="2800" b="1" dirty="0" smtClean="0"/>
            </a:br>
            <a:r>
              <a:rPr lang="it-IT" sz="2800" b="1" dirty="0" smtClean="0"/>
              <a:t/>
            </a:r>
            <a:br>
              <a:rPr lang="it-IT" sz="2800" b="1" dirty="0" smtClean="0"/>
            </a:br>
            <a:endParaRPr lang="en-US" sz="2800" b="1" dirty="0"/>
          </a:p>
        </p:txBody>
      </p:sp>
      <p:sp>
        <p:nvSpPr>
          <p:cNvPr id="3" name="Slide Number Placeholder 2"/>
          <p:cNvSpPr>
            <a:spLocks noGrp="1"/>
          </p:cNvSpPr>
          <p:nvPr>
            <p:ph type="sldNum" sz="quarter" idx="12"/>
          </p:nvPr>
        </p:nvSpPr>
        <p:spPr/>
        <p:txBody>
          <a:bodyPr/>
          <a:lstStyle/>
          <a:p>
            <a:fld id="{5E49BC3C-BD81-41C1-99F3-33C59CEC0910}" type="slidenum">
              <a:rPr lang="en-US" smtClean="0"/>
              <a:t>19</a:t>
            </a:fld>
            <a:endParaRPr lang="en-US"/>
          </a:p>
        </p:txBody>
      </p:sp>
      <p:pic>
        <p:nvPicPr>
          <p:cNvPr id="5" name="Content Placeholder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56674" y="326195"/>
            <a:ext cx="3266891" cy="914400"/>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9029796" y="211815"/>
            <a:ext cx="2905530" cy="1143160"/>
          </a:xfrm>
          <a:prstGeom prst="rect">
            <a:avLst/>
          </a:prstGeom>
        </p:spPr>
      </p:pic>
    </p:spTree>
    <p:extLst>
      <p:ext uri="{BB962C8B-B14F-4D97-AF65-F5344CB8AC3E}">
        <p14:creationId xmlns:p14="http://schemas.microsoft.com/office/powerpoint/2010/main" val="1895120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56674" y="118310"/>
            <a:ext cx="3266891" cy="914400"/>
          </a:xfrm>
        </p:spPr>
      </p:pic>
      <p:pic>
        <p:nvPicPr>
          <p:cNvPr id="5" name="Picture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110007" y="203534"/>
            <a:ext cx="2905530" cy="1143160"/>
          </a:xfrm>
          <a:prstGeom prst="rect">
            <a:avLst/>
          </a:prstGeom>
        </p:spPr>
      </p:pic>
      <p:sp>
        <p:nvSpPr>
          <p:cNvPr id="6" name="Slide Number Placeholder 5"/>
          <p:cNvSpPr>
            <a:spLocks noGrp="1"/>
          </p:cNvSpPr>
          <p:nvPr>
            <p:ph type="sldNum" sz="quarter" idx="12"/>
          </p:nvPr>
        </p:nvSpPr>
        <p:spPr/>
        <p:txBody>
          <a:bodyPr/>
          <a:lstStyle/>
          <a:p>
            <a:fld id="{5E49BC3C-BD81-41C1-99F3-33C59CEC0910}" type="slidenum">
              <a:rPr lang="en-US" smtClean="0"/>
              <a:t>2</a:t>
            </a:fld>
            <a:endParaRPr lang="en-US"/>
          </a:p>
        </p:txBody>
      </p:sp>
      <p:sp>
        <p:nvSpPr>
          <p:cNvPr id="7" name="Title 1"/>
          <p:cNvSpPr txBox="1">
            <a:spLocks/>
          </p:cNvSpPr>
          <p:nvPr/>
        </p:nvSpPr>
        <p:spPr>
          <a:xfrm>
            <a:off x="555766" y="1553294"/>
            <a:ext cx="10972800" cy="50303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smtClean="0">
                <a:solidFill>
                  <a:srgbClr val="FF0000"/>
                </a:solidFill>
                <a:latin typeface="+mn-lt"/>
              </a:rPr>
              <a:t>Strategic </a:t>
            </a:r>
            <a:r>
              <a:rPr lang="it-IT" sz="4000" b="1" dirty="0" err="1" smtClean="0">
                <a:solidFill>
                  <a:srgbClr val="FF0000"/>
                </a:solidFill>
                <a:latin typeface="+mn-lt"/>
              </a:rPr>
              <a:t>importance</a:t>
            </a:r>
            <a:r>
              <a:rPr lang="it-IT" sz="4000" b="1" dirty="0" smtClean="0">
                <a:solidFill>
                  <a:srgbClr val="FF0000"/>
                </a:solidFill>
                <a:latin typeface="+mn-lt"/>
              </a:rPr>
              <a:t> of </a:t>
            </a:r>
            <a:br>
              <a:rPr lang="it-IT" sz="4000" b="1" dirty="0" smtClean="0">
                <a:solidFill>
                  <a:srgbClr val="FF0000"/>
                </a:solidFill>
                <a:latin typeface="+mn-lt"/>
              </a:rPr>
            </a:br>
            <a:r>
              <a:rPr lang="it-IT" sz="4000" b="1" dirty="0" smtClean="0">
                <a:solidFill>
                  <a:srgbClr val="FF0000"/>
                </a:solidFill>
                <a:latin typeface="+mn-lt"/>
              </a:rPr>
              <a:t>ASEAN-Europe </a:t>
            </a:r>
            <a:r>
              <a:rPr lang="it-IT" sz="4000" b="1" dirty="0" err="1" smtClean="0">
                <a:solidFill>
                  <a:srgbClr val="FF0000"/>
                </a:solidFill>
                <a:latin typeface="+mn-lt"/>
              </a:rPr>
              <a:t>economic</a:t>
            </a:r>
            <a:r>
              <a:rPr lang="it-IT" sz="4000" b="1" dirty="0" smtClean="0">
                <a:solidFill>
                  <a:srgbClr val="FF0000"/>
                </a:solidFill>
                <a:latin typeface="+mn-lt"/>
              </a:rPr>
              <a:t> relations</a:t>
            </a:r>
            <a:br>
              <a:rPr lang="it-IT" sz="4000" b="1" dirty="0" smtClean="0">
                <a:solidFill>
                  <a:srgbClr val="FF0000"/>
                </a:solidFill>
                <a:latin typeface="+mn-lt"/>
              </a:rPr>
            </a:br>
            <a:r>
              <a:rPr lang="it-IT" sz="4000" b="1" dirty="0" smtClean="0">
                <a:solidFill>
                  <a:srgbClr val="FF0000"/>
                </a:solidFill>
                <a:latin typeface="+mn-lt"/>
              </a:rPr>
              <a:t/>
            </a:r>
            <a:br>
              <a:rPr lang="it-IT" sz="4000" b="1" dirty="0" smtClean="0">
                <a:solidFill>
                  <a:srgbClr val="FF0000"/>
                </a:solidFill>
                <a:latin typeface="+mn-lt"/>
              </a:rPr>
            </a:br>
            <a:r>
              <a:rPr lang="it-IT" sz="4000" b="1" dirty="0" err="1" smtClean="0">
                <a:latin typeface="+mn-lt"/>
              </a:rPr>
              <a:t>Rationale</a:t>
            </a:r>
            <a:r>
              <a:rPr lang="it-IT" sz="4000" b="1" dirty="0" smtClean="0">
                <a:latin typeface="+mn-lt"/>
              </a:rPr>
              <a:t> for </a:t>
            </a:r>
            <a:r>
              <a:rPr lang="it-IT" sz="4000" b="1" dirty="0" err="1" smtClean="0">
                <a:latin typeface="+mn-lt"/>
              </a:rPr>
              <a:t>tightening</a:t>
            </a:r>
            <a:r>
              <a:rPr lang="it-IT" sz="4000" b="1" dirty="0" smtClean="0">
                <a:latin typeface="+mn-lt"/>
              </a:rPr>
              <a:t> </a:t>
            </a:r>
            <a:br>
              <a:rPr lang="it-IT" sz="4000" b="1" dirty="0" smtClean="0">
                <a:latin typeface="+mn-lt"/>
              </a:rPr>
            </a:br>
            <a:r>
              <a:rPr lang="it-IT" sz="4000" b="1" dirty="0" err="1" smtClean="0">
                <a:latin typeface="+mn-lt"/>
              </a:rPr>
              <a:t>Italy</a:t>
            </a:r>
            <a:r>
              <a:rPr lang="it-IT" sz="4000" b="1" dirty="0" smtClean="0">
                <a:latin typeface="+mn-lt"/>
              </a:rPr>
              <a:t>-Vietnam </a:t>
            </a:r>
            <a:r>
              <a:rPr lang="it-IT" sz="4000" b="1" dirty="0" err="1" smtClean="0">
                <a:latin typeface="+mn-lt"/>
              </a:rPr>
              <a:t>economic</a:t>
            </a:r>
            <a:r>
              <a:rPr lang="it-IT" sz="4000" b="1" dirty="0" smtClean="0">
                <a:latin typeface="+mn-lt"/>
              </a:rPr>
              <a:t> bonds</a:t>
            </a:r>
            <a:br>
              <a:rPr lang="it-IT" sz="4000" b="1" dirty="0" smtClean="0">
                <a:latin typeface="+mn-lt"/>
              </a:rPr>
            </a:br>
            <a:r>
              <a:rPr lang="it-IT" sz="4000" b="1" dirty="0" smtClean="0">
                <a:latin typeface="+mn-lt"/>
              </a:rPr>
              <a:t/>
            </a:r>
            <a:br>
              <a:rPr lang="it-IT" sz="4000" b="1" dirty="0" smtClean="0">
                <a:latin typeface="+mn-lt"/>
              </a:rPr>
            </a:br>
            <a:r>
              <a:rPr lang="it-IT" sz="4000" b="1" dirty="0" smtClean="0">
                <a:solidFill>
                  <a:srgbClr val="FF0000"/>
                </a:solidFill>
                <a:latin typeface="+mn-lt"/>
              </a:rPr>
              <a:t>FOCUS ON:</a:t>
            </a:r>
            <a:br>
              <a:rPr lang="it-IT" sz="4000" b="1" dirty="0" smtClean="0">
                <a:solidFill>
                  <a:srgbClr val="FF0000"/>
                </a:solidFill>
                <a:latin typeface="+mn-lt"/>
              </a:rPr>
            </a:br>
            <a:r>
              <a:rPr lang="it-IT" sz="4000" b="1" dirty="0" smtClean="0">
                <a:solidFill>
                  <a:srgbClr val="FF0000"/>
                </a:solidFill>
                <a:latin typeface="+mn-lt"/>
              </a:rPr>
              <a:t/>
            </a:r>
            <a:br>
              <a:rPr lang="it-IT" sz="4000" b="1" dirty="0" smtClean="0">
                <a:solidFill>
                  <a:srgbClr val="FF0000"/>
                </a:solidFill>
                <a:latin typeface="+mn-lt"/>
              </a:rPr>
            </a:br>
            <a:r>
              <a:rPr lang="it-IT" sz="4000" b="1" dirty="0" err="1" smtClean="0">
                <a:latin typeface="+mn-lt"/>
              </a:rPr>
              <a:t>Complementarity</a:t>
            </a:r>
            <a:r>
              <a:rPr lang="it-IT" sz="4000" b="1" dirty="0" smtClean="0">
                <a:latin typeface="+mn-lt"/>
              </a:rPr>
              <a:t> of the </a:t>
            </a:r>
            <a:r>
              <a:rPr lang="it-IT" sz="4000" b="1" dirty="0" err="1" smtClean="0">
                <a:latin typeface="+mn-lt"/>
              </a:rPr>
              <a:t>two</a:t>
            </a:r>
            <a:r>
              <a:rPr lang="it-IT" sz="4000" b="1" dirty="0" smtClean="0">
                <a:latin typeface="+mn-lt"/>
              </a:rPr>
              <a:t> </a:t>
            </a:r>
            <a:r>
              <a:rPr lang="it-IT" sz="4000" b="1" dirty="0" err="1" smtClean="0">
                <a:latin typeface="+mn-lt"/>
              </a:rPr>
              <a:t>economies</a:t>
            </a:r>
            <a:endParaRPr lang="en-US" sz="4000" b="1" dirty="0">
              <a:latin typeface="+mn-lt"/>
            </a:endParaRPr>
          </a:p>
        </p:txBody>
      </p:sp>
    </p:spTree>
    <p:extLst>
      <p:ext uri="{BB962C8B-B14F-4D97-AF65-F5344CB8AC3E}">
        <p14:creationId xmlns:p14="http://schemas.microsoft.com/office/powerpoint/2010/main" val="2783726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256674" y="118310"/>
            <a:ext cx="3266891" cy="914400"/>
          </a:xfrm>
        </p:spPr>
      </p:pic>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10007" y="203534"/>
            <a:ext cx="2905530" cy="1143160"/>
          </a:xfrm>
          <a:prstGeom prst="rect">
            <a:avLst/>
          </a:prstGeom>
        </p:spPr>
      </p:pic>
      <p:sp>
        <p:nvSpPr>
          <p:cNvPr id="6" name="Slide Number Placeholder 5"/>
          <p:cNvSpPr>
            <a:spLocks noGrp="1"/>
          </p:cNvSpPr>
          <p:nvPr>
            <p:ph type="sldNum" sz="quarter" idx="12"/>
          </p:nvPr>
        </p:nvSpPr>
        <p:spPr/>
        <p:txBody>
          <a:bodyPr/>
          <a:lstStyle/>
          <a:p>
            <a:fld id="{5E49BC3C-BD81-41C1-99F3-33C59CEC0910}" type="slidenum">
              <a:rPr lang="en-US" smtClean="0"/>
              <a:t>3</a:t>
            </a:fld>
            <a:endParaRPr lang="en-US"/>
          </a:p>
        </p:txBody>
      </p:sp>
      <p:pic>
        <p:nvPicPr>
          <p:cNvPr id="7" name="Content Placeholder 3"/>
          <p:cNvPicPr>
            <a:picLocks noChangeAspect="1"/>
          </p:cNvPicPr>
          <p:nvPr/>
        </p:nvPicPr>
        <p:blipFill>
          <a:blip r:embed="rId5"/>
          <a:stretch>
            <a:fillRect/>
          </a:stretch>
        </p:blipFill>
        <p:spPr>
          <a:xfrm>
            <a:off x="872715" y="1767408"/>
            <a:ext cx="10035917" cy="4928948"/>
          </a:xfrm>
          <a:prstGeom prst="rect">
            <a:avLst/>
          </a:prstGeom>
        </p:spPr>
      </p:pic>
      <p:sp>
        <p:nvSpPr>
          <p:cNvPr id="8" name="Title 1"/>
          <p:cNvSpPr txBox="1">
            <a:spLocks/>
          </p:cNvSpPr>
          <p:nvPr/>
        </p:nvSpPr>
        <p:spPr>
          <a:xfrm>
            <a:off x="256674" y="1138616"/>
            <a:ext cx="9144000" cy="7081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000" b="1" dirty="0" smtClean="0">
                <a:solidFill>
                  <a:srgbClr val="FF0000"/>
                </a:solidFill>
                <a:latin typeface="+mn-lt"/>
              </a:rPr>
              <a:t>VIETNAM: where does it stand?</a:t>
            </a:r>
          </a:p>
        </p:txBody>
      </p:sp>
    </p:spTree>
    <p:extLst>
      <p:ext uri="{BB962C8B-B14F-4D97-AF65-F5344CB8AC3E}">
        <p14:creationId xmlns:p14="http://schemas.microsoft.com/office/powerpoint/2010/main" val="1589195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256674" y="118310"/>
            <a:ext cx="3266891" cy="914400"/>
          </a:xfrm>
        </p:spPr>
      </p:pic>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10007" y="203534"/>
            <a:ext cx="2905530" cy="1143160"/>
          </a:xfrm>
          <a:prstGeom prst="rect">
            <a:avLst/>
          </a:prstGeom>
        </p:spPr>
      </p:pic>
      <p:sp>
        <p:nvSpPr>
          <p:cNvPr id="6" name="Slide Number Placeholder 5"/>
          <p:cNvSpPr>
            <a:spLocks noGrp="1"/>
          </p:cNvSpPr>
          <p:nvPr>
            <p:ph type="sldNum" sz="quarter" idx="12"/>
          </p:nvPr>
        </p:nvSpPr>
        <p:spPr/>
        <p:txBody>
          <a:bodyPr/>
          <a:lstStyle/>
          <a:p>
            <a:fld id="{5E49BC3C-BD81-41C1-99F3-33C59CEC0910}" type="slidenum">
              <a:rPr lang="en-US" smtClean="0"/>
              <a:t>4</a:t>
            </a:fld>
            <a:endParaRPr lang="en-US"/>
          </a:p>
        </p:txBody>
      </p:sp>
      <p:sp>
        <p:nvSpPr>
          <p:cNvPr id="7" name="Title 1"/>
          <p:cNvSpPr txBox="1">
            <a:spLocks/>
          </p:cNvSpPr>
          <p:nvPr/>
        </p:nvSpPr>
        <p:spPr>
          <a:xfrm>
            <a:off x="256674" y="1764630"/>
            <a:ext cx="9144000" cy="68339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b="1" smtClean="0">
                <a:solidFill>
                  <a:srgbClr val="FF0000"/>
                </a:solidFill>
              </a:rPr>
              <a:t>ITALY: where does it stand?</a:t>
            </a:r>
            <a:endParaRPr lang="en-US" b="1" dirty="0" smtClean="0">
              <a:solidFill>
                <a:srgbClr val="FF0000"/>
              </a:solidFill>
            </a:endParaRPr>
          </a:p>
        </p:txBody>
      </p:sp>
      <p:sp>
        <p:nvSpPr>
          <p:cNvPr id="8" name="Subtitle 2"/>
          <p:cNvSpPr txBox="1">
            <a:spLocks/>
          </p:cNvSpPr>
          <p:nvPr/>
        </p:nvSpPr>
        <p:spPr>
          <a:xfrm>
            <a:off x="598716" y="2589195"/>
            <a:ext cx="9862455" cy="39271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US" sz="3200" b="1" dirty="0" smtClean="0"/>
              <a:t>8</a:t>
            </a:r>
            <a:r>
              <a:rPr lang="en-US" sz="3200" b="1" baseline="30000" dirty="0" smtClean="0"/>
              <a:t>th</a:t>
            </a:r>
            <a:r>
              <a:rPr lang="en-US" sz="3200" b="1" dirty="0" smtClean="0"/>
              <a:t> largest world economy; 2nd largest manufacturing base in Europe</a:t>
            </a:r>
          </a:p>
          <a:p>
            <a:pPr marL="342900" indent="-342900"/>
            <a:r>
              <a:rPr lang="en-US" sz="3200" b="1" dirty="0" smtClean="0"/>
              <a:t>Leading manufacturing player </a:t>
            </a:r>
          </a:p>
          <a:p>
            <a:pPr marL="342900" indent="-342900"/>
            <a:r>
              <a:rPr lang="en-US" sz="3200" b="1" dirty="0" smtClean="0"/>
              <a:t>Leader in Europe for its efficient use of resources in manufacturing process</a:t>
            </a:r>
          </a:p>
          <a:p>
            <a:pPr marL="342900" indent="-342900"/>
            <a:r>
              <a:rPr lang="en-US" sz="3200" b="1" dirty="0" smtClean="0"/>
              <a:t>Leader in automation, </a:t>
            </a:r>
            <a:r>
              <a:rPr lang="en-US" sz="3200" b="1" dirty="0" err="1" smtClean="0"/>
              <a:t>robotization</a:t>
            </a:r>
            <a:r>
              <a:rPr lang="en-US" sz="3200" b="1" dirty="0" smtClean="0"/>
              <a:t>, advanced sectors, R&amp;D</a:t>
            </a:r>
          </a:p>
        </p:txBody>
      </p:sp>
    </p:spTree>
    <p:extLst>
      <p:ext uri="{BB962C8B-B14F-4D97-AF65-F5344CB8AC3E}">
        <p14:creationId xmlns:p14="http://schemas.microsoft.com/office/powerpoint/2010/main" val="3045216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716" y="1694045"/>
            <a:ext cx="9144000" cy="770021"/>
          </a:xfrm>
        </p:spPr>
        <p:txBody>
          <a:bodyPr>
            <a:noAutofit/>
          </a:bodyPr>
          <a:lstStyle/>
          <a:p>
            <a:pPr algn="just"/>
            <a:r>
              <a:rPr lang="en-US" sz="4400" b="1" dirty="0" smtClean="0">
                <a:solidFill>
                  <a:srgbClr val="FF0000"/>
                </a:solidFill>
              </a:rPr>
              <a:t>ITALY: the ideal manufacturing partner</a:t>
            </a:r>
          </a:p>
        </p:txBody>
      </p:sp>
      <p:sp>
        <p:nvSpPr>
          <p:cNvPr id="3" name="Subtitle 2"/>
          <p:cNvSpPr>
            <a:spLocks noGrp="1"/>
          </p:cNvSpPr>
          <p:nvPr>
            <p:ph type="subTitle" idx="1"/>
          </p:nvPr>
        </p:nvSpPr>
        <p:spPr>
          <a:xfrm>
            <a:off x="598716" y="2752825"/>
            <a:ext cx="9862455" cy="3859731"/>
          </a:xfrm>
        </p:spPr>
        <p:txBody>
          <a:bodyPr>
            <a:noAutofit/>
          </a:bodyPr>
          <a:lstStyle/>
          <a:p>
            <a:pPr algn="l"/>
            <a:r>
              <a:rPr lang="en-US" sz="2800" dirty="0"/>
              <a:t>Leader in key-sectors like:</a:t>
            </a:r>
          </a:p>
          <a:p>
            <a:pPr algn="l"/>
            <a:r>
              <a:rPr lang="en-US" sz="2800" dirty="0">
                <a:solidFill>
                  <a:srgbClr val="FF0000"/>
                </a:solidFill>
              </a:rPr>
              <a:t>Wood industry </a:t>
            </a:r>
            <a:r>
              <a:rPr lang="en-US" sz="2800" dirty="0"/>
              <a:t>(2</a:t>
            </a:r>
            <a:r>
              <a:rPr lang="en-US" sz="2800" baseline="30000" dirty="0"/>
              <a:t>nd</a:t>
            </a:r>
            <a:r>
              <a:rPr lang="en-US" sz="2800" dirty="0"/>
              <a:t> in the world for trade surplus), </a:t>
            </a:r>
          </a:p>
          <a:p>
            <a:pPr algn="l"/>
            <a:r>
              <a:rPr lang="en-US" sz="2800" dirty="0" smtClean="0">
                <a:solidFill>
                  <a:srgbClr val="FF0000"/>
                </a:solidFill>
              </a:rPr>
              <a:t>Machineries</a:t>
            </a:r>
            <a:r>
              <a:rPr lang="en-US" sz="2800" dirty="0" smtClean="0"/>
              <a:t> </a:t>
            </a:r>
            <a:r>
              <a:rPr lang="en-US" sz="2800" dirty="0"/>
              <a:t>(5</a:t>
            </a:r>
            <a:r>
              <a:rPr lang="en-US" sz="2800" baseline="30000" dirty="0"/>
              <a:t>th</a:t>
            </a:r>
            <a:r>
              <a:rPr lang="en-US" sz="2800" dirty="0"/>
              <a:t> in the world for export, leader in high-tech standards)</a:t>
            </a:r>
          </a:p>
          <a:p>
            <a:pPr algn="l"/>
            <a:r>
              <a:rPr lang="en-US" sz="2800" dirty="0">
                <a:solidFill>
                  <a:srgbClr val="FF0000"/>
                </a:solidFill>
              </a:rPr>
              <a:t>Automotive</a:t>
            </a:r>
            <a:r>
              <a:rPr lang="en-US" sz="2800" dirty="0"/>
              <a:t> (robotized manufacturing, leading producer)</a:t>
            </a:r>
          </a:p>
          <a:p>
            <a:pPr algn="l"/>
            <a:r>
              <a:rPr lang="en-US" sz="2800" dirty="0">
                <a:solidFill>
                  <a:srgbClr val="FF0000"/>
                </a:solidFill>
              </a:rPr>
              <a:t>Pharma</a:t>
            </a:r>
            <a:r>
              <a:rPr lang="en-US" sz="2800" dirty="0"/>
              <a:t> (1</a:t>
            </a:r>
            <a:r>
              <a:rPr lang="en-US" sz="2800" baseline="30000" dirty="0"/>
              <a:t>st</a:t>
            </a:r>
            <a:r>
              <a:rPr lang="en-US" sz="2800" dirty="0"/>
              <a:t> in Europe for </a:t>
            </a:r>
            <a:r>
              <a:rPr lang="en-US" sz="2800" dirty="0" smtClean="0"/>
              <a:t>production)</a:t>
            </a:r>
          </a:p>
          <a:p>
            <a:pPr algn="l"/>
            <a:r>
              <a:rPr lang="en-US" sz="2800" dirty="0" err="1">
                <a:solidFill>
                  <a:srgbClr val="FF0000"/>
                </a:solidFill>
              </a:rPr>
              <a:t>Agrifood</a:t>
            </a:r>
            <a:r>
              <a:rPr lang="en-US" sz="2800" dirty="0"/>
              <a:t> (in the top-ten global exporters, most sustainable </a:t>
            </a:r>
            <a:r>
              <a:rPr lang="en-US" sz="2800" dirty="0" err="1"/>
              <a:t>agrifood</a:t>
            </a:r>
            <a:r>
              <a:rPr lang="en-US" sz="2800" dirty="0"/>
              <a:t> country and 1</a:t>
            </a:r>
            <a:r>
              <a:rPr lang="en-US" sz="2800" baseline="30000" dirty="0"/>
              <a:t>st</a:t>
            </a:r>
            <a:r>
              <a:rPr lang="en-US" sz="2800" dirty="0"/>
              <a:t> for food quality certification)</a:t>
            </a:r>
          </a:p>
          <a:p>
            <a:pPr algn="l"/>
            <a:endParaRPr lang="en-US" sz="2000" dirty="0"/>
          </a:p>
        </p:txBody>
      </p:sp>
      <p:sp>
        <p:nvSpPr>
          <p:cNvPr id="4" name="Slide Number Placeholder 3"/>
          <p:cNvSpPr>
            <a:spLocks noGrp="1"/>
          </p:cNvSpPr>
          <p:nvPr>
            <p:ph type="sldNum" sz="quarter" idx="12"/>
          </p:nvPr>
        </p:nvSpPr>
        <p:spPr/>
        <p:txBody>
          <a:bodyPr/>
          <a:lstStyle/>
          <a:p>
            <a:fld id="{5E49BC3C-BD81-41C1-99F3-33C59CEC0910}" type="slidenum">
              <a:rPr lang="en-US" smtClean="0"/>
              <a:t>5</a:t>
            </a:fld>
            <a:endParaRPr lang="en-US"/>
          </a:p>
        </p:txBody>
      </p:sp>
      <p:pic>
        <p:nvPicPr>
          <p:cNvPr id="6" name="Content Placeholder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2716" y="269305"/>
            <a:ext cx="3266891" cy="9144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10007" y="203534"/>
            <a:ext cx="2905530" cy="1143160"/>
          </a:xfrm>
          <a:prstGeom prst="rect">
            <a:avLst/>
          </a:prstGeom>
        </p:spPr>
      </p:pic>
    </p:spTree>
    <p:extLst>
      <p:ext uri="{BB962C8B-B14F-4D97-AF65-F5344CB8AC3E}">
        <p14:creationId xmlns:p14="http://schemas.microsoft.com/office/powerpoint/2010/main" val="2880864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716" y="1511165"/>
            <a:ext cx="9144000" cy="847023"/>
          </a:xfrm>
        </p:spPr>
        <p:txBody>
          <a:bodyPr>
            <a:noAutofit/>
          </a:bodyPr>
          <a:lstStyle/>
          <a:p>
            <a:pPr algn="just"/>
            <a:r>
              <a:rPr lang="en-US" sz="4400" b="1" dirty="0" smtClean="0">
                <a:solidFill>
                  <a:srgbClr val="FF0000"/>
                </a:solidFill>
              </a:rPr>
              <a:t>ITALY: where is it heading to?</a:t>
            </a:r>
          </a:p>
        </p:txBody>
      </p:sp>
      <p:sp>
        <p:nvSpPr>
          <p:cNvPr id="3" name="Subtitle 2"/>
          <p:cNvSpPr>
            <a:spLocks noGrp="1"/>
          </p:cNvSpPr>
          <p:nvPr>
            <p:ph type="subTitle" idx="1"/>
          </p:nvPr>
        </p:nvSpPr>
        <p:spPr>
          <a:xfrm>
            <a:off x="598716" y="2560320"/>
            <a:ext cx="9862455" cy="3975234"/>
          </a:xfrm>
        </p:spPr>
        <p:txBody>
          <a:bodyPr>
            <a:noAutofit/>
          </a:bodyPr>
          <a:lstStyle/>
          <a:p>
            <a:pPr marL="342900" indent="-342900" algn="l">
              <a:buFont typeface="Arial" panose="020B0604020202020204" pitchFamily="34" charset="0"/>
              <a:buChar char="•"/>
            </a:pPr>
            <a:r>
              <a:rPr lang="en-US" dirty="0" smtClean="0"/>
              <a:t>Institutional “investment” in export (commitment of the whole Sistema Italia and resources)</a:t>
            </a:r>
          </a:p>
          <a:p>
            <a:pPr marL="342900" indent="-342900" algn="l">
              <a:buFont typeface="Arial" panose="020B0604020202020204" pitchFamily="34" charset="0"/>
              <a:buChar char="•"/>
            </a:pPr>
            <a:r>
              <a:rPr lang="en-US" dirty="0" smtClean="0"/>
              <a:t>Consolidating existing markets. Opening new ones (Asia)</a:t>
            </a:r>
          </a:p>
          <a:p>
            <a:pPr marL="342900" indent="-342900" algn="l">
              <a:buFont typeface="Arial" panose="020B0604020202020204" pitchFamily="34" charset="0"/>
              <a:buChar char="•"/>
            </a:pPr>
            <a:r>
              <a:rPr lang="en-US" dirty="0" smtClean="0"/>
              <a:t>The case of Vietnam:</a:t>
            </a:r>
          </a:p>
          <a:p>
            <a:pPr algn="l"/>
            <a:r>
              <a:rPr lang="en-US" dirty="0" smtClean="0">
                <a:solidFill>
                  <a:srgbClr val="FF0000"/>
                </a:solidFill>
              </a:rPr>
              <a:t>Bilateral </a:t>
            </a:r>
            <a:r>
              <a:rPr lang="en-US" dirty="0">
                <a:solidFill>
                  <a:srgbClr val="FF0000"/>
                </a:solidFill>
              </a:rPr>
              <a:t>relations</a:t>
            </a:r>
            <a:r>
              <a:rPr lang="en-US" dirty="0"/>
              <a:t> (despite the pandemic, important achievements in 2020: Italy-ASEAN partnership, Joint Economic Committee, Joint Committee </a:t>
            </a:r>
            <a:r>
              <a:rPr lang="en-US" dirty="0" smtClean="0"/>
              <a:t>on S&amp;T)</a:t>
            </a:r>
            <a:endParaRPr lang="en-US" dirty="0"/>
          </a:p>
          <a:p>
            <a:pPr algn="l"/>
            <a:r>
              <a:rPr lang="en-US" dirty="0" smtClean="0"/>
              <a:t>Network </a:t>
            </a:r>
            <a:r>
              <a:rPr lang="en-US" dirty="0"/>
              <a:t>of </a:t>
            </a:r>
            <a:r>
              <a:rPr lang="en-US" dirty="0">
                <a:solidFill>
                  <a:srgbClr val="FF0000"/>
                </a:solidFill>
              </a:rPr>
              <a:t>Italian PP institutions </a:t>
            </a:r>
            <a:r>
              <a:rPr lang="en-US" dirty="0"/>
              <a:t>in Vietnam (</a:t>
            </a:r>
            <a:r>
              <a:rPr lang="en-US" dirty="0" smtClean="0"/>
              <a:t>Embassy; </a:t>
            </a:r>
            <a:r>
              <a:rPr lang="en-US" dirty="0"/>
              <a:t>CG; ITA; ICHAM; Uni-Italia; </a:t>
            </a:r>
            <a:r>
              <a:rPr lang="en-US" dirty="0" smtClean="0"/>
              <a:t>SACE-SIMEST-CDP)</a:t>
            </a:r>
            <a:endParaRPr lang="en-US" dirty="0"/>
          </a:p>
          <a:p>
            <a:pPr algn="l"/>
            <a:r>
              <a:rPr lang="en-US" dirty="0" smtClean="0">
                <a:solidFill>
                  <a:srgbClr val="FF0000"/>
                </a:solidFill>
              </a:rPr>
              <a:t>Italian </a:t>
            </a:r>
            <a:r>
              <a:rPr lang="en-US" dirty="0">
                <a:solidFill>
                  <a:srgbClr val="FF0000"/>
                </a:solidFill>
              </a:rPr>
              <a:t>businesses </a:t>
            </a:r>
            <a:r>
              <a:rPr lang="en-US" dirty="0"/>
              <a:t>in Vietnam (100 companies; appreciation for their way of doing business)</a:t>
            </a:r>
          </a:p>
          <a:p>
            <a:pPr marL="342900"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5E49BC3C-BD81-41C1-99F3-33C59CEC0910}" type="slidenum">
              <a:rPr lang="en-US" smtClean="0"/>
              <a:t>6</a:t>
            </a:fld>
            <a:endParaRPr lang="en-US"/>
          </a:p>
        </p:txBody>
      </p:sp>
      <p:pic>
        <p:nvPicPr>
          <p:cNvPr id="6" name="Content Placeholder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00" y="368005"/>
            <a:ext cx="3266891" cy="9144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26049" y="368005"/>
            <a:ext cx="2905530" cy="1143160"/>
          </a:xfrm>
          <a:prstGeom prst="rect">
            <a:avLst/>
          </a:prstGeom>
        </p:spPr>
      </p:pic>
    </p:spTree>
    <p:extLst>
      <p:ext uri="{BB962C8B-B14F-4D97-AF65-F5344CB8AC3E}">
        <p14:creationId xmlns:p14="http://schemas.microsoft.com/office/powerpoint/2010/main" val="1824695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74" y="1167457"/>
            <a:ext cx="10515600" cy="700569"/>
          </a:xfrm>
        </p:spPr>
        <p:txBody>
          <a:bodyPr>
            <a:normAutofit/>
          </a:bodyPr>
          <a:lstStyle/>
          <a:p>
            <a:r>
              <a:rPr lang="en-US" dirty="0">
                <a:solidFill>
                  <a:srgbClr val="FF0000"/>
                </a:solidFill>
                <a:latin typeface="+mn-lt"/>
              </a:rPr>
              <a:t>Opportunities for Italian enterprises</a:t>
            </a:r>
          </a:p>
        </p:txBody>
      </p:sp>
      <p:sp>
        <p:nvSpPr>
          <p:cNvPr id="5" name="Rectangle 4"/>
          <p:cNvSpPr/>
          <p:nvPr/>
        </p:nvSpPr>
        <p:spPr>
          <a:xfrm>
            <a:off x="284748" y="2127540"/>
            <a:ext cx="11069052" cy="646331"/>
          </a:xfrm>
          <a:prstGeom prst="rect">
            <a:avLst/>
          </a:prstGeom>
        </p:spPr>
        <p:txBody>
          <a:bodyPr wrap="square">
            <a:spAutoFit/>
          </a:bodyPr>
          <a:lstStyle/>
          <a:p>
            <a:r>
              <a:rPr lang="en-US" b="1" dirty="0"/>
              <a:t>Vietnam not only offers Italian companies the opportunity to localize manufacturing but also the chance to offer Italian products to an emerging consumer base. </a:t>
            </a:r>
            <a:endParaRPr lang="en-US" dirty="0"/>
          </a:p>
        </p:txBody>
      </p:sp>
      <p:sp>
        <p:nvSpPr>
          <p:cNvPr id="6" name="Slide Number Placeholder 5"/>
          <p:cNvSpPr>
            <a:spLocks noGrp="1"/>
          </p:cNvSpPr>
          <p:nvPr>
            <p:ph type="sldNum" sz="quarter" idx="12"/>
          </p:nvPr>
        </p:nvSpPr>
        <p:spPr/>
        <p:txBody>
          <a:bodyPr/>
          <a:lstStyle/>
          <a:p>
            <a:fld id="{5E49BC3C-BD81-41C1-99F3-33C59CEC0910}" type="slidenum">
              <a:rPr lang="en-US" smtClean="0"/>
              <a:t>7</a:t>
            </a:fld>
            <a:endParaRPr lang="en-US"/>
          </a:p>
        </p:txBody>
      </p:sp>
      <p:pic>
        <p:nvPicPr>
          <p:cNvPr id="8" name="Content Placeholder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6674" y="72529"/>
            <a:ext cx="3266891" cy="9144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126049" y="26846"/>
            <a:ext cx="2905530" cy="1143160"/>
          </a:xfrm>
          <a:prstGeom prst="rect">
            <a:avLst/>
          </a:prstGeom>
        </p:spPr>
      </p:pic>
      <p:pic>
        <p:nvPicPr>
          <p:cNvPr id="13" name="Picture 12"/>
          <p:cNvPicPr>
            <a:picLocks noChangeAspect="1"/>
          </p:cNvPicPr>
          <p:nvPr/>
        </p:nvPicPr>
        <p:blipFill>
          <a:blip r:embed="rId4"/>
          <a:stretch>
            <a:fillRect/>
          </a:stretch>
        </p:blipFill>
        <p:spPr>
          <a:xfrm>
            <a:off x="256674" y="3008637"/>
            <a:ext cx="11596369" cy="2691565"/>
          </a:xfrm>
          <a:prstGeom prst="rect">
            <a:avLst/>
          </a:prstGeom>
        </p:spPr>
      </p:pic>
    </p:spTree>
    <p:extLst>
      <p:ext uri="{BB962C8B-B14F-4D97-AF65-F5344CB8AC3E}">
        <p14:creationId xmlns:p14="http://schemas.microsoft.com/office/powerpoint/2010/main" val="3541989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74" y="1316092"/>
            <a:ext cx="10515600" cy="700569"/>
          </a:xfrm>
        </p:spPr>
        <p:txBody>
          <a:bodyPr>
            <a:normAutofit/>
          </a:bodyPr>
          <a:lstStyle/>
          <a:p>
            <a:r>
              <a:rPr lang="en-US" dirty="0">
                <a:solidFill>
                  <a:srgbClr val="FF0000"/>
                </a:solidFill>
                <a:latin typeface="+mn-lt"/>
              </a:rPr>
              <a:t>Opportunities for Italian enterprises</a:t>
            </a:r>
          </a:p>
        </p:txBody>
      </p:sp>
      <p:sp>
        <p:nvSpPr>
          <p:cNvPr id="6" name="Slide Number Placeholder 5"/>
          <p:cNvSpPr>
            <a:spLocks noGrp="1"/>
          </p:cNvSpPr>
          <p:nvPr>
            <p:ph type="sldNum" sz="quarter" idx="12"/>
          </p:nvPr>
        </p:nvSpPr>
        <p:spPr/>
        <p:txBody>
          <a:bodyPr/>
          <a:lstStyle/>
          <a:p>
            <a:fld id="{5E49BC3C-BD81-41C1-99F3-33C59CEC0910}" type="slidenum">
              <a:rPr lang="en-US" smtClean="0"/>
              <a:t>8</a:t>
            </a:fld>
            <a:endParaRPr lang="en-US"/>
          </a:p>
        </p:txBody>
      </p:sp>
      <p:pic>
        <p:nvPicPr>
          <p:cNvPr id="8" name="Content Placeholder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6674" y="72529"/>
            <a:ext cx="3266891" cy="9144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126049" y="26846"/>
            <a:ext cx="2905530" cy="1143160"/>
          </a:xfrm>
          <a:prstGeom prst="rect">
            <a:avLst/>
          </a:prstGeom>
        </p:spPr>
      </p:pic>
      <p:pic>
        <p:nvPicPr>
          <p:cNvPr id="3" name="Picture 2"/>
          <p:cNvPicPr>
            <a:picLocks noChangeAspect="1"/>
          </p:cNvPicPr>
          <p:nvPr/>
        </p:nvPicPr>
        <p:blipFill>
          <a:blip r:embed="rId4"/>
          <a:stretch>
            <a:fillRect/>
          </a:stretch>
        </p:blipFill>
        <p:spPr>
          <a:xfrm>
            <a:off x="0" y="2162747"/>
            <a:ext cx="12031579" cy="4010526"/>
          </a:xfrm>
          <a:prstGeom prst="rect">
            <a:avLst/>
          </a:prstGeom>
        </p:spPr>
      </p:pic>
    </p:spTree>
    <p:extLst>
      <p:ext uri="{BB962C8B-B14F-4D97-AF65-F5344CB8AC3E}">
        <p14:creationId xmlns:p14="http://schemas.microsoft.com/office/powerpoint/2010/main" val="2475490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6849"/>
            <a:ext cx="11193379" cy="693654"/>
          </a:xfrm>
        </p:spPr>
        <p:txBody>
          <a:bodyPr>
            <a:noAutofit/>
          </a:bodyPr>
          <a:lstStyle/>
          <a:p>
            <a:r>
              <a:rPr lang="en-US" dirty="0" smtClean="0">
                <a:solidFill>
                  <a:srgbClr val="FF0000"/>
                </a:solidFill>
                <a:latin typeface="+mn-lt"/>
              </a:rPr>
              <a:t>Opportunities for Italian enterprises</a:t>
            </a:r>
            <a:endParaRPr lang="en-US" dirty="0">
              <a:latin typeface="+mn-lt"/>
            </a:endParaRPr>
          </a:p>
        </p:txBody>
      </p:sp>
      <p:pic>
        <p:nvPicPr>
          <p:cNvPr id="4" name="Content Placeholder 3"/>
          <p:cNvPicPr>
            <a:picLocks noGrp="1" noChangeAspect="1"/>
          </p:cNvPicPr>
          <p:nvPr>
            <p:ph idx="1"/>
          </p:nvPr>
        </p:nvPicPr>
        <p:blipFill>
          <a:blip r:embed="rId2"/>
          <a:stretch>
            <a:fillRect/>
          </a:stretch>
        </p:blipFill>
        <p:spPr>
          <a:xfrm>
            <a:off x="200522" y="2064710"/>
            <a:ext cx="11831057" cy="4793290"/>
          </a:xfrm>
          <a:prstGeom prst="rect">
            <a:avLst/>
          </a:prstGeom>
        </p:spPr>
      </p:pic>
      <p:sp>
        <p:nvSpPr>
          <p:cNvPr id="5" name="Slide Number Placeholder 4"/>
          <p:cNvSpPr>
            <a:spLocks noGrp="1"/>
          </p:cNvSpPr>
          <p:nvPr>
            <p:ph type="sldNum" sz="quarter" idx="12"/>
          </p:nvPr>
        </p:nvSpPr>
        <p:spPr/>
        <p:txBody>
          <a:bodyPr/>
          <a:lstStyle/>
          <a:p>
            <a:fld id="{5E49BC3C-BD81-41C1-99F3-33C59CEC0910}" type="slidenum">
              <a:rPr lang="en-US" smtClean="0"/>
              <a:t>9</a:t>
            </a:fld>
            <a:endParaRPr lang="en-US"/>
          </a:p>
        </p:txBody>
      </p:sp>
      <p:pic>
        <p:nvPicPr>
          <p:cNvPr id="7" name="Content Placeholder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6674" y="72529"/>
            <a:ext cx="3266891" cy="9144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26049" y="26846"/>
            <a:ext cx="2905530" cy="1143160"/>
          </a:xfrm>
          <a:prstGeom prst="rect">
            <a:avLst/>
          </a:prstGeom>
        </p:spPr>
      </p:pic>
    </p:spTree>
    <p:extLst>
      <p:ext uri="{BB962C8B-B14F-4D97-AF65-F5344CB8AC3E}">
        <p14:creationId xmlns:p14="http://schemas.microsoft.com/office/powerpoint/2010/main" val="2527538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937</TotalTime>
  <Words>3371</Words>
  <Application>Microsoft Office PowerPoint</Application>
  <PresentationFormat>Widescreen</PresentationFormat>
  <Paragraphs>313</Paragraphs>
  <Slides>19</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ITALY: the ideal manufacturing partner</vt:lpstr>
      <vt:lpstr>ITALY: where is it heading to?</vt:lpstr>
      <vt:lpstr>Opportunities for Italian enterprises</vt:lpstr>
      <vt:lpstr>Opportunities for Italian enterprises</vt:lpstr>
      <vt:lpstr>Opportunities for Italian enterprises</vt:lpstr>
      <vt:lpstr>Apparel &amp; Footwear</vt:lpstr>
      <vt:lpstr>Cars/automotive</vt:lpstr>
      <vt:lpstr>Pharmaceuticals</vt:lpstr>
      <vt:lpstr>Made in Italy (Tripe F: Food, fashion, furniture)</vt:lpstr>
      <vt:lpstr>Furniture</vt:lpstr>
      <vt:lpstr>Education</vt:lpstr>
      <vt:lpstr>Renewable Energy (Solar&amp; wind)</vt:lpstr>
      <vt:lpstr>forecasted that in 2024, tourist departures to Europe from Vietnam will surpass that of 2019 despite the COVID-19 pandemic</vt:lpstr>
      <vt:lpstr>Report: Prioritizing Business opportunities for Italian Companies in Vietnam (Embassy of Italy in Hanoi in cooperation with KPMG)</vt:lpstr>
      <vt:lpstr>  Thank you  dante.brandi@esteri.it – T. +84.28.3827.5451  www.conshochiminh.esteri.it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to business internationalisation in Southeast Asia and Vietnam</dc:title>
  <dc:creator>User</dc:creator>
  <cp:lastModifiedBy>my.phan</cp:lastModifiedBy>
  <cp:revision>112</cp:revision>
  <dcterms:created xsi:type="dcterms:W3CDTF">2020-12-08T05:16:07Z</dcterms:created>
  <dcterms:modified xsi:type="dcterms:W3CDTF">2021-05-26T05:37:43Z</dcterms:modified>
</cp:coreProperties>
</file>