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9" r:id="rId7"/>
    <p:sldId id="279" r:id="rId8"/>
    <p:sldId id="280" r:id="rId9"/>
    <p:sldId id="281"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aso andreatta" userId="7b72b8e920f8bd45" providerId="LiveId" clId="{A4920AFD-8023-4CD4-8747-AF7BF7B7DBDF}"/>
    <pc:docChg chg="custSel addSld delSld modSld">
      <pc:chgData name="tomaso andreatta" userId="7b72b8e920f8bd45" providerId="LiveId" clId="{A4920AFD-8023-4CD4-8747-AF7BF7B7DBDF}" dt="2021-05-27T05:35:03.192" v="3539" actId="20577"/>
      <pc:docMkLst>
        <pc:docMk/>
      </pc:docMkLst>
      <pc:sldChg chg="modSp mod">
        <pc:chgData name="tomaso andreatta" userId="7b72b8e920f8bd45" providerId="LiveId" clId="{A4920AFD-8023-4CD4-8747-AF7BF7B7DBDF}" dt="2021-05-27T04:53:22.599" v="727" actId="20577"/>
        <pc:sldMkLst>
          <pc:docMk/>
          <pc:sldMk cId="3359350154" sldId="257"/>
        </pc:sldMkLst>
        <pc:spChg chg="mod">
          <ac:chgData name="tomaso andreatta" userId="7b72b8e920f8bd45" providerId="LiveId" clId="{A4920AFD-8023-4CD4-8747-AF7BF7B7DBDF}" dt="2021-05-27T04:53:22.599" v="727" actId="20577"/>
          <ac:spMkLst>
            <pc:docMk/>
            <pc:sldMk cId="3359350154" sldId="257"/>
            <ac:spMk id="3" creationId="{BC5D3F53-27D7-443E-9C31-42B12168A17D}"/>
          </ac:spMkLst>
        </pc:spChg>
      </pc:sldChg>
      <pc:sldChg chg="modSp mod">
        <pc:chgData name="tomaso andreatta" userId="7b72b8e920f8bd45" providerId="LiveId" clId="{A4920AFD-8023-4CD4-8747-AF7BF7B7DBDF}" dt="2021-05-27T04:38:13.955" v="662" actId="20577"/>
        <pc:sldMkLst>
          <pc:docMk/>
          <pc:sldMk cId="142023333" sldId="258"/>
        </pc:sldMkLst>
        <pc:spChg chg="mod">
          <ac:chgData name="tomaso andreatta" userId="7b72b8e920f8bd45" providerId="LiveId" clId="{A4920AFD-8023-4CD4-8747-AF7BF7B7DBDF}" dt="2021-05-27T04:38:13.955" v="662" actId="20577"/>
          <ac:spMkLst>
            <pc:docMk/>
            <pc:sldMk cId="142023333" sldId="258"/>
            <ac:spMk id="3" creationId="{34DA75F1-200D-4BC0-BF9F-9FA71F6FDEF6}"/>
          </ac:spMkLst>
        </pc:spChg>
      </pc:sldChg>
      <pc:sldChg chg="modSp mod">
        <pc:chgData name="tomaso andreatta" userId="7b72b8e920f8bd45" providerId="LiveId" clId="{A4920AFD-8023-4CD4-8747-AF7BF7B7DBDF}" dt="2021-05-27T04:55:57.238" v="897" actId="313"/>
        <pc:sldMkLst>
          <pc:docMk/>
          <pc:sldMk cId="2620626056" sldId="259"/>
        </pc:sldMkLst>
        <pc:spChg chg="mod">
          <ac:chgData name="tomaso andreatta" userId="7b72b8e920f8bd45" providerId="LiveId" clId="{A4920AFD-8023-4CD4-8747-AF7BF7B7DBDF}" dt="2021-05-27T04:53:50.308" v="743" actId="20577"/>
          <ac:spMkLst>
            <pc:docMk/>
            <pc:sldMk cId="2620626056" sldId="259"/>
            <ac:spMk id="2" creationId="{A419F8E3-50F7-4C2D-A52E-3ADDC22AA6D9}"/>
          </ac:spMkLst>
        </pc:spChg>
        <pc:spChg chg="mod">
          <ac:chgData name="tomaso andreatta" userId="7b72b8e920f8bd45" providerId="LiveId" clId="{A4920AFD-8023-4CD4-8747-AF7BF7B7DBDF}" dt="2021-05-27T04:55:57.238" v="897" actId="313"/>
          <ac:spMkLst>
            <pc:docMk/>
            <pc:sldMk cId="2620626056" sldId="259"/>
            <ac:spMk id="3" creationId="{C1308EB1-995C-46E8-8F52-BDAB28BB47CC}"/>
          </ac:spMkLst>
        </pc:spChg>
      </pc:sldChg>
      <pc:sldChg chg="modSp mod">
        <pc:chgData name="tomaso andreatta" userId="7b72b8e920f8bd45" providerId="LiveId" clId="{A4920AFD-8023-4CD4-8747-AF7BF7B7DBDF}" dt="2021-05-27T04:58:32.961" v="945" actId="20577"/>
        <pc:sldMkLst>
          <pc:docMk/>
          <pc:sldMk cId="2130771594" sldId="260"/>
        </pc:sldMkLst>
        <pc:spChg chg="mod">
          <ac:chgData name="tomaso andreatta" userId="7b72b8e920f8bd45" providerId="LiveId" clId="{A4920AFD-8023-4CD4-8747-AF7BF7B7DBDF}" dt="2021-05-27T04:58:32.961" v="945" actId="20577"/>
          <ac:spMkLst>
            <pc:docMk/>
            <pc:sldMk cId="2130771594" sldId="260"/>
            <ac:spMk id="3" creationId="{06441070-1A99-447C-8071-B85B2A0DEF33}"/>
          </ac:spMkLst>
        </pc:spChg>
      </pc:sldChg>
      <pc:sldChg chg="add del">
        <pc:chgData name="tomaso andreatta" userId="7b72b8e920f8bd45" providerId="LiveId" clId="{A4920AFD-8023-4CD4-8747-AF7BF7B7DBDF}" dt="2021-05-27T05:06:52.607" v="1672" actId="2696"/>
        <pc:sldMkLst>
          <pc:docMk/>
          <pc:sldMk cId="765315405" sldId="264"/>
        </pc:sldMkLst>
      </pc:sldChg>
      <pc:sldChg chg="add del">
        <pc:chgData name="tomaso andreatta" userId="7b72b8e920f8bd45" providerId="LiveId" clId="{A4920AFD-8023-4CD4-8747-AF7BF7B7DBDF}" dt="2021-05-26T15:24:00.793" v="164" actId="2696"/>
        <pc:sldMkLst>
          <pc:docMk/>
          <pc:sldMk cId="4259376745" sldId="273"/>
        </pc:sldMkLst>
      </pc:sldChg>
      <pc:sldChg chg="modSp add mod">
        <pc:chgData name="tomaso andreatta" userId="7b72b8e920f8bd45" providerId="LiveId" clId="{A4920AFD-8023-4CD4-8747-AF7BF7B7DBDF}" dt="2021-05-27T05:06:20.569" v="1671" actId="20577"/>
        <pc:sldMkLst>
          <pc:docMk/>
          <pc:sldMk cId="2488388546" sldId="277"/>
        </pc:sldMkLst>
        <pc:spChg chg="mod">
          <ac:chgData name="tomaso andreatta" userId="7b72b8e920f8bd45" providerId="LiveId" clId="{A4920AFD-8023-4CD4-8747-AF7BF7B7DBDF}" dt="2021-05-26T15:25:38.555" v="250" actId="20577"/>
          <ac:spMkLst>
            <pc:docMk/>
            <pc:sldMk cId="2488388546" sldId="277"/>
            <ac:spMk id="2" creationId="{E56AE67B-E327-4973-8AE1-C740D75254DC}"/>
          </ac:spMkLst>
        </pc:spChg>
        <pc:spChg chg="mod">
          <ac:chgData name="tomaso andreatta" userId="7b72b8e920f8bd45" providerId="LiveId" clId="{A4920AFD-8023-4CD4-8747-AF7BF7B7DBDF}" dt="2021-05-27T05:06:20.569" v="1671" actId="20577"/>
          <ac:spMkLst>
            <pc:docMk/>
            <pc:sldMk cId="2488388546" sldId="277"/>
            <ac:spMk id="3" creationId="{22DBB346-C31F-4AE5-A607-C4B46B52A5D2}"/>
          </ac:spMkLst>
        </pc:spChg>
      </pc:sldChg>
      <pc:sldChg chg="add del">
        <pc:chgData name="tomaso andreatta" userId="7b72b8e920f8bd45" providerId="LiveId" clId="{A4920AFD-8023-4CD4-8747-AF7BF7B7DBDF}" dt="2021-05-27T05:06:57.016" v="1673" actId="2696"/>
        <pc:sldMkLst>
          <pc:docMk/>
          <pc:sldMk cId="1010796246" sldId="278"/>
        </pc:sldMkLst>
      </pc:sldChg>
      <pc:sldChg chg="addSp delSp modSp new mod">
        <pc:chgData name="tomaso andreatta" userId="7b72b8e920f8bd45" providerId="LiveId" clId="{A4920AFD-8023-4CD4-8747-AF7BF7B7DBDF}" dt="2021-05-27T05:20:21.776" v="2317" actId="20577"/>
        <pc:sldMkLst>
          <pc:docMk/>
          <pc:sldMk cId="288753720" sldId="279"/>
        </pc:sldMkLst>
        <pc:spChg chg="mod">
          <ac:chgData name="tomaso andreatta" userId="7b72b8e920f8bd45" providerId="LiveId" clId="{A4920AFD-8023-4CD4-8747-AF7BF7B7DBDF}" dt="2021-05-26T15:29:08.051" v="536" actId="20577"/>
          <ac:spMkLst>
            <pc:docMk/>
            <pc:sldMk cId="288753720" sldId="279"/>
            <ac:spMk id="2" creationId="{AC9ABA08-A86D-46DF-9CC5-4A689F2BB6E3}"/>
          </ac:spMkLst>
        </pc:spChg>
        <pc:spChg chg="mod">
          <ac:chgData name="tomaso andreatta" userId="7b72b8e920f8bd45" providerId="LiveId" clId="{A4920AFD-8023-4CD4-8747-AF7BF7B7DBDF}" dt="2021-05-27T05:20:21.776" v="2317" actId="20577"/>
          <ac:spMkLst>
            <pc:docMk/>
            <pc:sldMk cId="288753720" sldId="279"/>
            <ac:spMk id="3" creationId="{E2970095-6E4B-4354-915A-6A1A9A993CCD}"/>
          </ac:spMkLst>
        </pc:spChg>
        <pc:picChg chg="add del mod">
          <ac:chgData name="tomaso andreatta" userId="7b72b8e920f8bd45" providerId="LiveId" clId="{A4920AFD-8023-4CD4-8747-AF7BF7B7DBDF}" dt="2021-05-27T05:19:27.464" v="2288" actId="478"/>
          <ac:picMkLst>
            <pc:docMk/>
            <pc:sldMk cId="288753720" sldId="279"/>
            <ac:picMk id="5" creationId="{9DBFACFC-67E4-4316-8B5D-3F1B34D3D40D}"/>
          </ac:picMkLst>
        </pc:picChg>
        <pc:picChg chg="add mod">
          <ac:chgData name="tomaso andreatta" userId="7b72b8e920f8bd45" providerId="LiveId" clId="{A4920AFD-8023-4CD4-8747-AF7BF7B7DBDF}" dt="2021-05-27T05:19:37.033" v="2291" actId="1076"/>
          <ac:picMkLst>
            <pc:docMk/>
            <pc:sldMk cId="288753720" sldId="279"/>
            <ac:picMk id="7" creationId="{1E7C5C22-C054-490A-B732-10D0687889B0}"/>
          </ac:picMkLst>
        </pc:picChg>
      </pc:sldChg>
      <pc:sldChg chg="add del">
        <pc:chgData name="tomaso andreatta" userId="7b72b8e920f8bd45" providerId="LiveId" clId="{A4920AFD-8023-4CD4-8747-AF7BF7B7DBDF}" dt="2021-05-26T15:28:51.439" v="519" actId="2696"/>
        <pc:sldMkLst>
          <pc:docMk/>
          <pc:sldMk cId="2315777173" sldId="279"/>
        </pc:sldMkLst>
      </pc:sldChg>
      <pc:sldChg chg="delSp modSp add mod">
        <pc:chgData name="tomaso andreatta" userId="7b72b8e920f8bd45" providerId="LiveId" clId="{A4920AFD-8023-4CD4-8747-AF7BF7B7DBDF}" dt="2021-05-27T05:28:38.506" v="3136" actId="27636"/>
        <pc:sldMkLst>
          <pc:docMk/>
          <pc:sldMk cId="2117667825" sldId="280"/>
        </pc:sldMkLst>
        <pc:spChg chg="mod">
          <ac:chgData name="tomaso andreatta" userId="7b72b8e920f8bd45" providerId="LiveId" clId="{A4920AFD-8023-4CD4-8747-AF7BF7B7DBDF}" dt="2021-05-27T05:28:38.506" v="3136" actId="27636"/>
          <ac:spMkLst>
            <pc:docMk/>
            <pc:sldMk cId="2117667825" sldId="280"/>
            <ac:spMk id="3" creationId="{E2970095-6E4B-4354-915A-6A1A9A993CCD}"/>
          </ac:spMkLst>
        </pc:spChg>
        <pc:picChg chg="del">
          <ac:chgData name="tomaso andreatta" userId="7b72b8e920f8bd45" providerId="LiveId" clId="{A4920AFD-8023-4CD4-8747-AF7BF7B7DBDF}" dt="2021-05-27T05:18:23.752" v="2286" actId="478"/>
          <ac:picMkLst>
            <pc:docMk/>
            <pc:sldMk cId="2117667825" sldId="280"/>
            <ac:picMk id="5" creationId="{9DBFACFC-67E4-4316-8B5D-3F1B34D3D40D}"/>
          </ac:picMkLst>
        </pc:picChg>
      </pc:sldChg>
      <pc:sldChg chg="modSp new mod">
        <pc:chgData name="tomaso andreatta" userId="7b72b8e920f8bd45" providerId="LiveId" clId="{A4920AFD-8023-4CD4-8747-AF7BF7B7DBDF}" dt="2021-05-27T05:35:03.192" v="3539" actId="20577"/>
        <pc:sldMkLst>
          <pc:docMk/>
          <pc:sldMk cId="2020448254" sldId="281"/>
        </pc:sldMkLst>
        <pc:spChg chg="mod">
          <ac:chgData name="tomaso andreatta" userId="7b72b8e920f8bd45" providerId="LiveId" clId="{A4920AFD-8023-4CD4-8747-AF7BF7B7DBDF}" dt="2021-05-27T05:28:54.707" v="3153" actId="20577"/>
          <ac:spMkLst>
            <pc:docMk/>
            <pc:sldMk cId="2020448254" sldId="281"/>
            <ac:spMk id="2" creationId="{A358086D-6117-41CA-A48B-25E35780FDF8}"/>
          </ac:spMkLst>
        </pc:spChg>
        <pc:spChg chg="mod">
          <ac:chgData name="tomaso andreatta" userId="7b72b8e920f8bd45" providerId="LiveId" clId="{A4920AFD-8023-4CD4-8747-AF7BF7B7DBDF}" dt="2021-05-27T05:35:03.192" v="3539" actId="20577"/>
          <ac:spMkLst>
            <pc:docMk/>
            <pc:sldMk cId="2020448254" sldId="281"/>
            <ac:spMk id="3" creationId="{DCA0D3C8-C6FE-4997-92DC-E7107761CF8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C40CD-0255-4404-BE9F-D44DE1184B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C04430-CC9F-4D93-89FD-6FD1538D1C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1A28F5-6B0A-4B9E-8D5A-D01B137EA4E9}"/>
              </a:ext>
            </a:extLst>
          </p:cNvPr>
          <p:cNvSpPr>
            <a:spLocks noGrp="1"/>
          </p:cNvSpPr>
          <p:nvPr>
            <p:ph type="dt" sz="half" idx="10"/>
          </p:nvPr>
        </p:nvSpPr>
        <p:spPr/>
        <p:txBody>
          <a:bodyPr/>
          <a:lstStyle/>
          <a:p>
            <a:fld id="{3CF1FD55-4E19-4FF8-8444-352FCF8542B1}" type="datetimeFigureOut">
              <a:rPr lang="en-US" smtClean="0"/>
              <a:t>5/27/2021</a:t>
            </a:fld>
            <a:endParaRPr lang="en-US"/>
          </a:p>
        </p:txBody>
      </p:sp>
      <p:sp>
        <p:nvSpPr>
          <p:cNvPr id="5" name="Footer Placeholder 4">
            <a:extLst>
              <a:ext uri="{FF2B5EF4-FFF2-40B4-BE49-F238E27FC236}">
                <a16:creationId xmlns:a16="http://schemas.microsoft.com/office/drawing/2014/main" id="{6D0F2555-4073-4E9C-8273-EFA54E12A6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4D1E40-E76E-4871-85A1-807ACA2CD130}"/>
              </a:ext>
            </a:extLst>
          </p:cNvPr>
          <p:cNvSpPr>
            <a:spLocks noGrp="1"/>
          </p:cNvSpPr>
          <p:nvPr>
            <p:ph type="sldNum" sz="quarter" idx="12"/>
          </p:nvPr>
        </p:nvSpPr>
        <p:spPr/>
        <p:txBody>
          <a:bodyPr/>
          <a:lstStyle/>
          <a:p>
            <a:fld id="{16FD99E8-52EC-4B86-8656-39415DA1DCCA}" type="slidenum">
              <a:rPr lang="en-US" smtClean="0"/>
              <a:t>‹#›</a:t>
            </a:fld>
            <a:endParaRPr lang="en-US"/>
          </a:p>
        </p:txBody>
      </p:sp>
    </p:spTree>
    <p:extLst>
      <p:ext uri="{BB962C8B-B14F-4D97-AF65-F5344CB8AC3E}">
        <p14:creationId xmlns:p14="http://schemas.microsoft.com/office/powerpoint/2010/main" val="1027483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30C76-46FF-49CB-83E2-284EAFF534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2E51DB7-13DE-46C3-B42E-7CB95A41F5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3707B9-EB0A-4826-B9EB-BB7B032659F2}"/>
              </a:ext>
            </a:extLst>
          </p:cNvPr>
          <p:cNvSpPr>
            <a:spLocks noGrp="1"/>
          </p:cNvSpPr>
          <p:nvPr>
            <p:ph type="dt" sz="half" idx="10"/>
          </p:nvPr>
        </p:nvSpPr>
        <p:spPr/>
        <p:txBody>
          <a:bodyPr/>
          <a:lstStyle/>
          <a:p>
            <a:fld id="{3CF1FD55-4E19-4FF8-8444-352FCF8542B1}" type="datetimeFigureOut">
              <a:rPr lang="en-US" smtClean="0"/>
              <a:t>5/27/2021</a:t>
            </a:fld>
            <a:endParaRPr lang="en-US"/>
          </a:p>
        </p:txBody>
      </p:sp>
      <p:sp>
        <p:nvSpPr>
          <p:cNvPr id="5" name="Footer Placeholder 4">
            <a:extLst>
              <a:ext uri="{FF2B5EF4-FFF2-40B4-BE49-F238E27FC236}">
                <a16:creationId xmlns:a16="http://schemas.microsoft.com/office/drawing/2014/main" id="{5AA50120-7599-4927-8370-44798FEF73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B252F1-C5E9-43B6-90CD-3F9D07861179}"/>
              </a:ext>
            </a:extLst>
          </p:cNvPr>
          <p:cNvSpPr>
            <a:spLocks noGrp="1"/>
          </p:cNvSpPr>
          <p:nvPr>
            <p:ph type="sldNum" sz="quarter" idx="12"/>
          </p:nvPr>
        </p:nvSpPr>
        <p:spPr/>
        <p:txBody>
          <a:bodyPr/>
          <a:lstStyle/>
          <a:p>
            <a:fld id="{16FD99E8-52EC-4B86-8656-39415DA1DCCA}" type="slidenum">
              <a:rPr lang="en-US" smtClean="0"/>
              <a:t>‹#›</a:t>
            </a:fld>
            <a:endParaRPr lang="en-US"/>
          </a:p>
        </p:txBody>
      </p:sp>
    </p:spTree>
    <p:extLst>
      <p:ext uri="{BB962C8B-B14F-4D97-AF65-F5344CB8AC3E}">
        <p14:creationId xmlns:p14="http://schemas.microsoft.com/office/powerpoint/2010/main" val="2619094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B9CDF-49DD-4542-84FF-A00CA9963D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B8B461F-FEB9-4218-8C7D-39C07484E1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149802-9BE4-4A02-A237-E6F1A8CB3A68}"/>
              </a:ext>
            </a:extLst>
          </p:cNvPr>
          <p:cNvSpPr>
            <a:spLocks noGrp="1"/>
          </p:cNvSpPr>
          <p:nvPr>
            <p:ph type="dt" sz="half" idx="10"/>
          </p:nvPr>
        </p:nvSpPr>
        <p:spPr/>
        <p:txBody>
          <a:bodyPr/>
          <a:lstStyle/>
          <a:p>
            <a:fld id="{3CF1FD55-4E19-4FF8-8444-352FCF8542B1}" type="datetimeFigureOut">
              <a:rPr lang="en-US" smtClean="0"/>
              <a:t>5/27/2021</a:t>
            </a:fld>
            <a:endParaRPr lang="en-US"/>
          </a:p>
        </p:txBody>
      </p:sp>
      <p:sp>
        <p:nvSpPr>
          <p:cNvPr id="5" name="Footer Placeholder 4">
            <a:extLst>
              <a:ext uri="{FF2B5EF4-FFF2-40B4-BE49-F238E27FC236}">
                <a16:creationId xmlns:a16="http://schemas.microsoft.com/office/drawing/2014/main" id="{1CB0BFA1-5A70-4C8C-9DB0-B35D161538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159145-7129-48BD-BE61-9B3F75C87C95}"/>
              </a:ext>
            </a:extLst>
          </p:cNvPr>
          <p:cNvSpPr>
            <a:spLocks noGrp="1"/>
          </p:cNvSpPr>
          <p:nvPr>
            <p:ph type="sldNum" sz="quarter" idx="12"/>
          </p:nvPr>
        </p:nvSpPr>
        <p:spPr/>
        <p:txBody>
          <a:bodyPr/>
          <a:lstStyle/>
          <a:p>
            <a:fld id="{16FD99E8-52EC-4B86-8656-39415DA1DCCA}" type="slidenum">
              <a:rPr lang="en-US" smtClean="0"/>
              <a:t>‹#›</a:t>
            </a:fld>
            <a:endParaRPr lang="en-US"/>
          </a:p>
        </p:txBody>
      </p:sp>
    </p:spTree>
    <p:extLst>
      <p:ext uri="{BB962C8B-B14F-4D97-AF65-F5344CB8AC3E}">
        <p14:creationId xmlns:p14="http://schemas.microsoft.com/office/powerpoint/2010/main" val="4107710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D3E51-7D53-4FF7-9D01-C258A54842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AE079F-B99D-4505-9947-76C1383C94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A3EB23-C0FC-405D-92CD-4379A69030D8}"/>
              </a:ext>
            </a:extLst>
          </p:cNvPr>
          <p:cNvSpPr>
            <a:spLocks noGrp="1"/>
          </p:cNvSpPr>
          <p:nvPr>
            <p:ph type="dt" sz="half" idx="10"/>
          </p:nvPr>
        </p:nvSpPr>
        <p:spPr/>
        <p:txBody>
          <a:bodyPr/>
          <a:lstStyle/>
          <a:p>
            <a:fld id="{3CF1FD55-4E19-4FF8-8444-352FCF8542B1}" type="datetimeFigureOut">
              <a:rPr lang="en-US" smtClean="0"/>
              <a:t>5/27/2021</a:t>
            </a:fld>
            <a:endParaRPr lang="en-US"/>
          </a:p>
        </p:txBody>
      </p:sp>
      <p:sp>
        <p:nvSpPr>
          <p:cNvPr id="5" name="Footer Placeholder 4">
            <a:extLst>
              <a:ext uri="{FF2B5EF4-FFF2-40B4-BE49-F238E27FC236}">
                <a16:creationId xmlns:a16="http://schemas.microsoft.com/office/drawing/2014/main" id="{616EB7C1-E859-48DE-8820-07053D6276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A3D931-265E-4717-BA54-D11ED1DEDF8B}"/>
              </a:ext>
            </a:extLst>
          </p:cNvPr>
          <p:cNvSpPr>
            <a:spLocks noGrp="1"/>
          </p:cNvSpPr>
          <p:nvPr>
            <p:ph type="sldNum" sz="quarter" idx="12"/>
          </p:nvPr>
        </p:nvSpPr>
        <p:spPr/>
        <p:txBody>
          <a:bodyPr/>
          <a:lstStyle/>
          <a:p>
            <a:fld id="{16FD99E8-52EC-4B86-8656-39415DA1DCCA}" type="slidenum">
              <a:rPr lang="en-US" smtClean="0"/>
              <a:t>‹#›</a:t>
            </a:fld>
            <a:endParaRPr lang="en-US"/>
          </a:p>
        </p:txBody>
      </p:sp>
    </p:spTree>
    <p:extLst>
      <p:ext uri="{BB962C8B-B14F-4D97-AF65-F5344CB8AC3E}">
        <p14:creationId xmlns:p14="http://schemas.microsoft.com/office/powerpoint/2010/main" val="89573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61BC4-51F2-4776-BC8B-FF29273AFA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182B89-CD9F-4E6F-B415-6D66B0CA35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A109BA-7C0E-4CA8-8851-89E1CE3EC321}"/>
              </a:ext>
            </a:extLst>
          </p:cNvPr>
          <p:cNvSpPr>
            <a:spLocks noGrp="1"/>
          </p:cNvSpPr>
          <p:nvPr>
            <p:ph type="dt" sz="half" idx="10"/>
          </p:nvPr>
        </p:nvSpPr>
        <p:spPr/>
        <p:txBody>
          <a:bodyPr/>
          <a:lstStyle/>
          <a:p>
            <a:fld id="{3CF1FD55-4E19-4FF8-8444-352FCF8542B1}" type="datetimeFigureOut">
              <a:rPr lang="en-US" smtClean="0"/>
              <a:t>5/27/2021</a:t>
            </a:fld>
            <a:endParaRPr lang="en-US"/>
          </a:p>
        </p:txBody>
      </p:sp>
      <p:sp>
        <p:nvSpPr>
          <p:cNvPr id="5" name="Footer Placeholder 4">
            <a:extLst>
              <a:ext uri="{FF2B5EF4-FFF2-40B4-BE49-F238E27FC236}">
                <a16:creationId xmlns:a16="http://schemas.microsoft.com/office/drawing/2014/main" id="{91DC0BEB-F30F-49CC-AC26-676CEE25F4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77CC4A-654E-42D8-9D08-E0F59F40E092}"/>
              </a:ext>
            </a:extLst>
          </p:cNvPr>
          <p:cNvSpPr>
            <a:spLocks noGrp="1"/>
          </p:cNvSpPr>
          <p:nvPr>
            <p:ph type="sldNum" sz="quarter" idx="12"/>
          </p:nvPr>
        </p:nvSpPr>
        <p:spPr/>
        <p:txBody>
          <a:bodyPr/>
          <a:lstStyle/>
          <a:p>
            <a:fld id="{16FD99E8-52EC-4B86-8656-39415DA1DCCA}" type="slidenum">
              <a:rPr lang="en-US" smtClean="0"/>
              <a:t>‹#›</a:t>
            </a:fld>
            <a:endParaRPr lang="en-US"/>
          </a:p>
        </p:txBody>
      </p:sp>
    </p:spTree>
    <p:extLst>
      <p:ext uri="{BB962C8B-B14F-4D97-AF65-F5344CB8AC3E}">
        <p14:creationId xmlns:p14="http://schemas.microsoft.com/office/powerpoint/2010/main" val="3112494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75BD8-90C4-4F19-BC3E-B0A33174F8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BFBBEF-C789-423D-B2E0-A75A97D9A06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47564AC-5D6E-4101-BCCC-AE9E59029A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F4B232-F4DF-48B8-9548-17B46340B48F}"/>
              </a:ext>
            </a:extLst>
          </p:cNvPr>
          <p:cNvSpPr>
            <a:spLocks noGrp="1"/>
          </p:cNvSpPr>
          <p:nvPr>
            <p:ph type="dt" sz="half" idx="10"/>
          </p:nvPr>
        </p:nvSpPr>
        <p:spPr/>
        <p:txBody>
          <a:bodyPr/>
          <a:lstStyle/>
          <a:p>
            <a:fld id="{3CF1FD55-4E19-4FF8-8444-352FCF8542B1}" type="datetimeFigureOut">
              <a:rPr lang="en-US" smtClean="0"/>
              <a:t>5/27/2021</a:t>
            </a:fld>
            <a:endParaRPr lang="en-US"/>
          </a:p>
        </p:txBody>
      </p:sp>
      <p:sp>
        <p:nvSpPr>
          <p:cNvPr id="6" name="Footer Placeholder 5">
            <a:extLst>
              <a:ext uri="{FF2B5EF4-FFF2-40B4-BE49-F238E27FC236}">
                <a16:creationId xmlns:a16="http://schemas.microsoft.com/office/drawing/2014/main" id="{D1579481-0031-48E9-B529-789DBCB898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42A905-93BA-4A5F-988C-130FC063A070}"/>
              </a:ext>
            </a:extLst>
          </p:cNvPr>
          <p:cNvSpPr>
            <a:spLocks noGrp="1"/>
          </p:cNvSpPr>
          <p:nvPr>
            <p:ph type="sldNum" sz="quarter" idx="12"/>
          </p:nvPr>
        </p:nvSpPr>
        <p:spPr/>
        <p:txBody>
          <a:bodyPr/>
          <a:lstStyle/>
          <a:p>
            <a:fld id="{16FD99E8-52EC-4B86-8656-39415DA1DCCA}" type="slidenum">
              <a:rPr lang="en-US" smtClean="0"/>
              <a:t>‹#›</a:t>
            </a:fld>
            <a:endParaRPr lang="en-US"/>
          </a:p>
        </p:txBody>
      </p:sp>
    </p:spTree>
    <p:extLst>
      <p:ext uri="{BB962C8B-B14F-4D97-AF65-F5344CB8AC3E}">
        <p14:creationId xmlns:p14="http://schemas.microsoft.com/office/powerpoint/2010/main" val="1450790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EF2C9-B227-404C-843E-015D34523F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4CDE682-B87B-4CDC-B083-0A24B65A5D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8B6F22-FA45-4855-819F-41DBC600E4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19C145-474E-417E-8F9A-B47686C664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DC9FA1-53C2-4187-8C7E-72DBEAF9A1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DFA44-5C91-42AC-AAF9-7F56C43A2C67}"/>
              </a:ext>
            </a:extLst>
          </p:cNvPr>
          <p:cNvSpPr>
            <a:spLocks noGrp="1"/>
          </p:cNvSpPr>
          <p:nvPr>
            <p:ph type="dt" sz="half" idx="10"/>
          </p:nvPr>
        </p:nvSpPr>
        <p:spPr/>
        <p:txBody>
          <a:bodyPr/>
          <a:lstStyle/>
          <a:p>
            <a:fld id="{3CF1FD55-4E19-4FF8-8444-352FCF8542B1}" type="datetimeFigureOut">
              <a:rPr lang="en-US" smtClean="0"/>
              <a:t>5/27/2021</a:t>
            </a:fld>
            <a:endParaRPr lang="en-US"/>
          </a:p>
        </p:txBody>
      </p:sp>
      <p:sp>
        <p:nvSpPr>
          <p:cNvPr id="8" name="Footer Placeholder 7">
            <a:extLst>
              <a:ext uri="{FF2B5EF4-FFF2-40B4-BE49-F238E27FC236}">
                <a16:creationId xmlns:a16="http://schemas.microsoft.com/office/drawing/2014/main" id="{75EFD243-DC00-43B1-94D5-F8A86C7A24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6C810C-D34E-400C-AA9D-FB336972D038}"/>
              </a:ext>
            </a:extLst>
          </p:cNvPr>
          <p:cNvSpPr>
            <a:spLocks noGrp="1"/>
          </p:cNvSpPr>
          <p:nvPr>
            <p:ph type="sldNum" sz="quarter" idx="12"/>
          </p:nvPr>
        </p:nvSpPr>
        <p:spPr/>
        <p:txBody>
          <a:bodyPr/>
          <a:lstStyle/>
          <a:p>
            <a:fld id="{16FD99E8-52EC-4B86-8656-39415DA1DCCA}" type="slidenum">
              <a:rPr lang="en-US" smtClean="0"/>
              <a:t>‹#›</a:t>
            </a:fld>
            <a:endParaRPr lang="en-US"/>
          </a:p>
        </p:txBody>
      </p:sp>
    </p:spTree>
    <p:extLst>
      <p:ext uri="{BB962C8B-B14F-4D97-AF65-F5344CB8AC3E}">
        <p14:creationId xmlns:p14="http://schemas.microsoft.com/office/powerpoint/2010/main" val="867054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1D156-81AC-4E16-A2D3-3E31E6CBE9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2C1C3A-A6AD-49BF-A763-ECA86088A5D4}"/>
              </a:ext>
            </a:extLst>
          </p:cNvPr>
          <p:cNvSpPr>
            <a:spLocks noGrp="1"/>
          </p:cNvSpPr>
          <p:nvPr>
            <p:ph type="dt" sz="half" idx="10"/>
          </p:nvPr>
        </p:nvSpPr>
        <p:spPr/>
        <p:txBody>
          <a:bodyPr/>
          <a:lstStyle/>
          <a:p>
            <a:fld id="{3CF1FD55-4E19-4FF8-8444-352FCF8542B1}" type="datetimeFigureOut">
              <a:rPr lang="en-US" smtClean="0"/>
              <a:t>5/27/2021</a:t>
            </a:fld>
            <a:endParaRPr lang="en-US"/>
          </a:p>
        </p:txBody>
      </p:sp>
      <p:sp>
        <p:nvSpPr>
          <p:cNvPr id="4" name="Footer Placeholder 3">
            <a:extLst>
              <a:ext uri="{FF2B5EF4-FFF2-40B4-BE49-F238E27FC236}">
                <a16:creationId xmlns:a16="http://schemas.microsoft.com/office/drawing/2014/main" id="{52161EB5-7615-41FC-A9A2-8749533573A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367C9A-E6A4-4A3B-A0DA-1C1A3C4F02D1}"/>
              </a:ext>
            </a:extLst>
          </p:cNvPr>
          <p:cNvSpPr>
            <a:spLocks noGrp="1"/>
          </p:cNvSpPr>
          <p:nvPr>
            <p:ph type="sldNum" sz="quarter" idx="12"/>
          </p:nvPr>
        </p:nvSpPr>
        <p:spPr/>
        <p:txBody>
          <a:bodyPr/>
          <a:lstStyle/>
          <a:p>
            <a:fld id="{16FD99E8-52EC-4B86-8656-39415DA1DCCA}" type="slidenum">
              <a:rPr lang="en-US" smtClean="0"/>
              <a:t>‹#›</a:t>
            </a:fld>
            <a:endParaRPr lang="en-US"/>
          </a:p>
        </p:txBody>
      </p:sp>
    </p:spTree>
    <p:extLst>
      <p:ext uri="{BB962C8B-B14F-4D97-AF65-F5344CB8AC3E}">
        <p14:creationId xmlns:p14="http://schemas.microsoft.com/office/powerpoint/2010/main" val="840484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9A4693-399A-4102-82C2-476C007F8235}"/>
              </a:ext>
            </a:extLst>
          </p:cNvPr>
          <p:cNvSpPr>
            <a:spLocks noGrp="1"/>
          </p:cNvSpPr>
          <p:nvPr>
            <p:ph type="dt" sz="half" idx="10"/>
          </p:nvPr>
        </p:nvSpPr>
        <p:spPr/>
        <p:txBody>
          <a:bodyPr/>
          <a:lstStyle/>
          <a:p>
            <a:fld id="{3CF1FD55-4E19-4FF8-8444-352FCF8542B1}" type="datetimeFigureOut">
              <a:rPr lang="en-US" smtClean="0"/>
              <a:t>5/27/2021</a:t>
            </a:fld>
            <a:endParaRPr lang="en-US"/>
          </a:p>
        </p:txBody>
      </p:sp>
      <p:sp>
        <p:nvSpPr>
          <p:cNvPr id="3" name="Footer Placeholder 2">
            <a:extLst>
              <a:ext uri="{FF2B5EF4-FFF2-40B4-BE49-F238E27FC236}">
                <a16:creationId xmlns:a16="http://schemas.microsoft.com/office/drawing/2014/main" id="{F1DB4DA0-0FDA-4732-85BB-468B7C88605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D64612F-C881-48F3-9456-5B677797E063}"/>
              </a:ext>
            </a:extLst>
          </p:cNvPr>
          <p:cNvSpPr>
            <a:spLocks noGrp="1"/>
          </p:cNvSpPr>
          <p:nvPr>
            <p:ph type="sldNum" sz="quarter" idx="12"/>
          </p:nvPr>
        </p:nvSpPr>
        <p:spPr/>
        <p:txBody>
          <a:bodyPr/>
          <a:lstStyle/>
          <a:p>
            <a:fld id="{16FD99E8-52EC-4B86-8656-39415DA1DCCA}" type="slidenum">
              <a:rPr lang="en-US" smtClean="0"/>
              <a:t>‹#›</a:t>
            </a:fld>
            <a:endParaRPr lang="en-US"/>
          </a:p>
        </p:txBody>
      </p:sp>
    </p:spTree>
    <p:extLst>
      <p:ext uri="{BB962C8B-B14F-4D97-AF65-F5344CB8AC3E}">
        <p14:creationId xmlns:p14="http://schemas.microsoft.com/office/powerpoint/2010/main" val="1137139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B627D-DA4A-4B25-BCB4-A842D6D5F7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7AF563D-69D4-460A-98E3-C78D82972C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982DEE-E74B-4EE1-A3FB-3A361BAC11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DAFFAE-2BEA-4345-BA9F-12C90C00273E}"/>
              </a:ext>
            </a:extLst>
          </p:cNvPr>
          <p:cNvSpPr>
            <a:spLocks noGrp="1"/>
          </p:cNvSpPr>
          <p:nvPr>
            <p:ph type="dt" sz="half" idx="10"/>
          </p:nvPr>
        </p:nvSpPr>
        <p:spPr/>
        <p:txBody>
          <a:bodyPr/>
          <a:lstStyle/>
          <a:p>
            <a:fld id="{3CF1FD55-4E19-4FF8-8444-352FCF8542B1}" type="datetimeFigureOut">
              <a:rPr lang="en-US" smtClean="0"/>
              <a:t>5/27/2021</a:t>
            </a:fld>
            <a:endParaRPr lang="en-US"/>
          </a:p>
        </p:txBody>
      </p:sp>
      <p:sp>
        <p:nvSpPr>
          <p:cNvPr id="6" name="Footer Placeholder 5">
            <a:extLst>
              <a:ext uri="{FF2B5EF4-FFF2-40B4-BE49-F238E27FC236}">
                <a16:creationId xmlns:a16="http://schemas.microsoft.com/office/drawing/2014/main" id="{C132723A-F71E-46D1-A0F5-CE60207D46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15665D-5FD7-43B4-A493-59235F028C74}"/>
              </a:ext>
            </a:extLst>
          </p:cNvPr>
          <p:cNvSpPr>
            <a:spLocks noGrp="1"/>
          </p:cNvSpPr>
          <p:nvPr>
            <p:ph type="sldNum" sz="quarter" idx="12"/>
          </p:nvPr>
        </p:nvSpPr>
        <p:spPr/>
        <p:txBody>
          <a:bodyPr/>
          <a:lstStyle/>
          <a:p>
            <a:fld id="{16FD99E8-52EC-4B86-8656-39415DA1DCCA}" type="slidenum">
              <a:rPr lang="en-US" smtClean="0"/>
              <a:t>‹#›</a:t>
            </a:fld>
            <a:endParaRPr lang="en-US"/>
          </a:p>
        </p:txBody>
      </p:sp>
    </p:spTree>
    <p:extLst>
      <p:ext uri="{BB962C8B-B14F-4D97-AF65-F5344CB8AC3E}">
        <p14:creationId xmlns:p14="http://schemas.microsoft.com/office/powerpoint/2010/main" val="3759726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DF7F0-712E-44D1-9BBA-493428B172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BD4592-1682-454A-AAEA-3EFA1E6A29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233FA26-1E57-4F11-818F-D99BC68AC9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D1A2CA-8483-4143-82B5-25EE0DF376FA}"/>
              </a:ext>
            </a:extLst>
          </p:cNvPr>
          <p:cNvSpPr>
            <a:spLocks noGrp="1"/>
          </p:cNvSpPr>
          <p:nvPr>
            <p:ph type="dt" sz="half" idx="10"/>
          </p:nvPr>
        </p:nvSpPr>
        <p:spPr/>
        <p:txBody>
          <a:bodyPr/>
          <a:lstStyle/>
          <a:p>
            <a:fld id="{3CF1FD55-4E19-4FF8-8444-352FCF8542B1}" type="datetimeFigureOut">
              <a:rPr lang="en-US" smtClean="0"/>
              <a:t>5/27/2021</a:t>
            </a:fld>
            <a:endParaRPr lang="en-US"/>
          </a:p>
        </p:txBody>
      </p:sp>
      <p:sp>
        <p:nvSpPr>
          <p:cNvPr id="6" name="Footer Placeholder 5">
            <a:extLst>
              <a:ext uri="{FF2B5EF4-FFF2-40B4-BE49-F238E27FC236}">
                <a16:creationId xmlns:a16="http://schemas.microsoft.com/office/drawing/2014/main" id="{EAEBF31E-DA9C-4D2E-A602-35D2AE9F47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7A2507-F2AD-4495-9F52-012BE2E55606}"/>
              </a:ext>
            </a:extLst>
          </p:cNvPr>
          <p:cNvSpPr>
            <a:spLocks noGrp="1"/>
          </p:cNvSpPr>
          <p:nvPr>
            <p:ph type="sldNum" sz="quarter" idx="12"/>
          </p:nvPr>
        </p:nvSpPr>
        <p:spPr/>
        <p:txBody>
          <a:bodyPr/>
          <a:lstStyle/>
          <a:p>
            <a:fld id="{16FD99E8-52EC-4B86-8656-39415DA1DCCA}" type="slidenum">
              <a:rPr lang="en-US" smtClean="0"/>
              <a:t>‹#›</a:t>
            </a:fld>
            <a:endParaRPr lang="en-US"/>
          </a:p>
        </p:txBody>
      </p:sp>
    </p:spTree>
    <p:extLst>
      <p:ext uri="{BB962C8B-B14F-4D97-AF65-F5344CB8AC3E}">
        <p14:creationId xmlns:p14="http://schemas.microsoft.com/office/powerpoint/2010/main" val="4184214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DC9522-3548-4071-A72E-D530F20F2F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3040F2-2388-4846-AA65-6EF762040B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5EFDDB-EC3B-4A71-B935-9BF74C8D4A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1FD55-4E19-4FF8-8444-352FCF8542B1}" type="datetimeFigureOut">
              <a:rPr lang="en-US" smtClean="0"/>
              <a:t>5/27/2021</a:t>
            </a:fld>
            <a:endParaRPr lang="en-US"/>
          </a:p>
        </p:txBody>
      </p:sp>
      <p:sp>
        <p:nvSpPr>
          <p:cNvPr id="5" name="Footer Placeholder 4">
            <a:extLst>
              <a:ext uri="{FF2B5EF4-FFF2-40B4-BE49-F238E27FC236}">
                <a16:creationId xmlns:a16="http://schemas.microsoft.com/office/drawing/2014/main" id="{9EB1FAFF-79EF-4BF8-8BF9-2C20F50CD7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C554C5-EA41-41AF-BFE1-69847FC109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FD99E8-52EC-4B86-8656-39415DA1DCCA}" type="slidenum">
              <a:rPr lang="en-US" smtClean="0"/>
              <a:t>‹#›</a:t>
            </a:fld>
            <a:endParaRPr lang="en-US"/>
          </a:p>
        </p:txBody>
      </p:sp>
    </p:spTree>
    <p:extLst>
      <p:ext uri="{BB962C8B-B14F-4D97-AF65-F5344CB8AC3E}">
        <p14:creationId xmlns:p14="http://schemas.microsoft.com/office/powerpoint/2010/main" val="1927381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A2B72-99EE-46F4-8A60-8780B96F561D}"/>
              </a:ext>
            </a:extLst>
          </p:cNvPr>
          <p:cNvSpPr>
            <a:spLocks noGrp="1"/>
          </p:cNvSpPr>
          <p:nvPr>
            <p:ph type="ctrTitle"/>
          </p:nvPr>
        </p:nvSpPr>
        <p:spPr>
          <a:xfrm>
            <a:off x="568171" y="1214438"/>
            <a:ext cx="11043821" cy="2387600"/>
          </a:xfrm>
        </p:spPr>
        <p:txBody>
          <a:bodyPr>
            <a:normAutofit/>
          </a:bodyPr>
          <a:lstStyle/>
          <a:p>
            <a:r>
              <a:rPr lang="en-US" sz="3200" dirty="0"/>
              <a:t>Seminar for the members of </a:t>
            </a:r>
            <a:r>
              <a:rPr lang="en-US" sz="3200" dirty="0" err="1"/>
              <a:t>Unioncamere</a:t>
            </a:r>
            <a:r>
              <a:rPr lang="en-US" sz="3200" dirty="0"/>
              <a:t> Veneto:</a:t>
            </a:r>
            <a:br>
              <a:rPr lang="en-US" sz="3200" dirty="0"/>
            </a:br>
            <a:r>
              <a:rPr lang="en-US" sz="3200" dirty="0"/>
              <a:t>Opportunities in Vietnam, especially in Binh Duong province</a:t>
            </a:r>
          </a:p>
        </p:txBody>
      </p:sp>
      <p:sp>
        <p:nvSpPr>
          <p:cNvPr id="3" name="Subtitle 2">
            <a:extLst>
              <a:ext uri="{FF2B5EF4-FFF2-40B4-BE49-F238E27FC236}">
                <a16:creationId xmlns:a16="http://schemas.microsoft.com/office/drawing/2014/main" id="{B281C5C6-6FDD-44D2-ADFC-776E032450FA}"/>
              </a:ext>
            </a:extLst>
          </p:cNvPr>
          <p:cNvSpPr>
            <a:spLocks noGrp="1"/>
          </p:cNvSpPr>
          <p:nvPr>
            <p:ph type="subTitle" idx="1"/>
          </p:nvPr>
        </p:nvSpPr>
        <p:spPr/>
        <p:txBody>
          <a:bodyPr>
            <a:normAutofit lnSpcReduction="10000"/>
          </a:bodyPr>
          <a:lstStyle/>
          <a:p>
            <a:endParaRPr lang="en-US" dirty="0"/>
          </a:p>
          <a:p>
            <a:endParaRPr lang="en-US" dirty="0"/>
          </a:p>
          <a:p>
            <a:r>
              <a:rPr lang="en-US" dirty="0"/>
              <a:t>Tomaso Andreatta</a:t>
            </a:r>
          </a:p>
          <a:p>
            <a:r>
              <a:rPr lang="en-US" dirty="0"/>
              <a:t>HCMC, 27/5/2021</a:t>
            </a:r>
          </a:p>
        </p:txBody>
      </p:sp>
      <p:pic>
        <p:nvPicPr>
          <p:cNvPr id="5" name="Picture 4">
            <a:extLst>
              <a:ext uri="{FF2B5EF4-FFF2-40B4-BE49-F238E27FC236}">
                <a16:creationId xmlns:a16="http://schemas.microsoft.com/office/drawing/2014/main" id="{E93EC4A2-EE90-4FE3-8AFC-EAC7C8FD58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91180" y="246633"/>
            <a:ext cx="2857500" cy="1428750"/>
          </a:xfrm>
          <a:prstGeom prst="rect">
            <a:avLst/>
          </a:prstGeom>
        </p:spPr>
      </p:pic>
      <p:pic>
        <p:nvPicPr>
          <p:cNvPr id="7" name="Picture 6">
            <a:extLst>
              <a:ext uri="{FF2B5EF4-FFF2-40B4-BE49-F238E27FC236}">
                <a16:creationId xmlns:a16="http://schemas.microsoft.com/office/drawing/2014/main" id="{CEACF2B8-BF41-4F34-8932-145C26E600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4283" y="516962"/>
            <a:ext cx="841321" cy="841321"/>
          </a:xfrm>
          <a:prstGeom prst="rect">
            <a:avLst/>
          </a:prstGeom>
        </p:spPr>
      </p:pic>
    </p:spTree>
    <p:extLst>
      <p:ext uri="{BB962C8B-B14F-4D97-AF65-F5344CB8AC3E}">
        <p14:creationId xmlns:p14="http://schemas.microsoft.com/office/powerpoint/2010/main" val="1383691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AE67B-E327-4973-8AE1-C740D75254DC}"/>
              </a:ext>
            </a:extLst>
          </p:cNvPr>
          <p:cNvSpPr>
            <a:spLocks noGrp="1"/>
          </p:cNvSpPr>
          <p:nvPr>
            <p:ph type="title"/>
          </p:nvPr>
        </p:nvSpPr>
        <p:spPr/>
        <p:txBody>
          <a:bodyPr/>
          <a:lstStyle/>
          <a:p>
            <a:r>
              <a:rPr lang="en-US" dirty="0"/>
              <a:t>Some promising industries where Italy is strong</a:t>
            </a:r>
          </a:p>
        </p:txBody>
      </p:sp>
      <p:sp>
        <p:nvSpPr>
          <p:cNvPr id="3" name="Content Placeholder 2">
            <a:extLst>
              <a:ext uri="{FF2B5EF4-FFF2-40B4-BE49-F238E27FC236}">
                <a16:creationId xmlns:a16="http://schemas.microsoft.com/office/drawing/2014/main" id="{22DBB346-C31F-4AE5-A607-C4B46B52A5D2}"/>
              </a:ext>
            </a:extLst>
          </p:cNvPr>
          <p:cNvSpPr>
            <a:spLocks noGrp="1"/>
          </p:cNvSpPr>
          <p:nvPr>
            <p:ph idx="1"/>
          </p:nvPr>
        </p:nvSpPr>
        <p:spPr/>
        <p:txBody>
          <a:bodyPr>
            <a:normAutofit fontScale="92500" lnSpcReduction="20000"/>
          </a:bodyPr>
          <a:lstStyle/>
          <a:p>
            <a:r>
              <a:rPr lang="en-US" dirty="0"/>
              <a:t>Wellbeing</a:t>
            </a:r>
          </a:p>
          <a:p>
            <a:pPr lvl="1"/>
            <a:r>
              <a:rPr lang="en-US" dirty="0"/>
              <a:t>In the city culture of being healthy and beautiful and very rapid ageing of a now young population - Cosmetics, Gym and EMS, Esthetic surgery, Food supplements</a:t>
            </a:r>
          </a:p>
          <a:p>
            <a:r>
              <a:rPr lang="en-US" dirty="0"/>
              <a:t>Food and agriproducts</a:t>
            </a:r>
          </a:p>
          <a:p>
            <a:pPr lvl="1"/>
            <a:r>
              <a:rPr lang="en-US" dirty="0"/>
              <a:t>Italian wine, including Prosecco, is making important gains, food is still mostly sold in expensive shops but supermarkets’ sales are increasing</a:t>
            </a:r>
          </a:p>
          <a:p>
            <a:pPr lvl="1"/>
            <a:r>
              <a:rPr lang="en-US" dirty="0"/>
              <a:t>It is possible to export fresh fruits and vegetables but the bureaucracy is terrible: five years for the first container of apples from Alto Adige</a:t>
            </a:r>
          </a:p>
          <a:p>
            <a:pPr lvl="1"/>
            <a:r>
              <a:rPr lang="en-US" dirty="0"/>
              <a:t>Food processing in Vietnam is of course already importing a lot of Italian machines </a:t>
            </a:r>
          </a:p>
          <a:p>
            <a:r>
              <a:rPr lang="en-US" dirty="0"/>
              <a:t>Environment and Green Industry</a:t>
            </a:r>
          </a:p>
          <a:p>
            <a:pPr lvl="1"/>
            <a:r>
              <a:rPr lang="en-US" dirty="0"/>
              <a:t>Climate change (especially flooding and salinization) is getting worse</a:t>
            </a:r>
          </a:p>
          <a:p>
            <a:pPr lvl="1"/>
            <a:r>
              <a:rPr lang="en-US" dirty="0"/>
              <a:t>Renewable energy: Vietnam was the world’s star in the last two years</a:t>
            </a:r>
          </a:p>
          <a:p>
            <a:pPr lvl="1"/>
            <a:r>
              <a:rPr lang="en-US" dirty="0"/>
              <a:t>Waste: especially plastics and smog are seen as emergencies</a:t>
            </a:r>
          </a:p>
          <a:p>
            <a:pPr lvl="1"/>
            <a:r>
              <a:rPr lang="en-US" dirty="0"/>
              <a:t>Clean water is next</a:t>
            </a:r>
          </a:p>
          <a:p>
            <a:endParaRPr lang="en-US" dirty="0"/>
          </a:p>
          <a:p>
            <a:endParaRPr lang="en-US" dirty="0"/>
          </a:p>
        </p:txBody>
      </p:sp>
    </p:spTree>
    <p:extLst>
      <p:ext uri="{BB962C8B-B14F-4D97-AF65-F5344CB8AC3E}">
        <p14:creationId xmlns:p14="http://schemas.microsoft.com/office/powerpoint/2010/main" val="2488388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42A8B-9625-4015-B66B-D2EFB5493B89}"/>
              </a:ext>
            </a:extLst>
          </p:cNvPr>
          <p:cNvSpPr>
            <a:spLocks noGrp="1"/>
          </p:cNvSpPr>
          <p:nvPr>
            <p:ph type="title"/>
          </p:nvPr>
        </p:nvSpPr>
        <p:spPr/>
        <p:txBody>
          <a:bodyPr/>
          <a:lstStyle/>
          <a:p>
            <a:r>
              <a:rPr lang="en-US" dirty="0"/>
              <a:t>BD tries to develop according to best practice</a:t>
            </a:r>
          </a:p>
        </p:txBody>
      </p:sp>
      <p:sp>
        <p:nvSpPr>
          <p:cNvPr id="3" name="Content Placeholder 2">
            <a:extLst>
              <a:ext uri="{FF2B5EF4-FFF2-40B4-BE49-F238E27FC236}">
                <a16:creationId xmlns:a16="http://schemas.microsoft.com/office/drawing/2014/main" id="{BC5D3F53-27D7-443E-9C31-42B12168A17D}"/>
              </a:ext>
            </a:extLst>
          </p:cNvPr>
          <p:cNvSpPr>
            <a:spLocks noGrp="1"/>
          </p:cNvSpPr>
          <p:nvPr>
            <p:ph idx="1"/>
          </p:nvPr>
        </p:nvSpPr>
        <p:spPr/>
        <p:txBody>
          <a:bodyPr>
            <a:normAutofit fontScale="92500" lnSpcReduction="10000"/>
          </a:bodyPr>
          <a:lstStyle/>
          <a:p>
            <a:r>
              <a:rPr lang="en-US" dirty="0"/>
              <a:t>That is why it leads in Industrial Zones’ services</a:t>
            </a:r>
          </a:p>
          <a:p>
            <a:r>
              <a:rPr lang="en-US" dirty="0"/>
              <a:t>It is building a new city that is supposed to attract senior staff of companies, not only workers</a:t>
            </a:r>
          </a:p>
          <a:p>
            <a:pPr lvl="1"/>
            <a:r>
              <a:rPr lang="en-US" dirty="0"/>
              <a:t>It is a key members of several international groups of Sustainable Cities</a:t>
            </a:r>
          </a:p>
          <a:p>
            <a:r>
              <a:rPr lang="en-US" dirty="0"/>
              <a:t>It invests heavily on infrastructure for living (schools, hospitals, university, training) and for logistics (roads, fluvial ports, warehouses, intermodal ports)</a:t>
            </a:r>
          </a:p>
          <a:p>
            <a:r>
              <a:rPr lang="en-US" dirty="0"/>
              <a:t>It encourages the development of clusters, some of which (shoes, furniture, building materials) are especially similar to those in Veneto</a:t>
            </a:r>
          </a:p>
          <a:p>
            <a:r>
              <a:rPr lang="en-US" dirty="0"/>
              <a:t>It is well recognized as a progressive and efficient province where doing business is relatively easier</a:t>
            </a:r>
          </a:p>
        </p:txBody>
      </p:sp>
    </p:spTree>
    <p:extLst>
      <p:ext uri="{BB962C8B-B14F-4D97-AF65-F5344CB8AC3E}">
        <p14:creationId xmlns:p14="http://schemas.microsoft.com/office/powerpoint/2010/main" val="3359350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08B92-B131-432F-9E4F-EBA56ED29183}"/>
              </a:ext>
            </a:extLst>
          </p:cNvPr>
          <p:cNvSpPr>
            <a:spLocks noGrp="1"/>
          </p:cNvSpPr>
          <p:nvPr>
            <p:ph type="title"/>
          </p:nvPr>
        </p:nvSpPr>
        <p:spPr/>
        <p:txBody>
          <a:bodyPr/>
          <a:lstStyle/>
          <a:p>
            <a:r>
              <a:rPr lang="en-US" dirty="0"/>
              <a:t>Covid</a:t>
            </a:r>
          </a:p>
        </p:txBody>
      </p:sp>
      <p:sp>
        <p:nvSpPr>
          <p:cNvPr id="3" name="Content Placeholder 2">
            <a:extLst>
              <a:ext uri="{FF2B5EF4-FFF2-40B4-BE49-F238E27FC236}">
                <a16:creationId xmlns:a16="http://schemas.microsoft.com/office/drawing/2014/main" id="{34DA75F1-200D-4BC0-BF9F-9FA71F6FDEF6}"/>
              </a:ext>
            </a:extLst>
          </p:cNvPr>
          <p:cNvSpPr>
            <a:spLocks noGrp="1"/>
          </p:cNvSpPr>
          <p:nvPr>
            <p:ph idx="1"/>
          </p:nvPr>
        </p:nvSpPr>
        <p:spPr/>
        <p:txBody>
          <a:bodyPr/>
          <a:lstStyle/>
          <a:p>
            <a:r>
              <a:rPr lang="en-US" dirty="0"/>
              <a:t>While Vietnam has until now mostly managed to keep Covid 19 outside, the current situation is worsening fast</a:t>
            </a:r>
          </a:p>
          <a:p>
            <a:r>
              <a:rPr lang="en-US" dirty="0"/>
              <a:t>Past success and the hope to develop a local vaccine made Vietnam a laggard in terms of inoculating the population</a:t>
            </a:r>
          </a:p>
          <a:p>
            <a:r>
              <a:rPr lang="en-US" dirty="0"/>
              <a:t>If the US (and EU?) restart business as usual fast, Vietnam may miss most of the opportunity, to the benefit of China, from which it had taken business in the last tow years</a:t>
            </a:r>
          </a:p>
          <a:p>
            <a:r>
              <a:rPr lang="en-US" dirty="0"/>
              <a:t>Meanwhile logistic is expensive and heavy materials like marble from Vietnam are not making the margins needed</a:t>
            </a:r>
          </a:p>
        </p:txBody>
      </p:sp>
    </p:spTree>
    <p:extLst>
      <p:ext uri="{BB962C8B-B14F-4D97-AF65-F5344CB8AC3E}">
        <p14:creationId xmlns:p14="http://schemas.microsoft.com/office/powerpoint/2010/main" val="142023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9F8E3-50F7-4C2D-A52E-3ADDC22AA6D9}"/>
              </a:ext>
            </a:extLst>
          </p:cNvPr>
          <p:cNvSpPr>
            <a:spLocks noGrp="1"/>
          </p:cNvSpPr>
          <p:nvPr>
            <p:ph type="title"/>
          </p:nvPr>
        </p:nvSpPr>
        <p:spPr>
          <a:xfrm>
            <a:off x="390617" y="365125"/>
            <a:ext cx="11292397" cy="1325563"/>
          </a:xfrm>
        </p:spPr>
        <p:txBody>
          <a:bodyPr/>
          <a:lstStyle/>
          <a:p>
            <a:r>
              <a:rPr lang="en-US" dirty="0"/>
              <a:t>To sell in Asia and in Vietnam one has to be here</a:t>
            </a:r>
          </a:p>
        </p:txBody>
      </p:sp>
      <p:sp>
        <p:nvSpPr>
          <p:cNvPr id="3" name="Content Placeholder 2">
            <a:extLst>
              <a:ext uri="{FF2B5EF4-FFF2-40B4-BE49-F238E27FC236}">
                <a16:creationId xmlns:a16="http://schemas.microsoft.com/office/drawing/2014/main" id="{C1308EB1-995C-46E8-8F52-BDAB28BB47CC}"/>
              </a:ext>
            </a:extLst>
          </p:cNvPr>
          <p:cNvSpPr>
            <a:spLocks noGrp="1"/>
          </p:cNvSpPr>
          <p:nvPr>
            <p:ph idx="1"/>
          </p:nvPr>
        </p:nvSpPr>
        <p:spPr/>
        <p:txBody>
          <a:bodyPr>
            <a:normAutofit fontScale="85000" lnSpcReduction="20000"/>
          </a:bodyPr>
          <a:lstStyle/>
          <a:p>
            <a:r>
              <a:rPr lang="en-US" dirty="0"/>
              <a:t>Very seldom ad hoc initiatives to stemming from business trips and missions are fruitful</a:t>
            </a:r>
          </a:p>
          <a:p>
            <a:r>
              <a:rPr lang="en-US" dirty="0"/>
              <a:t>Many distributors are “business card collectors”, they are not focused on your product</a:t>
            </a:r>
          </a:p>
          <a:p>
            <a:r>
              <a:rPr lang="en-US" dirty="0"/>
              <a:t>Local culture, the need to meet the ultimate boss, “to see to believe” the commitment to sale and especially after-sale service, the language and cultural challenges that require local staff require a permanent presence even to sell (sales office and warehouse with repair engineers)</a:t>
            </a:r>
          </a:p>
          <a:p>
            <a:r>
              <a:rPr lang="en-US" dirty="0"/>
              <a:t>Since local production is economical and can be more easily tailored to the local markets, it opens up the </a:t>
            </a:r>
            <a:r>
              <a:rPr lang="en-US" b="1" dirty="0"/>
              <a:t>Asian value chains </a:t>
            </a:r>
            <a:r>
              <a:rPr lang="en-US" dirty="0"/>
              <a:t>(Japanese and Korean), there is the possibility to repeat the success we had in Europe supplying Germany’s value chain</a:t>
            </a:r>
          </a:p>
          <a:p>
            <a:r>
              <a:rPr lang="en-US" dirty="0"/>
              <a:t>More immediate results and market opening than to serve only the local Vietnamese market</a:t>
            </a:r>
          </a:p>
        </p:txBody>
      </p:sp>
    </p:spTree>
    <p:extLst>
      <p:ext uri="{BB962C8B-B14F-4D97-AF65-F5344CB8AC3E}">
        <p14:creationId xmlns:p14="http://schemas.microsoft.com/office/powerpoint/2010/main" val="2620626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FD1F0-6086-48B0-9F0D-3CA7DD2C41BB}"/>
              </a:ext>
            </a:extLst>
          </p:cNvPr>
          <p:cNvSpPr>
            <a:spLocks noGrp="1"/>
          </p:cNvSpPr>
          <p:nvPr>
            <p:ph type="title"/>
          </p:nvPr>
        </p:nvSpPr>
        <p:spPr/>
        <p:txBody>
          <a:bodyPr/>
          <a:lstStyle/>
          <a:p>
            <a:r>
              <a:rPr lang="en-US" dirty="0"/>
              <a:t>EV-FTA</a:t>
            </a:r>
          </a:p>
        </p:txBody>
      </p:sp>
      <p:sp>
        <p:nvSpPr>
          <p:cNvPr id="3" name="Content Placeholder 2">
            <a:extLst>
              <a:ext uri="{FF2B5EF4-FFF2-40B4-BE49-F238E27FC236}">
                <a16:creationId xmlns:a16="http://schemas.microsoft.com/office/drawing/2014/main" id="{06441070-1A99-447C-8071-B85B2A0DEF33}"/>
              </a:ext>
            </a:extLst>
          </p:cNvPr>
          <p:cNvSpPr>
            <a:spLocks noGrp="1"/>
          </p:cNvSpPr>
          <p:nvPr>
            <p:ph idx="1"/>
          </p:nvPr>
        </p:nvSpPr>
        <p:spPr/>
        <p:txBody>
          <a:bodyPr>
            <a:normAutofit fontScale="92500" lnSpcReduction="20000"/>
          </a:bodyPr>
          <a:lstStyle/>
          <a:p>
            <a:r>
              <a:rPr lang="en-US" dirty="0"/>
              <a:t>Soon it will be one year old</a:t>
            </a:r>
          </a:p>
          <a:p>
            <a:r>
              <a:rPr lang="en-US" dirty="0"/>
              <a:t>In principle it brought the immediate cut on 61% of tariffs for European products and 75% on Vietnamese ones</a:t>
            </a:r>
          </a:p>
          <a:p>
            <a:r>
              <a:rPr lang="en-US" dirty="0"/>
              <a:t>It will still take between 7 and 10 years for all effects of the treaty to be in force</a:t>
            </a:r>
          </a:p>
          <a:p>
            <a:r>
              <a:rPr lang="en-US" dirty="0"/>
              <a:t>Minimum 40% local content to have benefit from the treaty, may include materials with EU (and South Korean) origins</a:t>
            </a:r>
          </a:p>
          <a:p>
            <a:r>
              <a:rPr lang="en-US" dirty="0"/>
              <a:t>So far Vietnamese exports, especially shrimp, have soared, while EU machines, even if they had tariff cuts, have slowed down</a:t>
            </a:r>
          </a:p>
          <a:p>
            <a:r>
              <a:rPr lang="en-US" dirty="0"/>
              <a:t>EVFTA also supports Italian importers of Vietnamese goods. The tariff reduction is faster and wider than that for European goods going to Vietnam</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130771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9188F-34CD-47A6-BC0B-3ADF72656C88}"/>
              </a:ext>
            </a:extLst>
          </p:cNvPr>
          <p:cNvSpPr>
            <a:spLocks noGrp="1"/>
          </p:cNvSpPr>
          <p:nvPr>
            <p:ph type="title"/>
          </p:nvPr>
        </p:nvSpPr>
        <p:spPr/>
        <p:txBody>
          <a:bodyPr/>
          <a:lstStyle/>
          <a:p>
            <a:r>
              <a:rPr lang="en-US" dirty="0"/>
              <a:t>EVFTA and Public Procurement opening</a:t>
            </a:r>
          </a:p>
        </p:txBody>
      </p:sp>
      <p:sp>
        <p:nvSpPr>
          <p:cNvPr id="3" name="Content Placeholder 2">
            <a:extLst>
              <a:ext uri="{FF2B5EF4-FFF2-40B4-BE49-F238E27FC236}">
                <a16:creationId xmlns:a16="http://schemas.microsoft.com/office/drawing/2014/main" id="{83016F07-926C-4157-8C82-D50FC7CAFBB5}"/>
              </a:ext>
            </a:extLst>
          </p:cNvPr>
          <p:cNvSpPr>
            <a:spLocks noGrp="1"/>
          </p:cNvSpPr>
          <p:nvPr>
            <p:ph idx="1"/>
          </p:nvPr>
        </p:nvSpPr>
        <p:spPr/>
        <p:txBody>
          <a:bodyPr/>
          <a:lstStyle/>
          <a:p>
            <a:r>
              <a:rPr lang="en-US" dirty="0"/>
              <a:t>Public procurement should be opened to EU companies:</a:t>
            </a:r>
          </a:p>
          <a:p>
            <a:pPr lvl="1"/>
            <a:r>
              <a:rPr lang="en-US" dirty="0"/>
              <a:t>For all ministries</a:t>
            </a:r>
          </a:p>
          <a:p>
            <a:pPr lvl="1"/>
            <a:r>
              <a:rPr lang="en-US" dirty="0"/>
              <a:t>For EVN and VN Rail</a:t>
            </a:r>
          </a:p>
          <a:p>
            <a:pPr lvl="1"/>
            <a:r>
              <a:rPr lang="en-US" dirty="0"/>
              <a:t>For the 36 national hospitals managed directly by MOH</a:t>
            </a:r>
          </a:p>
          <a:p>
            <a:pPr lvl="1"/>
            <a:r>
              <a:rPr lang="en-US" dirty="0"/>
              <a:t>Half of those for HCMC and Hanoi</a:t>
            </a:r>
          </a:p>
          <a:p>
            <a:endParaRPr lang="en-US" dirty="0"/>
          </a:p>
        </p:txBody>
      </p:sp>
    </p:spTree>
    <p:extLst>
      <p:ext uri="{BB962C8B-B14F-4D97-AF65-F5344CB8AC3E}">
        <p14:creationId xmlns:p14="http://schemas.microsoft.com/office/powerpoint/2010/main" val="3010820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ABA08-A86D-46DF-9CC5-4A689F2BB6E3}"/>
              </a:ext>
            </a:extLst>
          </p:cNvPr>
          <p:cNvSpPr>
            <a:spLocks noGrp="1"/>
          </p:cNvSpPr>
          <p:nvPr>
            <p:ph type="title"/>
          </p:nvPr>
        </p:nvSpPr>
        <p:spPr/>
        <p:txBody>
          <a:bodyPr/>
          <a:lstStyle/>
          <a:p>
            <a:r>
              <a:rPr lang="en-US" dirty="0"/>
              <a:t>Veneto Districts</a:t>
            </a:r>
          </a:p>
        </p:txBody>
      </p:sp>
      <p:sp>
        <p:nvSpPr>
          <p:cNvPr id="3" name="Content Placeholder 2">
            <a:extLst>
              <a:ext uri="{FF2B5EF4-FFF2-40B4-BE49-F238E27FC236}">
                <a16:creationId xmlns:a16="http://schemas.microsoft.com/office/drawing/2014/main" id="{E2970095-6E4B-4354-915A-6A1A9A993CCD}"/>
              </a:ext>
            </a:extLst>
          </p:cNvPr>
          <p:cNvSpPr>
            <a:spLocks noGrp="1"/>
          </p:cNvSpPr>
          <p:nvPr>
            <p:ph idx="1"/>
          </p:nvPr>
        </p:nvSpPr>
        <p:spPr/>
        <p:txBody>
          <a:bodyPr>
            <a:normAutofit fontScale="92500" lnSpcReduction="10000"/>
          </a:bodyPr>
          <a:lstStyle/>
          <a:p>
            <a:r>
              <a:rPr lang="en-US" dirty="0"/>
              <a:t>Gold: in 2020 Vietnam imported 40 tons of gold</a:t>
            </a:r>
          </a:p>
          <a:p>
            <a:pPr lvl="1"/>
            <a:r>
              <a:rPr lang="en-US" dirty="0"/>
              <a:t>Leader in ASEAN</a:t>
            </a:r>
          </a:p>
          <a:p>
            <a:pPr lvl="1"/>
            <a:r>
              <a:rPr lang="en-US" dirty="0"/>
              <a:t>Also machines for jewelry are in need</a:t>
            </a:r>
          </a:p>
          <a:p>
            <a:r>
              <a:rPr lang="en-US" dirty="0"/>
              <a:t>Shoes</a:t>
            </a:r>
          </a:p>
          <a:p>
            <a:pPr lvl="1"/>
            <a:r>
              <a:rPr lang="en-US" dirty="0" err="1"/>
              <a:t>Geox</a:t>
            </a:r>
            <a:r>
              <a:rPr lang="en-US" dirty="0"/>
              <a:t> produces in Vietnam and has local shops in the premium segment, in the expensive malls</a:t>
            </a:r>
          </a:p>
          <a:p>
            <a:pPr lvl="1"/>
            <a:r>
              <a:rPr lang="en-US" dirty="0"/>
              <a:t>To sell made in Italy one needs a strong brand</a:t>
            </a:r>
          </a:p>
          <a:p>
            <a:r>
              <a:rPr lang="en-US" dirty="0"/>
              <a:t>Furniture</a:t>
            </a:r>
          </a:p>
          <a:p>
            <a:pPr lvl="1"/>
            <a:r>
              <a:rPr lang="en-US" dirty="0"/>
              <a:t>For making volumes and sell to US it makes sense to be in BD/Vietnam</a:t>
            </a:r>
          </a:p>
          <a:p>
            <a:pPr lvl="1"/>
            <a:r>
              <a:rPr lang="en-US" dirty="0"/>
              <a:t>With a brand and distribution channel,  Italian furniture sells in Asia</a:t>
            </a:r>
          </a:p>
          <a:p>
            <a:r>
              <a:rPr lang="en-US" dirty="0"/>
              <a:t>Mechanics</a:t>
            </a:r>
          </a:p>
          <a:p>
            <a:pPr lvl="1"/>
            <a:r>
              <a:rPr lang="en-US" dirty="0"/>
              <a:t>Vietnam is obsessed with Industry 4.0 and automation</a:t>
            </a:r>
          </a:p>
          <a:p>
            <a:endParaRPr lang="en-US" dirty="0"/>
          </a:p>
        </p:txBody>
      </p:sp>
      <p:pic>
        <p:nvPicPr>
          <p:cNvPr id="7" name="Picture 6">
            <a:extLst>
              <a:ext uri="{FF2B5EF4-FFF2-40B4-BE49-F238E27FC236}">
                <a16:creationId xmlns:a16="http://schemas.microsoft.com/office/drawing/2014/main" id="{1E7C5C22-C054-490A-B732-10D0687889B0}"/>
              </a:ext>
            </a:extLst>
          </p:cNvPr>
          <p:cNvPicPr>
            <a:picLocks noChangeAspect="1"/>
          </p:cNvPicPr>
          <p:nvPr/>
        </p:nvPicPr>
        <p:blipFill>
          <a:blip r:embed="rId2"/>
          <a:stretch>
            <a:fillRect/>
          </a:stretch>
        </p:blipFill>
        <p:spPr>
          <a:xfrm>
            <a:off x="8335091" y="1195171"/>
            <a:ext cx="1998517" cy="1548276"/>
          </a:xfrm>
          <a:prstGeom prst="rect">
            <a:avLst/>
          </a:prstGeom>
        </p:spPr>
      </p:pic>
    </p:spTree>
    <p:extLst>
      <p:ext uri="{BB962C8B-B14F-4D97-AF65-F5344CB8AC3E}">
        <p14:creationId xmlns:p14="http://schemas.microsoft.com/office/powerpoint/2010/main" val="288753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ABA08-A86D-46DF-9CC5-4A689F2BB6E3}"/>
              </a:ext>
            </a:extLst>
          </p:cNvPr>
          <p:cNvSpPr>
            <a:spLocks noGrp="1"/>
          </p:cNvSpPr>
          <p:nvPr>
            <p:ph type="title"/>
          </p:nvPr>
        </p:nvSpPr>
        <p:spPr/>
        <p:txBody>
          <a:bodyPr/>
          <a:lstStyle/>
          <a:p>
            <a:r>
              <a:rPr lang="en-US" dirty="0"/>
              <a:t>Veneto Districts</a:t>
            </a:r>
          </a:p>
        </p:txBody>
      </p:sp>
      <p:sp>
        <p:nvSpPr>
          <p:cNvPr id="3" name="Content Placeholder 2">
            <a:extLst>
              <a:ext uri="{FF2B5EF4-FFF2-40B4-BE49-F238E27FC236}">
                <a16:creationId xmlns:a16="http://schemas.microsoft.com/office/drawing/2014/main" id="{E2970095-6E4B-4354-915A-6A1A9A993CCD}"/>
              </a:ext>
            </a:extLst>
          </p:cNvPr>
          <p:cNvSpPr>
            <a:spLocks noGrp="1"/>
          </p:cNvSpPr>
          <p:nvPr>
            <p:ph idx="1"/>
          </p:nvPr>
        </p:nvSpPr>
        <p:spPr>
          <a:xfrm>
            <a:off x="838200" y="1482571"/>
            <a:ext cx="10515600" cy="4694392"/>
          </a:xfrm>
        </p:spPr>
        <p:txBody>
          <a:bodyPr>
            <a:normAutofit fontScale="77500" lnSpcReduction="20000"/>
          </a:bodyPr>
          <a:lstStyle/>
          <a:p>
            <a:r>
              <a:rPr lang="en-US" dirty="0"/>
              <a:t>Cooling</a:t>
            </a:r>
          </a:p>
          <a:p>
            <a:pPr lvl="1"/>
            <a:r>
              <a:rPr lang="en-US" dirty="0"/>
              <a:t>Much of the cold chain is still to be made, Vietnam still has a culture of wet markets, but supermarkets are making very fast growth</a:t>
            </a:r>
          </a:p>
          <a:p>
            <a:r>
              <a:rPr lang="en-US" dirty="0"/>
              <a:t>Fish</a:t>
            </a:r>
          </a:p>
          <a:p>
            <a:pPr lvl="1"/>
            <a:r>
              <a:rPr lang="en-US" dirty="0"/>
              <a:t>There are several environments like the Po delta in Vietnam</a:t>
            </a:r>
          </a:p>
          <a:p>
            <a:pPr lvl="1"/>
            <a:r>
              <a:rPr lang="en-US" dirty="0"/>
              <a:t>Eels are a local delicacy</a:t>
            </a:r>
          </a:p>
          <a:p>
            <a:r>
              <a:rPr lang="en-US" dirty="0"/>
              <a:t>Marble</a:t>
            </a:r>
          </a:p>
          <a:p>
            <a:pPr lvl="1"/>
            <a:r>
              <a:rPr lang="en-US" dirty="0"/>
              <a:t>Opportunity for both sides: </a:t>
            </a:r>
          </a:p>
          <a:p>
            <a:pPr lvl="2"/>
            <a:r>
              <a:rPr lang="en-US" dirty="0"/>
              <a:t>Italian marble and machines are premium</a:t>
            </a:r>
          </a:p>
          <a:p>
            <a:pPr lvl="2"/>
            <a:r>
              <a:rPr lang="en-US" dirty="0"/>
              <a:t>Vietnamese marble is plentiful and cheaper</a:t>
            </a:r>
          </a:p>
          <a:p>
            <a:r>
              <a:rPr lang="en-US" dirty="0"/>
              <a:t>Sport supplies</a:t>
            </a:r>
          </a:p>
          <a:p>
            <a:pPr lvl="1"/>
            <a:r>
              <a:rPr lang="en-US" dirty="0"/>
              <a:t>Vietnam is one of the key producers in the world. Decathlon has tens of supplying factories</a:t>
            </a:r>
          </a:p>
          <a:p>
            <a:r>
              <a:rPr lang="en-US" dirty="0"/>
              <a:t>Textile</a:t>
            </a:r>
          </a:p>
          <a:p>
            <a:pPr lvl="1"/>
            <a:r>
              <a:rPr lang="en-US" dirty="0"/>
              <a:t>While not a district, important for Veneto. Following the need for local content and exit from China, there are many new textile factories in Vietnam</a:t>
            </a:r>
          </a:p>
          <a:p>
            <a:pPr lvl="1"/>
            <a:r>
              <a:rPr lang="en-US" dirty="0"/>
              <a:t>As to making clothes, it is obvious</a:t>
            </a:r>
          </a:p>
          <a:p>
            <a:pPr lvl="1"/>
            <a:endParaRPr lang="en-US" dirty="0"/>
          </a:p>
        </p:txBody>
      </p:sp>
    </p:spTree>
    <p:extLst>
      <p:ext uri="{BB962C8B-B14F-4D97-AF65-F5344CB8AC3E}">
        <p14:creationId xmlns:p14="http://schemas.microsoft.com/office/powerpoint/2010/main" val="2117667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8086D-6117-41CA-A48B-25E35780FDF8}"/>
              </a:ext>
            </a:extLst>
          </p:cNvPr>
          <p:cNvSpPr>
            <a:spLocks noGrp="1"/>
          </p:cNvSpPr>
          <p:nvPr>
            <p:ph type="title"/>
          </p:nvPr>
        </p:nvSpPr>
        <p:spPr/>
        <p:txBody>
          <a:bodyPr/>
          <a:lstStyle/>
          <a:p>
            <a:r>
              <a:rPr lang="en-US" dirty="0"/>
              <a:t>Port of Venice?</a:t>
            </a:r>
          </a:p>
        </p:txBody>
      </p:sp>
      <p:sp>
        <p:nvSpPr>
          <p:cNvPr id="3" name="Content Placeholder 2">
            <a:extLst>
              <a:ext uri="{FF2B5EF4-FFF2-40B4-BE49-F238E27FC236}">
                <a16:creationId xmlns:a16="http://schemas.microsoft.com/office/drawing/2014/main" id="{DCA0D3C8-C6FE-4997-92DC-E7107761CF82}"/>
              </a:ext>
            </a:extLst>
          </p:cNvPr>
          <p:cNvSpPr>
            <a:spLocks noGrp="1"/>
          </p:cNvSpPr>
          <p:nvPr>
            <p:ph idx="1"/>
          </p:nvPr>
        </p:nvSpPr>
        <p:spPr/>
        <p:txBody>
          <a:bodyPr/>
          <a:lstStyle/>
          <a:p>
            <a:r>
              <a:rPr lang="en-US" dirty="0"/>
              <a:t>In the past the port of Venice contacted me to make a bilateral agreement with a Vietnamese port, then no follow up</a:t>
            </a:r>
          </a:p>
          <a:p>
            <a:r>
              <a:rPr lang="en-US" dirty="0"/>
              <a:t>Here the flows are controlled by the shippers not the ports</a:t>
            </a:r>
          </a:p>
          <a:p>
            <a:r>
              <a:rPr lang="en-US" dirty="0"/>
              <a:t>Vietnamese ports (Cai </a:t>
            </a:r>
            <a:r>
              <a:rPr lang="en-US" dirty="0" err="1"/>
              <a:t>Mep</a:t>
            </a:r>
            <a:r>
              <a:rPr lang="en-US" dirty="0"/>
              <a:t>/Lac Huyen) are gradually adapting to larger vessels</a:t>
            </a:r>
          </a:p>
          <a:p>
            <a:pPr lvl="1"/>
            <a:r>
              <a:rPr lang="en-US" dirty="0"/>
              <a:t>In 2020, Cai </a:t>
            </a:r>
            <a:r>
              <a:rPr lang="en-US" dirty="0" err="1"/>
              <a:t>Mep</a:t>
            </a:r>
            <a:r>
              <a:rPr lang="en-US" dirty="0"/>
              <a:t> received the MSC Oliver, a 200k DWT, 20000 container ship</a:t>
            </a:r>
          </a:p>
        </p:txBody>
      </p:sp>
    </p:spTree>
    <p:extLst>
      <p:ext uri="{BB962C8B-B14F-4D97-AF65-F5344CB8AC3E}">
        <p14:creationId xmlns:p14="http://schemas.microsoft.com/office/powerpoint/2010/main" val="20204482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873</TotalTime>
  <Words>972</Words>
  <Application>Microsoft Office PowerPoint</Application>
  <PresentationFormat>Widescreen</PresentationFormat>
  <Paragraphs>81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Seminar for the members of Unioncamere Veneto: Opportunities in Vietnam, especially in Binh Duong province</vt:lpstr>
      <vt:lpstr>BD tries to develop according to best practice</vt:lpstr>
      <vt:lpstr>Covid</vt:lpstr>
      <vt:lpstr>To sell in Asia and in Vietnam one has to be here</vt:lpstr>
      <vt:lpstr>EV-FTA</vt:lpstr>
      <vt:lpstr>EVFTA and Public Procurement opening</vt:lpstr>
      <vt:lpstr>Veneto Districts</vt:lpstr>
      <vt:lpstr>Veneto Districts</vt:lpstr>
      <vt:lpstr>Port of Venice?</vt:lpstr>
      <vt:lpstr>Some promising industries where Italy is strong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 for the members of Unioncamere Veneto: Opportunities in Vietnam, especially in Binh Duong province</dc:title>
  <dc:creator>tomaso andreatta</dc:creator>
  <cp:lastModifiedBy>tomaso andreatta</cp:lastModifiedBy>
  <cp:revision>10</cp:revision>
  <dcterms:created xsi:type="dcterms:W3CDTF">2021-05-26T14:57:09Z</dcterms:created>
  <dcterms:modified xsi:type="dcterms:W3CDTF">2021-05-27T05:36:10Z</dcterms:modified>
</cp:coreProperties>
</file>