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273" r:id="rId2"/>
    <p:sldId id="1274" r:id="rId3"/>
    <p:sldId id="1275" r:id="rId4"/>
    <p:sldId id="1279" r:id="rId5"/>
    <p:sldId id="1282" r:id="rId6"/>
    <p:sldId id="1281" r:id="rId7"/>
    <p:sldId id="1280" r:id="rId8"/>
    <p:sldId id="1285" r:id="rId9"/>
    <p:sldId id="1276" r:id="rId10"/>
    <p:sldId id="1284" r:id="rId11"/>
    <p:sldId id="1283" r:id="rId12"/>
    <p:sldId id="1277" r:id="rId13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D79"/>
    <a:srgbClr val="38A25B"/>
    <a:srgbClr val="46AF82"/>
    <a:srgbClr val="529C73"/>
    <a:srgbClr val="64AD85"/>
    <a:srgbClr val="4D916C"/>
    <a:srgbClr val="98C8AE"/>
    <a:srgbClr val="EDEDED"/>
    <a:srgbClr val="F8F8F8"/>
    <a:srgbClr val="C1D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0CB53-C186-4A1C-B3A2-1BE7F0BDD6AC}" v="7" dt="2024-03-22T14:50:18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15167-AE11-4D4C-828E-5A5BE7E8956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86D3F0AB-1ECA-46F9-ACCD-3C0D694BD46D}">
      <dgm:prSet custT="1"/>
      <dgm:spPr>
        <a:xfrm>
          <a:off x="528010" y="341080"/>
          <a:ext cx="8428777" cy="721995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540000"/>
        <a:lstStyle/>
        <a:p>
          <a:pPr algn="just">
            <a:spcBef>
              <a:spcPts val="1200"/>
            </a:spcBef>
            <a:spcAft>
              <a:spcPts val="1800"/>
            </a:spcAft>
            <a:buNone/>
          </a:pPr>
          <a:r>
            <a:rPr lang="it-IT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Delibera Assemblea Legislativa del 19 dicembre 2018 - avvio all’iter di istituzione </a:t>
          </a:r>
          <a:r>
            <a:rPr lang="it-IT" sz="16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della </a:t>
          </a:r>
          <a:r>
            <a:rPr lang="it-IT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Zona Logistica Semplificata</a:t>
          </a:r>
          <a:r>
            <a:rPr lang="it-IT" sz="16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.</a:t>
          </a:r>
        </a:p>
      </dgm:t>
    </dgm:pt>
    <dgm:pt modelId="{8A45AA91-EFB5-46BF-89E9-DFCD438C13E0}" type="parTrans" cxnId="{D88B9F80-E38A-4977-AB33-40C36662DDF9}">
      <dgm:prSet/>
      <dgm:spPr/>
      <dgm:t>
        <a:bodyPr/>
        <a:lstStyle/>
        <a:p>
          <a:pPr>
            <a:spcBef>
              <a:spcPts val="600"/>
            </a:spcBef>
          </a:pPr>
          <a:endParaRPr lang="it-IT" sz="1400">
            <a:latin typeface="Raleway" pitchFamily="2" charset="0"/>
            <a:cs typeface="Calibri" panose="020F0502020204030204" pitchFamily="34" charset="0"/>
          </a:endParaRPr>
        </a:p>
      </dgm:t>
    </dgm:pt>
    <dgm:pt modelId="{DAD570D4-F36E-4F81-8387-7FE1E9FFA965}" type="sibTrans" cxnId="{D88B9F80-E38A-4977-AB33-40C36662DDF9}">
      <dgm:prSet/>
      <dgm:spPr>
        <a:xfrm>
          <a:off x="-6350946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9050" cap="flat" cmpd="sng" algn="ctr">
          <a:solidFill>
            <a:srgbClr val="759E00"/>
          </a:solidFill>
          <a:prstDash val="solid"/>
        </a:ln>
        <a:effectLst/>
      </dgm:spPr>
      <dgm:t>
        <a:bodyPr/>
        <a:lstStyle/>
        <a:p>
          <a:pPr>
            <a:spcBef>
              <a:spcPts val="600"/>
            </a:spcBef>
          </a:pPr>
          <a:endParaRPr lang="it-IT">
            <a:latin typeface="Raleway" pitchFamily="2" charset="0"/>
            <a:cs typeface="Calibri" panose="020F0502020204030204" pitchFamily="34" charset="0"/>
          </a:endParaRPr>
        </a:p>
      </dgm:t>
    </dgm:pt>
    <dgm:pt modelId="{2EB95AFF-9472-4DB8-A10B-756B1AC4F7CA}">
      <dgm:prSet custT="1"/>
      <dgm:spPr>
        <a:xfrm>
          <a:off x="1185716" y="2457160"/>
          <a:ext cx="7771070" cy="702302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0" tIns="40640" rIns="40640" bIns="40640" numCol="1" spcCol="1270" anchor="ctr" anchorCtr="0"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Delibera Giunta Regionale del 6 ottobre 2021 - </a:t>
          </a:r>
          <a:r>
            <a:rPr lang="it-IT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adozione Proposta di istituzione della ZLS Emilia-Romagna, corredata dal PSS, ai fini della presentazione al Presidente del Consiglio del Ministri.</a:t>
          </a:r>
        </a:p>
      </dgm:t>
    </dgm:pt>
    <dgm:pt modelId="{BAB57EDB-DE67-452C-97DA-A2AF968AAF10}" type="parTrans" cxnId="{B53A5B8F-EEDB-480A-A3D0-69E1E94DDB89}">
      <dgm:prSet/>
      <dgm:spPr/>
      <dgm:t>
        <a:bodyPr/>
        <a:lstStyle/>
        <a:p>
          <a:pPr>
            <a:spcBef>
              <a:spcPts val="600"/>
            </a:spcBef>
          </a:pPr>
          <a:endParaRPr lang="it-IT" sz="1400">
            <a:latin typeface="Raleway" pitchFamily="2" charset="0"/>
            <a:cs typeface="Calibri" panose="020F0502020204030204" pitchFamily="34" charset="0"/>
          </a:endParaRPr>
        </a:p>
      </dgm:t>
    </dgm:pt>
    <dgm:pt modelId="{96CC686B-DB72-4A74-99A4-E0B5CEC527E2}" type="sibTrans" cxnId="{B53A5B8F-EEDB-480A-A3D0-69E1E94DDB89}">
      <dgm:prSet/>
      <dgm:spPr/>
      <dgm:t>
        <a:bodyPr/>
        <a:lstStyle/>
        <a:p>
          <a:pPr>
            <a:spcBef>
              <a:spcPts val="600"/>
            </a:spcBef>
          </a:pPr>
          <a:endParaRPr lang="it-IT">
            <a:latin typeface="Raleway" pitchFamily="2" charset="0"/>
            <a:cs typeface="Calibri" panose="020F0502020204030204" pitchFamily="34" charset="0"/>
          </a:endParaRPr>
        </a:p>
      </dgm:t>
    </dgm:pt>
    <dgm:pt modelId="{ACC035D7-B041-4DAC-942B-6B41840D50E6}">
      <dgm:prSet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0" tIns="40640" rIns="40640" bIns="40640" numCol="1" spcCol="1270" anchor="ctr" anchorCtr="0"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Delibera Assemblea Legislativa del 2 febbraio 2022 – </a:t>
          </a:r>
          <a:r>
            <a:rPr lang="it-IT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approvazione della proposta di istituzione della ZLS Emilia-Romagna.</a:t>
          </a:r>
        </a:p>
      </dgm:t>
    </dgm:pt>
    <dgm:pt modelId="{0F88104F-D92D-40DD-A48D-A499161397FB}" type="sibTrans" cxnId="{2255FFF8-E0F1-452C-92CE-DE316B0B7215}">
      <dgm:prSet/>
      <dgm:spPr/>
      <dgm:t>
        <a:bodyPr/>
        <a:lstStyle/>
        <a:p>
          <a:pPr>
            <a:spcBef>
              <a:spcPts val="600"/>
            </a:spcBef>
          </a:pPr>
          <a:endParaRPr lang="it-IT">
            <a:latin typeface="Raleway" pitchFamily="2" charset="0"/>
          </a:endParaRPr>
        </a:p>
      </dgm:t>
    </dgm:pt>
    <dgm:pt modelId="{2158EF0B-C374-4446-A011-F0B7B3E49904}" type="parTrans" cxnId="{2255FFF8-E0F1-452C-92CE-DE316B0B7215}">
      <dgm:prSet/>
      <dgm:spPr/>
      <dgm:t>
        <a:bodyPr/>
        <a:lstStyle/>
        <a:p>
          <a:pPr>
            <a:spcBef>
              <a:spcPts val="600"/>
            </a:spcBef>
          </a:pPr>
          <a:endParaRPr lang="it-IT">
            <a:latin typeface="Raleway" pitchFamily="2" charset="0"/>
          </a:endParaRPr>
        </a:p>
      </dgm:t>
    </dgm:pt>
    <dgm:pt modelId="{9B3362B7-2F08-47AE-B94A-7DE876CAE4CC}">
      <dgm:prSet custT="1"/>
      <dgm:spPr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540000" tIns="40640" rIns="40640" bIns="40640" numCol="1" spcCol="1270" anchor="ctr" anchorCtr="0"/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25 febbraio 2022 il Presidente della Regione ha inviato alla Presidenza del Consiglio dei Ministri la Proposta di istituzione della ZLS E-R.</a:t>
          </a:r>
        </a:p>
      </dgm:t>
    </dgm:pt>
    <dgm:pt modelId="{A7B485D6-E0E4-4205-9154-F0E0A91748FA}" type="parTrans" cxnId="{2EDAA9CA-D18E-4A92-B662-6E9A05FA2B4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2EBDCBF-4605-4149-A641-EA762C342458}" type="sibTrans" cxnId="{2EDAA9CA-D18E-4A92-B662-6E9A05FA2B4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79F29C03-BAD9-4159-995A-45E17F455A14}">
      <dgm:prSet custT="1"/>
      <dgm:spPr>
        <a:xfrm>
          <a:off x="1031259" y="1404043"/>
          <a:ext cx="7925527" cy="702302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lIns="540000"/>
        <a:lstStyle/>
        <a:p>
          <a:pPr algn="just">
            <a:spcBef>
              <a:spcPts val="1200"/>
            </a:spcBef>
            <a:spcAft>
              <a:spcPts val="1800"/>
            </a:spcAft>
            <a:buNone/>
          </a:pPr>
          <a:r>
            <a:rPr lang="it-IT" sz="16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Novembre 2019 - settembre 2021 </a:t>
          </a:r>
          <a:r>
            <a:rPr lang="it-IT" sz="1600" b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/>
            </a:rPr>
            <a:t>elaborazione PSS e consultazione con i territori per il percorso di selezione e validazione delle aree e delle misure di promozione.</a:t>
          </a:r>
          <a:endParaRPr lang="it-IT" sz="1600" b="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itchFamily="2" charset="0"/>
            <a:ea typeface="+mn-ea"/>
            <a:cs typeface="Calibri" panose="020F0502020204030204" pitchFamily="34" charset="0"/>
          </a:endParaRPr>
        </a:p>
      </dgm:t>
    </dgm:pt>
    <dgm:pt modelId="{4CA3F445-C991-494B-8C69-637D5DAF06FC}" type="parTrans" cxnId="{FFCED862-9822-433D-A5E6-C377BC96633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AD0C4863-B18D-481C-917E-EE0665B667A1}" type="sibTrans" cxnId="{FFCED862-9822-433D-A5E6-C377BC96633B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3F410B1D-1E6C-439D-BE20-EEAD778A0FAE}" type="pres">
      <dgm:prSet presAssocID="{85F15167-AE11-4D4C-828E-5A5BE7E89563}" presName="Name0" presStyleCnt="0">
        <dgm:presLayoutVars>
          <dgm:chMax val="7"/>
          <dgm:chPref val="7"/>
          <dgm:dir/>
        </dgm:presLayoutVars>
      </dgm:prSet>
      <dgm:spPr/>
    </dgm:pt>
    <dgm:pt modelId="{85B3580D-A79F-4315-A5CC-A985F977C685}" type="pres">
      <dgm:prSet presAssocID="{85F15167-AE11-4D4C-828E-5A5BE7E89563}" presName="Name1" presStyleCnt="0"/>
      <dgm:spPr/>
    </dgm:pt>
    <dgm:pt modelId="{197E33FD-E143-49A2-9A33-2730B3B05F93}" type="pres">
      <dgm:prSet presAssocID="{85F15167-AE11-4D4C-828E-5A5BE7E89563}" presName="cycle" presStyleCnt="0"/>
      <dgm:spPr/>
    </dgm:pt>
    <dgm:pt modelId="{45C15070-57C5-4888-93AB-8B33ADC527DC}" type="pres">
      <dgm:prSet presAssocID="{85F15167-AE11-4D4C-828E-5A5BE7E89563}" presName="srcNode" presStyleLbl="node1" presStyleIdx="0" presStyleCnt="5"/>
      <dgm:spPr/>
    </dgm:pt>
    <dgm:pt modelId="{294DCD99-6375-4E96-9B78-568013E6E775}" type="pres">
      <dgm:prSet presAssocID="{85F15167-AE11-4D4C-828E-5A5BE7E89563}" presName="conn" presStyleLbl="parChTrans1D2" presStyleIdx="0" presStyleCnt="1"/>
      <dgm:spPr/>
    </dgm:pt>
    <dgm:pt modelId="{6B3B5BF2-CD76-4FA6-BE8B-218EB19CBCB5}" type="pres">
      <dgm:prSet presAssocID="{85F15167-AE11-4D4C-828E-5A5BE7E89563}" presName="extraNode" presStyleLbl="node1" presStyleIdx="0" presStyleCnt="5"/>
      <dgm:spPr/>
    </dgm:pt>
    <dgm:pt modelId="{D9C46914-2D07-4FA5-8227-88583B558330}" type="pres">
      <dgm:prSet presAssocID="{85F15167-AE11-4D4C-828E-5A5BE7E89563}" presName="dstNode" presStyleLbl="node1" presStyleIdx="0" presStyleCnt="5"/>
      <dgm:spPr/>
    </dgm:pt>
    <dgm:pt modelId="{24F7E65E-EB48-469E-969F-B76B4232ACA9}" type="pres">
      <dgm:prSet presAssocID="{86D3F0AB-1ECA-46F9-ACCD-3C0D694BD46D}" presName="text_1" presStyleLbl="node1" presStyleIdx="0" presStyleCnt="5" custScaleY="102804">
        <dgm:presLayoutVars>
          <dgm:bulletEnabled val="1"/>
        </dgm:presLayoutVars>
      </dgm:prSet>
      <dgm:spPr/>
    </dgm:pt>
    <dgm:pt modelId="{CB3661B3-81D5-4E39-AACF-D0CD539740C8}" type="pres">
      <dgm:prSet presAssocID="{86D3F0AB-1ECA-46F9-ACCD-3C0D694BD46D}" presName="accent_1" presStyleCnt="0"/>
      <dgm:spPr/>
    </dgm:pt>
    <dgm:pt modelId="{C0C6CDB6-46A1-47CD-A1CF-69D6A8701B53}" type="pres">
      <dgm:prSet presAssocID="{86D3F0AB-1ECA-46F9-ACCD-3C0D694BD46D}" presName="accentRepeatNode" presStyleLbl="solidFgAcc1" presStyleIdx="0" presStyleCnt="5" custScaleX="54788" custScaleY="54788"/>
      <dgm:spPr>
        <a:xfrm>
          <a:off x="287524" y="461592"/>
          <a:ext cx="480971" cy="480971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</a:ln>
        <a:effectLst/>
      </dgm:spPr>
    </dgm:pt>
    <dgm:pt modelId="{EB103B6D-9538-4B5F-9ABC-6B5402EEF0BA}" type="pres">
      <dgm:prSet presAssocID="{79F29C03-BAD9-4159-995A-45E17F455A14}" presName="text_2" presStyleLbl="node1" presStyleIdx="1" presStyleCnt="5">
        <dgm:presLayoutVars>
          <dgm:bulletEnabled val="1"/>
        </dgm:presLayoutVars>
      </dgm:prSet>
      <dgm:spPr/>
    </dgm:pt>
    <dgm:pt modelId="{7E4DAE33-EBFA-4167-9AA1-CEC937DA3628}" type="pres">
      <dgm:prSet presAssocID="{79F29C03-BAD9-4159-995A-45E17F455A14}" presName="accent_2" presStyleCnt="0"/>
      <dgm:spPr/>
    </dgm:pt>
    <dgm:pt modelId="{C22730BB-1749-4A94-BFDB-FC7E89E50B17}" type="pres">
      <dgm:prSet presAssocID="{79F29C03-BAD9-4159-995A-45E17F455A14}" presName="accentRepeatNode" presStyleLbl="solidFgAcc1" presStyleIdx="1" presStyleCnt="5" custScaleX="54771" custScaleY="54771"/>
      <dgm:spPr>
        <a:xfrm>
          <a:off x="791771" y="1516571"/>
          <a:ext cx="481390" cy="481390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  <a:miter lim="800000"/>
        </a:ln>
        <a:effectLst/>
      </dgm:spPr>
    </dgm:pt>
    <dgm:pt modelId="{B8BCC9E3-BB93-4157-81AF-7B03BAFA161C}" type="pres">
      <dgm:prSet presAssocID="{2EB95AFF-9472-4DB8-A10B-756B1AC4F7CA}" presName="text_3" presStyleLbl="node1" presStyleIdx="2" presStyleCnt="5">
        <dgm:presLayoutVars>
          <dgm:bulletEnabled val="1"/>
        </dgm:presLayoutVars>
      </dgm:prSet>
      <dgm:spPr/>
    </dgm:pt>
    <dgm:pt modelId="{0D6B8996-7EBD-45D8-AA1A-962763A7B076}" type="pres">
      <dgm:prSet presAssocID="{2EB95AFF-9472-4DB8-A10B-756B1AC4F7CA}" presName="accent_3" presStyleCnt="0"/>
      <dgm:spPr/>
    </dgm:pt>
    <dgm:pt modelId="{E259B4CD-50A8-408F-A8DA-4F18C5254078}" type="pres">
      <dgm:prSet presAssocID="{2EB95AFF-9472-4DB8-A10B-756B1AC4F7CA}" presName="accentRepeatNode" presStyleLbl="solidFgAcc1" presStyleIdx="2" presStyleCnt="5" custScaleX="54788" custScaleY="54788"/>
      <dgm:spPr>
        <a:xfrm>
          <a:off x="946335" y="2570857"/>
          <a:ext cx="481539" cy="481539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  <a:miter lim="800000"/>
        </a:ln>
        <a:effectLst/>
      </dgm:spPr>
    </dgm:pt>
    <dgm:pt modelId="{313DEE28-C75C-4C01-BE53-805BED5FE293}" type="pres">
      <dgm:prSet presAssocID="{ACC035D7-B041-4DAC-942B-6B41840D50E6}" presName="text_4" presStyleLbl="node1" presStyleIdx="3" presStyleCnt="5">
        <dgm:presLayoutVars>
          <dgm:bulletEnabled val="1"/>
        </dgm:presLayoutVars>
      </dgm:prSet>
      <dgm:spPr>
        <a:xfrm>
          <a:off x="1032466" y="3514421"/>
          <a:ext cx="9766251" cy="703131"/>
        </a:xfrm>
        <a:prstGeom prst="rect">
          <a:avLst/>
        </a:prstGeom>
      </dgm:spPr>
    </dgm:pt>
    <dgm:pt modelId="{41782568-EEE2-4DC6-A5FE-CE0D5AE4D30A}" type="pres">
      <dgm:prSet presAssocID="{ACC035D7-B041-4DAC-942B-6B41840D50E6}" presName="accent_4" presStyleCnt="0"/>
      <dgm:spPr/>
    </dgm:pt>
    <dgm:pt modelId="{037E7FE9-9635-4964-8783-FC887AF9F719}" type="pres">
      <dgm:prSet presAssocID="{ACC035D7-B041-4DAC-942B-6B41840D50E6}" presName="accentRepeatNode" presStyleLbl="solidFgAcc1" presStyleIdx="3" presStyleCnt="5" custScaleX="54788" custScaleY="54788"/>
      <dgm:spPr>
        <a:xfrm>
          <a:off x="791696" y="3625217"/>
          <a:ext cx="481539" cy="481539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  <a:miter lim="800000"/>
        </a:ln>
        <a:effectLst/>
      </dgm:spPr>
    </dgm:pt>
    <dgm:pt modelId="{03EA6E58-7926-40E4-97F1-0FC82FF699DD}" type="pres">
      <dgm:prSet presAssocID="{9B3362B7-2F08-47AE-B94A-7DE876CAE4CC}" presName="text_5" presStyleLbl="node1" presStyleIdx="4" presStyleCnt="5">
        <dgm:presLayoutVars>
          <dgm:bulletEnabled val="1"/>
        </dgm:presLayoutVars>
      </dgm:prSet>
      <dgm:spPr>
        <a:xfrm>
          <a:off x="528622" y="4568781"/>
          <a:ext cx="10270094" cy="703131"/>
        </a:xfrm>
        <a:prstGeom prst="rect">
          <a:avLst/>
        </a:prstGeom>
      </dgm:spPr>
    </dgm:pt>
    <dgm:pt modelId="{0784A61E-443C-4FD7-B863-E7B1793640D5}" type="pres">
      <dgm:prSet presAssocID="{9B3362B7-2F08-47AE-B94A-7DE876CAE4CC}" presName="accent_5" presStyleCnt="0"/>
      <dgm:spPr/>
    </dgm:pt>
    <dgm:pt modelId="{421CC730-66E3-4978-A22A-C7058A985392}" type="pres">
      <dgm:prSet presAssocID="{9B3362B7-2F08-47AE-B94A-7DE876CAE4CC}" presName="accentRepeatNode" presStyleLbl="solidFgAcc1" presStyleIdx="4" presStyleCnt="5" custScaleX="53421" custScaleY="54845"/>
      <dgm:spPr>
        <a:xfrm>
          <a:off x="293860" y="4679326"/>
          <a:ext cx="469524" cy="482040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  <a:miter lim="800000"/>
        </a:ln>
        <a:effectLst/>
      </dgm:spPr>
    </dgm:pt>
  </dgm:ptLst>
  <dgm:cxnLst>
    <dgm:cxn modelId="{7A474227-63BA-400B-B95B-D40CF6047E58}" type="presOf" srcId="{86D3F0AB-1ECA-46F9-ACCD-3C0D694BD46D}" destId="{24F7E65E-EB48-469E-969F-B76B4232ACA9}" srcOrd="0" destOrd="0" presId="urn:microsoft.com/office/officeart/2008/layout/VerticalCurvedList"/>
    <dgm:cxn modelId="{A9DC382B-71D7-432C-95AE-630A55E93E9E}" type="presOf" srcId="{DAD570D4-F36E-4F81-8387-7FE1E9FFA965}" destId="{294DCD99-6375-4E96-9B78-568013E6E775}" srcOrd="0" destOrd="0" presId="urn:microsoft.com/office/officeart/2008/layout/VerticalCurvedList"/>
    <dgm:cxn modelId="{BAB4883F-8789-4E34-903C-A5C31E09DF4C}" type="presOf" srcId="{79F29C03-BAD9-4159-995A-45E17F455A14}" destId="{EB103B6D-9538-4B5F-9ABC-6B5402EEF0BA}" srcOrd="0" destOrd="0" presId="urn:microsoft.com/office/officeart/2008/layout/VerticalCurvedList"/>
    <dgm:cxn modelId="{4EAC6D42-5B9D-454A-90BF-957B1BD13E48}" type="presOf" srcId="{ACC035D7-B041-4DAC-942B-6B41840D50E6}" destId="{313DEE28-C75C-4C01-BE53-805BED5FE293}" srcOrd="0" destOrd="0" presId="urn:microsoft.com/office/officeart/2008/layout/VerticalCurvedList"/>
    <dgm:cxn modelId="{FFCED862-9822-433D-A5E6-C377BC96633B}" srcId="{85F15167-AE11-4D4C-828E-5A5BE7E89563}" destId="{79F29C03-BAD9-4159-995A-45E17F455A14}" srcOrd="1" destOrd="0" parTransId="{4CA3F445-C991-494B-8C69-637D5DAF06FC}" sibTransId="{AD0C4863-B18D-481C-917E-EE0665B667A1}"/>
    <dgm:cxn modelId="{6C0C7052-E19A-4F08-91DA-21F290A29A5E}" type="presOf" srcId="{9B3362B7-2F08-47AE-B94A-7DE876CAE4CC}" destId="{03EA6E58-7926-40E4-97F1-0FC82FF699DD}" srcOrd="0" destOrd="0" presId="urn:microsoft.com/office/officeart/2008/layout/VerticalCurvedList"/>
    <dgm:cxn modelId="{F276AF54-2766-4CA2-B153-34D2062DD15B}" type="presOf" srcId="{2EB95AFF-9472-4DB8-A10B-756B1AC4F7CA}" destId="{B8BCC9E3-BB93-4157-81AF-7B03BAFA161C}" srcOrd="0" destOrd="0" presId="urn:microsoft.com/office/officeart/2008/layout/VerticalCurvedList"/>
    <dgm:cxn modelId="{D88B9F80-E38A-4977-AB33-40C36662DDF9}" srcId="{85F15167-AE11-4D4C-828E-5A5BE7E89563}" destId="{86D3F0AB-1ECA-46F9-ACCD-3C0D694BD46D}" srcOrd="0" destOrd="0" parTransId="{8A45AA91-EFB5-46BF-89E9-DFCD438C13E0}" sibTransId="{DAD570D4-F36E-4F81-8387-7FE1E9FFA965}"/>
    <dgm:cxn modelId="{B53A5B8F-EEDB-480A-A3D0-69E1E94DDB89}" srcId="{85F15167-AE11-4D4C-828E-5A5BE7E89563}" destId="{2EB95AFF-9472-4DB8-A10B-756B1AC4F7CA}" srcOrd="2" destOrd="0" parTransId="{BAB57EDB-DE67-452C-97DA-A2AF968AAF10}" sibTransId="{96CC686B-DB72-4A74-99A4-E0B5CEC527E2}"/>
    <dgm:cxn modelId="{2EDAA9CA-D18E-4A92-B662-6E9A05FA2B44}" srcId="{85F15167-AE11-4D4C-828E-5A5BE7E89563}" destId="{9B3362B7-2F08-47AE-B94A-7DE876CAE4CC}" srcOrd="4" destOrd="0" parTransId="{A7B485D6-E0E4-4205-9154-F0E0A91748FA}" sibTransId="{D2EBDCBF-4605-4149-A641-EA762C342458}"/>
    <dgm:cxn modelId="{2255FFF8-E0F1-452C-92CE-DE316B0B7215}" srcId="{85F15167-AE11-4D4C-828E-5A5BE7E89563}" destId="{ACC035D7-B041-4DAC-942B-6B41840D50E6}" srcOrd="3" destOrd="0" parTransId="{2158EF0B-C374-4446-A011-F0B7B3E49904}" sibTransId="{0F88104F-D92D-40DD-A48D-A499161397FB}"/>
    <dgm:cxn modelId="{7B895FF9-3BA7-4739-83F8-126C3D88FDF4}" type="presOf" srcId="{85F15167-AE11-4D4C-828E-5A5BE7E89563}" destId="{3F410B1D-1E6C-439D-BE20-EEAD778A0FAE}" srcOrd="0" destOrd="0" presId="urn:microsoft.com/office/officeart/2008/layout/VerticalCurvedList"/>
    <dgm:cxn modelId="{A9D41B20-4279-4A88-8DE9-55F57DCB747C}" type="presParOf" srcId="{3F410B1D-1E6C-439D-BE20-EEAD778A0FAE}" destId="{85B3580D-A79F-4315-A5CC-A985F977C685}" srcOrd="0" destOrd="0" presId="urn:microsoft.com/office/officeart/2008/layout/VerticalCurvedList"/>
    <dgm:cxn modelId="{DAFF195A-E9AE-41C4-AFA2-A4B4B4138985}" type="presParOf" srcId="{85B3580D-A79F-4315-A5CC-A985F977C685}" destId="{197E33FD-E143-49A2-9A33-2730B3B05F93}" srcOrd="0" destOrd="0" presId="urn:microsoft.com/office/officeart/2008/layout/VerticalCurvedList"/>
    <dgm:cxn modelId="{5B2BF358-CC9D-4E28-9F59-C46F309263F7}" type="presParOf" srcId="{197E33FD-E143-49A2-9A33-2730B3B05F93}" destId="{45C15070-57C5-4888-93AB-8B33ADC527DC}" srcOrd="0" destOrd="0" presId="urn:microsoft.com/office/officeart/2008/layout/VerticalCurvedList"/>
    <dgm:cxn modelId="{EDA3978A-CEC9-46E3-B141-1D59EADA88E8}" type="presParOf" srcId="{197E33FD-E143-49A2-9A33-2730B3B05F93}" destId="{294DCD99-6375-4E96-9B78-568013E6E775}" srcOrd="1" destOrd="0" presId="urn:microsoft.com/office/officeart/2008/layout/VerticalCurvedList"/>
    <dgm:cxn modelId="{8A88FA63-8360-4F0B-B56D-55B600E53737}" type="presParOf" srcId="{197E33FD-E143-49A2-9A33-2730B3B05F93}" destId="{6B3B5BF2-CD76-4FA6-BE8B-218EB19CBCB5}" srcOrd="2" destOrd="0" presId="urn:microsoft.com/office/officeart/2008/layout/VerticalCurvedList"/>
    <dgm:cxn modelId="{3695D368-BF6F-4ECD-AB4F-C20E8DEDC3D8}" type="presParOf" srcId="{197E33FD-E143-49A2-9A33-2730B3B05F93}" destId="{D9C46914-2D07-4FA5-8227-88583B558330}" srcOrd="3" destOrd="0" presId="urn:microsoft.com/office/officeart/2008/layout/VerticalCurvedList"/>
    <dgm:cxn modelId="{365A396F-C8ED-4FA5-938B-1CA3A6247E07}" type="presParOf" srcId="{85B3580D-A79F-4315-A5CC-A985F977C685}" destId="{24F7E65E-EB48-469E-969F-B76B4232ACA9}" srcOrd="1" destOrd="0" presId="urn:microsoft.com/office/officeart/2008/layout/VerticalCurvedList"/>
    <dgm:cxn modelId="{469B9474-21A0-447A-B774-00FCB99A5C7C}" type="presParOf" srcId="{85B3580D-A79F-4315-A5CC-A985F977C685}" destId="{CB3661B3-81D5-4E39-AACF-D0CD539740C8}" srcOrd="2" destOrd="0" presId="urn:microsoft.com/office/officeart/2008/layout/VerticalCurvedList"/>
    <dgm:cxn modelId="{ACA90763-EAC3-442A-A4C8-3FD7AD7A98C5}" type="presParOf" srcId="{CB3661B3-81D5-4E39-AACF-D0CD539740C8}" destId="{C0C6CDB6-46A1-47CD-A1CF-69D6A8701B53}" srcOrd="0" destOrd="0" presId="urn:microsoft.com/office/officeart/2008/layout/VerticalCurvedList"/>
    <dgm:cxn modelId="{1E47DB82-A581-4398-A3DC-BFE3C94A21D9}" type="presParOf" srcId="{85B3580D-A79F-4315-A5CC-A985F977C685}" destId="{EB103B6D-9538-4B5F-9ABC-6B5402EEF0BA}" srcOrd="3" destOrd="0" presId="urn:microsoft.com/office/officeart/2008/layout/VerticalCurvedList"/>
    <dgm:cxn modelId="{04F8FF32-3284-41AC-9800-71888FC2C9D4}" type="presParOf" srcId="{85B3580D-A79F-4315-A5CC-A985F977C685}" destId="{7E4DAE33-EBFA-4167-9AA1-CEC937DA3628}" srcOrd="4" destOrd="0" presId="urn:microsoft.com/office/officeart/2008/layout/VerticalCurvedList"/>
    <dgm:cxn modelId="{6F8BEDA8-31F5-43F0-ABF4-AD73C4B9E8FE}" type="presParOf" srcId="{7E4DAE33-EBFA-4167-9AA1-CEC937DA3628}" destId="{C22730BB-1749-4A94-BFDB-FC7E89E50B17}" srcOrd="0" destOrd="0" presId="urn:microsoft.com/office/officeart/2008/layout/VerticalCurvedList"/>
    <dgm:cxn modelId="{53B67F11-52FD-4E94-9BAF-62837E2F8AA0}" type="presParOf" srcId="{85B3580D-A79F-4315-A5CC-A985F977C685}" destId="{B8BCC9E3-BB93-4157-81AF-7B03BAFA161C}" srcOrd="5" destOrd="0" presId="urn:microsoft.com/office/officeart/2008/layout/VerticalCurvedList"/>
    <dgm:cxn modelId="{D4922EC7-757A-47FE-8762-3833E86FBCE1}" type="presParOf" srcId="{85B3580D-A79F-4315-A5CC-A985F977C685}" destId="{0D6B8996-7EBD-45D8-AA1A-962763A7B076}" srcOrd="6" destOrd="0" presId="urn:microsoft.com/office/officeart/2008/layout/VerticalCurvedList"/>
    <dgm:cxn modelId="{94407563-6ACB-4154-AF73-714C174453CD}" type="presParOf" srcId="{0D6B8996-7EBD-45D8-AA1A-962763A7B076}" destId="{E259B4CD-50A8-408F-A8DA-4F18C5254078}" srcOrd="0" destOrd="0" presId="urn:microsoft.com/office/officeart/2008/layout/VerticalCurvedList"/>
    <dgm:cxn modelId="{C76E0E45-A0BE-4954-9A4C-3E9B533FE8ED}" type="presParOf" srcId="{85B3580D-A79F-4315-A5CC-A985F977C685}" destId="{313DEE28-C75C-4C01-BE53-805BED5FE293}" srcOrd="7" destOrd="0" presId="urn:microsoft.com/office/officeart/2008/layout/VerticalCurvedList"/>
    <dgm:cxn modelId="{73480E54-8947-4967-9D7C-5061AEDDFC55}" type="presParOf" srcId="{85B3580D-A79F-4315-A5CC-A985F977C685}" destId="{41782568-EEE2-4DC6-A5FE-CE0D5AE4D30A}" srcOrd="8" destOrd="0" presId="urn:microsoft.com/office/officeart/2008/layout/VerticalCurvedList"/>
    <dgm:cxn modelId="{676BB917-AD55-4A3F-B8F9-3A85B92155AB}" type="presParOf" srcId="{41782568-EEE2-4DC6-A5FE-CE0D5AE4D30A}" destId="{037E7FE9-9635-4964-8783-FC887AF9F719}" srcOrd="0" destOrd="0" presId="urn:microsoft.com/office/officeart/2008/layout/VerticalCurvedList"/>
    <dgm:cxn modelId="{C0818927-03B5-423A-A362-08A7D175ED73}" type="presParOf" srcId="{85B3580D-A79F-4315-A5CC-A985F977C685}" destId="{03EA6E58-7926-40E4-97F1-0FC82FF699DD}" srcOrd="9" destOrd="0" presId="urn:microsoft.com/office/officeart/2008/layout/VerticalCurvedList"/>
    <dgm:cxn modelId="{85170109-6E19-4D08-BB31-1DFC8D45C211}" type="presParOf" srcId="{85B3580D-A79F-4315-A5CC-A985F977C685}" destId="{0784A61E-443C-4FD7-B863-E7B1793640D5}" srcOrd="10" destOrd="0" presId="urn:microsoft.com/office/officeart/2008/layout/VerticalCurvedList"/>
    <dgm:cxn modelId="{707AE417-0967-46AE-AF6F-C5A1E77059C1}" type="presParOf" srcId="{0784A61E-443C-4FD7-B863-E7B1793640D5}" destId="{421CC730-66E3-4978-A22A-C7058A9853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DCD99-6375-4E96-9B78-568013E6E775}">
      <dsp:nvSpPr>
        <dsp:cNvPr id="0" name=""/>
        <dsp:cNvSpPr/>
      </dsp:nvSpPr>
      <dsp:spPr>
        <a:xfrm>
          <a:off x="-6358447" y="-972599"/>
          <a:ext cx="7568453" cy="7568453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9050" cap="flat" cmpd="sng" algn="ctr">
          <a:solidFill>
            <a:srgbClr val="759E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7E65E-EB48-469E-969F-B76B4232ACA9}">
      <dsp:nvSpPr>
        <dsp:cNvPr id="0" name=""/>
        <dsp:cNvSpPr/>
      </dsp:nvSpPr>
      <dsp:spPr>
        <a:xfrm>
          <a:off x="528622" y="341483"/>
          <a:ext cx="10270094" cy="722847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0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Delibera Assemblea Legislativa del 19 dicembre 2018 - avvio all’iter di istituzione </a:t>
          </a:r>
          <a:r>
            <a:rPr lang="it-IT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della </a:t>
          </a: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Zona Logistica Semplificata</a:t>
          </a:r>
          <a:r>
            <a:rPr lang="it-IT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.</a:t>
          </a:r>
        </a:p>
      </dsp:txBody>
      <dsp:txXfrm>
        <a:off x="528622" y="341483"/>
        <a:ext cx="10270094" cy="722847"/>
      </dsp:txXfrm>
    </dsp:sp>
    <dsp:sp modelId="{C0C6CDB6-46A1-47CD-A1CF-69D6A8701B53}">
      <dsp:nvSpPr>
        <dsp:cNvPr id="0" name=""/>
        <dsp:cNvSpPr/>
      </dsp:nvSpPr>
      <dsp:spPr>
        <a:xfrm>
          <a:off x="287852" y="462136"/>
          <a:ext cx="481539" cy="481539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103B6D-9538-4B5F-9ABC-6B5402EEF0BA}">
      <dsp:nvSpPr>
        <dsp:cNvPr id="0" name=""/>
        <dsp:cNvSpPr/>
      </dsp:nvSpPr>
      <dsp:spPr>
        <a:xfrm>
          <a:off x="1032466" y="1405701"/>
          <a:ext cx="9766251" cy="703131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0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Novembre 2019 - settembre 2021 </a:t>
          </a:r>
          <a:r>
            <a:rPr lang="it-IT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/>
            </a:rPr>
            <a:t>elaborazione PSS e consultazione con i territori per il percorso di selezione e validazione delle aree e delle misure di promozione.</a:t>
          </a:r>
          <a:endParaRPr lang="it-IT" sz="16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Raleway" pitchFamily="2" charset="0"/>
            <a:ea typeface="+mn-ea"/>
            <a:cs typeface="Calibri" panose="020F0502020204030204" pitchFamily="34" charset="0"/>
          </a:endParaRPr>
        </a:p>
      </dsp:txBody>
      <dsp:txXfrm>
        <a:off x="1032466" y="1405701"/>
        <a:ext cx="9766251" cy="703131"/>
      </dsp:txXfrm>
    </dsp:sp>
    <dsp:sp modelId="{C22730BB-1749-4A94-BFDB-FC7E89E50B17}">
      <dsp:nvSpPr>
        <dsp:cNvPr id="0" name=""/>
        <dsp:cNvSpPr/>
      </dsp:nvSpPr>
      <dsp:spPr>
        <a:xfrm>
          <a:off x="791771" y="1516571"/>
          <a:ext cx="481390" cy="481390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8BCC9E3-BB93-4157-81AF-7B03BAFA161C}">
      <dsp:nvSpPr>
        <dsp:cNvPr id="0" name=""/>
        <dsp:cNvSpPr/>
      </dsp:nvSpPr>
      <dsp:spPr>
        <a:xfrm>
          <a:off x="1187105" y="2460061"/>
          <a:ext cx="9611611" cy="703131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0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Delibera Giunta Regionale del 6 ottobre 2021 - </a:t>
          </a:r>
          <a:r>
            <a:rPr lang="it-IT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adozione Proposta di istituzione della ZLS Emilia-Romagna, corredata dal PSS, ai fini della presentazione al Presidente del Consiglio del Ministri.</a:t>
          </a:r>
        </a:p>
      </dsp:txBody>
      <dsp:txXfrm>
        <a:off x="1187105" y="2460061"/>
        <a:ext cx="9611611" cy="703131"/>
      </dsp:txXfrm>
    </dsp:sp>
    <dsp:sp modelId="{E259B4CD-50A8-408F-A8DA-4F18C5254078}">
      <dsp:nvSpPr>
        <dsp:cNvPr id="0" name=""/>
        <dsp:cNvSpPr/>
      </dsp:nvSpPr>
      <dsp:spPr>
        <a:xfrm>
          <a:off x="946335" y="2570857"/>
          <a:ext cx="481539" cy="481539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3DEE28-C75C-4C01-BE53-805BED5FE293}">
      <dsp:nvSpPr>
        <dsp:cNvPr id="0" name=""/>
        <dsp:cNvSpPr/>
      </dsp:nvSpPr>
      <dsp:spPr>
        <a:xfrm>
          <a:off x="1032466" y="3514421"/>
          <a:ext cx="9766251" cy="703131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0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Delibera Assemblea Legislativa del 2 febbraio 2022 – </a:t>
          </a:r>
          <a:r>
            <a:rPr lang="it-IT" sz="16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approvazione della proposta di istituzione della ZLS Emilia-Romagna.</a:t>
          </a:r>
        </a:p>
      </dsp:txBody>
      <dsp:txXfrm>
        <a:off x="1032466" y="3514421"/>
        <a:ext cx="9766251" cy="703131"/>
      </dsp:txXfrm>
    </dsp:sp>
    <dsp:sp modelId="{037E7FE9-9635-4964-8783-FC887AF9F719}">
      <dsp:nvSpPr>
        <dsp:cNvPr id="0" name=""/>
        <dsp:cNvSpPr/>
      </dsp:nvSpPr>
      <dsp:spPr>
        <a:xfrm>
          <a:off x="791696" y="3625217"/>
          <a:ext cx="481539" cy="481539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3EA6E58-7926-40E4-97F1-0FC82FF699DD}">
      <dsp:nvSpPr>
        <dsp:cNvPr id="0" name=""/>
        <dsp:cNvSpPr/>
      </dsp:nvSpPr>
      <dsp:spPr>
        <a:xfrm>
          <a:off x="528622" y="4568781"/>
          <a:ext cx="10270094" cy="703131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50800" dist="635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0000" tIns="40640" rIns="4064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it-IT" sz="16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aleway" pitchFamily="2" charset="0"/>
              <a:ea typeface="+mn-ea"/>
              <a:cs typeface="Calibri" panose="020F0502020204030204" pitchFamily="34" charset="0"/>
            </a:rPr>
            <a:t>25 febbraio 2022 il Presidente della Regione ha inviato alla Presidenza del Consiglio dei Ministri la Proposta di istituzione della ZLS E-R.</a:t>
          </a:r>
        </a:p>
      </dsp:txBody>
      <dsp:txXfrm>
        <a:off x="528622" y="4568781"/>
        <a:ext cx="10270094" cy="703131"/>
      </dsp:txXfrm>
    </dsp:sp>
    <dsp:sp modelId="{421CC730-66E3-4978-A22A-C7058A985392}">
      <dsp:nvSpPr>
        <dsp:cNvPr id="0" name=""/>
        <dsp:cNvSpPr/>
      </dsp:nvSpPr>
      <dsp:spPr>
        <a:xfrm>
          <a:off x="293860" y="4679326"/>
          <a:ext cx="469524" cy="482040"/>
        </a:xfrm>
        <a:prstGeom prst="ellipse">
          <a:avLst/>
        </a:prstGeom>
        <a:gradFill flip="none" rotWithShape="1">
          <a:gsLst>
            <a:gs pos="0">
              <a:srgbClr val="4D916C"/>
            </a:gs>
            <a:gs pos="87000">
              <a:srgbClr val="FFFFFF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rgbClr val="759E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0058-90CA-43BB-A698-7B6768BE2E42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3076D-F46F-440C-B433-9566FE99CD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54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EDDA6-3B0A-D58E-533E-1D6E9B426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70D20E-54C9-8FBE-4F28-6A83F67A2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1CC1EE-D712-2013-B9E0-8CA1FB96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3930E6-82E4-934F-3681-64CEC3CC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859B97-3279-A449-4F30-764882EE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22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81CFD-A579-DC25-8E63-BEDB483C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CAEA2D3-9E85-7F52-A20C-A93C9FEF9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C01D3C-2EAD-76ED-B880-0731C6F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ED7123-7B09-21E3-88D7-64B5C459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3EB874-9171-B94E-DABB-1B271750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47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CCDFE23-B05F-37CB-7F0A-315C1A99C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5A8E515-D0C3-205C-DFFD-D9D210D96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1DF999-3FFC-640D-E394-AB00FA77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C25E2F-C807-805A-3A1C-3CE2E9084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E17CF5-6A83-D6B0-CBD4-7F35FFDE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FD0B8-6107-C416-9F3E-28FB1925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E89CDA-645C-FA97-AE1C-5FF3AB4A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DF6B73-A55C-3579-FB59-22060E85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9CC6DA-EE0D-992F-A1DB-5F3799D6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F3F9B3-D216-FC86-0578-EDFC184F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8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C7CD7-C190-5FC9-C0B7-E6BFD6B2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137A33-6F42-5021-D4C2-B07C507C4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3A5B01-9863-6EBA-1DBB-517CB4FD0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6DE0BC-02D9-D062-C8C7-F8979DB2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4AF453-5D14-EAED-0963-3116754A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711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F8378-C12E-572D-DA0F-E3E2ED5D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F32C30-5A93-DD69-14CB-49DC8BC4F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31EACF-639C-101D-8054-0E8C9D20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B19402-FB58-2DB2-C0E3-611745D9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81738C-6F3F-1CC4-6BD7-0DB83AEC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82452B-14B5-BB87-8EC5-92B17BF3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89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66A6C7-91B5-86DE-2ED6-80B7149C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7AE812-DA3A-129B-4CC7-51E31A9F1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579F17-289D-F47F-6717-1C34E4CC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D9E6C6-3F13-3636-FA8B-7126090E8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CC2D66C-660A-E61B-9443-F89F473A5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EEC20B0-0381-0061-7BB0-85CFFDB5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5957F4-FBC3-FD51-DBBC-217024E2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60D8DA0-26AF-AA8C-4F8E-0FDA7A21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50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D7656-4345-A9DD-1597-06C55761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9BD7AF-551F-3EA0-880D-8217A96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E61F54-AAF7-0C10-278F-161E774C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C6329C-84D4-A06C-4CDE-CD9BDC4E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17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658E24-10D3-C404-3333-9097B331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871B79-4899-5A52-A777-03AF4DF0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CB3899-5944-8F5D-A5DB-E91C3A7A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01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119A4-0432-4B29-F4A1-6BEFFA63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5EC213-D620-54C1-7303-B7388C2CB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34C139-61B1-9970-620D-5E084119F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56DC35-378E-6053-2E1E-28F9349E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EBA9CEE-9ADB-5E96-9CD8-71869AB8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09499C-68A3-4D08-ED37-608E543F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28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63A9EB-8D56-BCF2-0833-2F615BE6C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13A9C8-75E0-0CBF-0550-E00CC6690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BEA961-F10A-9EEB-4928-E3E239F46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DD24F7-D974-B253-56A1-E49CFF54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389D1C-02FB-9BB6-FE6C-022F34E1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EF54D2-DC9A-9E41-1C6F-7E54F72D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12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88AF14-8B0D-7075-5858-4D6778F8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FF472E-E7E7-3347-CE39-8807C376B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C3D305-6D44-7EA3-25EA-B5AEF5E62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A3B6E-5BCD-1247-A0E8-2366D1825B33}" type="datetimeFigureOut">
              <a:rPr lang="it-IT" smtClean="0"/>
              <a:t>24/03/2024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C265D4-A35D-78B2-B71F-0DF9C9885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0C1FED-E504-F8FA-274E-08461845D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0474-1647-D842-9671-0B388DC0E4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5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fotoreporter.regione.emilia-romagna.it/IBPCommande?Commande=SearchByRef&amp;IBP=3_Teresa_Val_Sblendorio_883058_80&amp;KeyWord=1499988934200432910711&amp;Comment=P52;PlanCont.htm&amp;RubTriDoc=16&amp;IBP=3_Teresa_Val_Sblendorio_883058_80&amp;MaxRecord=6&amp;NumPage=1&amp;FileSearched=2&amp;PageTargetFiche=fotoreporter/Informations.htm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Immagine 13" descr="Immagine che contiene mappa&#10;&#10;Descrizione generata automaticamente">
            <a:extLst>
              <a:ext uri="{FF2B5EF4-FFF2-40B4-BE49-F238E27FC236}">
                <a16:creationId xmlns:a16="http://schemas.microsoft.com/office/drawing/2014/main" id="{F631341F-DEAD-75A3-AFB2-6C1104D86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" b="65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588BD874-FA4C-7547-4E6F-EC3675B81973}"/>
              </a:ext>
            </a:extLst>
          </p:cNvPr>
          <p:cNvSpPr txBox="1">
            <a:spLocks noChangeArrowheads="1"/>
          </p:cNvSpPr>
          <p:nvPr/>
        </p:nvSpPr>
        <p:spPr>
          <a:xfrm>
            <a:off x="1099225" y="0"/>
            <a:ext cx="10087583" cy="68567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5850">
              <a:spcBef>
                <a:spcPct val="0"/>
              </a:spcBef>
              <a:tabLst>
                <a:tab pos="3913188" algn="l"/>
                <a:tab pos="4622800" algn="l"/>
              </a:tabLst>
              <a:defRPr/>
            </a:pPr>
            <a:endParaRPr lang="it-IT" altLang="it-IT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endParaRPr lang="it-IT" altLang="it-IT" sz="3200" b="1" dirty="0">
              <a:solidFill>
                <a:srgbClr val="38A25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endParaRPr lang="it-IT" altLang="it-IT" sz="3200" b="1" dirty="0">
              <a:solidFill>
                <a:srgbClr val="38A25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r>
              <a:rPr lang="it-IT" altLang="it-IT" sz="3600" b="1" dirty="0">
                <a:solidFill>
                  <a:srgbClr val="38A2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«ZLS EMILIA-ROMAGNA»</a:t>
            </a: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r>
              <a:rPr lang="it-IT" altLang="it-IT" sz="3600" b="1" dirty="0">
                <a:solidFill>
                  <a:srgbClr val="38A2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ZONA LOGISTICA SEMPLIFICATA</a:t>
            </a: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r>
              <a:rPr lang="it-IT" altLang="it-IT" sz="3600" b="1" dirty="0">
                <a:solidFill>
                  <a:srgbClr val="38A2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PORTO DI RAVENNA</a:t>
            </a:r>
          </a:p>
          <a:p>
            <a:pPr algn="ctr" defTabSz="1085850">
              <a:spcBef>
                <a:spcPct val="0"/>
              </a:spcBef>
              <a:tabLst>
                <a:tab pos="3913188" algn="l"/>
                <a:tab pos="4622800" algn="l"/>
              </a:tabLst>
              <a:defRPr/>
            </a:pPr>
            <a:endParaRPr lang="it-IT" altLang="it-IT" dirty="0">
              <a:solidFill>
                <a:srgbClr val="38A25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endParaRPr lang="it-IT" altLang="it-IT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endParaRPr lang="it-IT" altLang="it-IT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endParaRPr lang="it-IT" altLang="it-IT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r>
              <a:rPr lang="it-IT" alt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giovedì 28 </a:t>
            </a:r>
            <a:r>
              <a:rPr lang="it-IT" altLang="it-IT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marzo 2024</a:t>
            </a:r>
            <a:endParaRPr lang="it-IT" altLang="it-IT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0" indent="0" algn="ctr" defTabSz="1085850"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r>
              <a:rPr lang="it-IT" altLang="it-IT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«LOGISTICA E INFRASTRUTTURE PER L’EMILIA - ROMAGNA: FATTORI CHIAVE PER LA COMPETITIVITÀ» </a:t>
            </a:r>
            <a:endParaRPr lang="en-GB" altLang="it-IT" i="1" dirty="0">
              <a:latin typeface="Raleway" pitchFamily="2" charset="0"/>
            </a:endParaRPr>
          </a:p>
          <a:p>
            <a:pPr marL="0" indent="0" algn="ctr" defTabSz="1085850">
              <a:lnSpc>
                <a:spcPct val="80000"/>
              </a:lnSpc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br>
              <a:rPr lang="en-GB" altLang="it-IT" sz="2000" b="1" dirty="0">
                <a:solidFill>
                  <a:srgbClr val="38A2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</a:br>
            <a:r>
              <a:rPr lang="en-GB" altLang="it-IT" sz="2000" b="1" dirty="0">
                <a:solidFill>
                  <a:srgbClr val="38A2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Ing. Paolo Ferrecchi</a:t>
            </a:r>
            <a:endParaRPr lang="it-IT" altLang="it-IT" sz="2000" b="1" dirty="0">
              <a:solidFill>
                <a:srgbClr val="38A25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0" indent="0" algn="ctr" defTabSz="1085850">
              <a:lnSpc>
                <a:spcPct val="80000"/>
              </a:lnSpc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r>
              <a:rPr lang="it-IT" altLang="it-IT" sz="2000" b="1" dirty="0">
                <a:solidFill>
                  <a:srgbClr val="38A2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D.G. Cura del Territorio e dell’Ambiente</a:t>
            </a:r>
          </a:p>
          <a:p>
            <a:pPr marL="0" indent="0" algn="ctr" defTabSz="1085850">
              <a:lnSpc>
                <a:spcPct val="80000"/>
              </a:lnSpc>
              <a:spcBef>
                <a:spcPct val="0"/>
              </a:spcBef>
              <a:buNone/>
              <a:tabLst>
                <a:tab pos="3913188" algn="l"/>
                <a:tab pos="4622800" algn="l"/>
              </a:tabLst>
              <a:defRPr/>
            </a:pPr>
            <a:r>
              <a:rPr lang="it-IT" altLang="it-IT" sz="2000" b="1" dirty="0">
                <a:solidFill>
                  <a:srgbClr val="38A2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Regione Emilia-Romagna</a:t>
            </a:r>
          </a:p>
          <a:p>
            <a:pPr defTabSz="1085850">
              <a:lnSpc>
                <a:spcPct val="80000"/>
              </a:lnSpc>
              <a:spcBef>
                <a:spcPct val="0"/>
              </a:spcBef>
              <a:tabLst>
                <a:tab pos="3913188" algn="l"/>
                <a:tab pos="4622800" algn="l"/>
              </a:tabLst>
              <a:defRPr/>
            </a:pPr>
            <a:endParaRPr lang="it-IT" altLang="it-IT" dirty="0">
              <a:latin typeface="Raleway" pitchFamily="2" charset="0"/>
            </a:endParaRPr>
          </a:p>
          <a:p>
            <a:pPr defTabSz="1085850">
              <a:lnSpc>
                <a:spcPct val="80000"/>
              </a:lnSpc>
              <a:spcBef>
                <a:spcPct val="0"/>
              </a:spcBef>
              <a:tabLst>
                <a:tab pos="3913188" algn="l"/>
                <a:tab pos="4622800" algn="l"/>
              </a:tabLst>
              <a:defRPr/>
            </a:pPr>
            <a:endParaRPr lang="it-IT" altLang="it-IT" dirty="0">
              <a:latin typeface="Raleway" pitchFamily="2" charset="0"/>
            </a:endParaRPr>
          </a:p>
          <a:p>
            <a:pPr defTabSz="1085850">
              <a:lnSpc>
                <a:spcPct val="80000"/>
              </a:lnSpc>
              <a:spcBef>
                <a:spcPct val="0"/>
              </a:spcBef>
              <a:tabLst>
                <a:tab pos="3913188" algn="l"/>
                <a:tab pos="4622800" algn="l"/>
              </a:tabLst>
              <a:defRPr/>
            </a:pPr>
            <a:endParaRPr lang="it-IT" altLang="it-IT" dirty="0">
              <a:latin typeface="Raleway" pitchFamily="2" charset="0"/>
            </a:endParaRPr>
          </a:p>
          <a:p>
            <a:pPr defTabSz="1085850">
              <a:lnSpc>
                <a:spcPct val="80000"/>
              </a:lnSpc>
              <a:spcBef>
                <a:spcPct val="0"/>
              </a:spcBef>
              <a:tabLst>
                <a:tab pos="3913188" algn="l"/>
                <a:tab pos="4622800" algn="l"/>
              </a:tabLst>
              <a:defRPr/>
            </a:pPr>
            <a:endParaRPr lang="it-IT" altLang="it-IT" sz="1600" dirty="0">
              <a:latin typeface="Raleway" pitchFamily="2" charset="0"/>
            </a:endParaRPr>
          </a:p>
          <a:p>
            <a:pPr defTabSz="1085850">
              <a:lnSpc>
                <a:spcPct val="80000"/>
              </a:lnSpc>
              <a:spcBef>
                <a:spcPct val="0"/>
              </a:spcBef>
              <a:tabLst>
                <a:tab pos="3913188" algn="l"/>
                <a:tab pos="4622800" algn="l"/>
              </a:tabLst>
              <a:defRPr/>
            </a:pPr>
            <a:endParaRPr lang="it-IT" altLang="it-IT" sz="16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1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A14A48D-9517-60CD-E3F4-5441B6C74ACE}"/>
              </a:ext>
            </a:extLst>
          </p:cNvPr>
          <p:cNvSpPr/>
          <p:nvPr/>
        </p:nvSpPr>
        <p:spPr>
          <a:xfrm>
            <a:off x="0" y="577305"/>
            <a:ext cx="12192000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 eaLnBrk="1" hangingPunct="1"/>
            <a:r>
              <a:rPr lang="it-IT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Obiettivi fissati per la ZLS (DM 12-2018 e nuovo DPCM)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F9CD2C9-971C-7CF9-649C-89E65CACA810}"/>
              </a:ext>
            </a:extLst>
          </p:cNvPr>
          <p:cNvSpPr/>
          <p:nvPr/>
        </p:nvSpPr>
        <p:spPr>
          <a:xfrm rot="20001520">
            <a:off x="9176937" y="2454511"/>
            <a:ext cx="1883764" cy="210296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529C73"/>
            </a:solidFill>
            <a:prstDash val="solid"/>
          </a:ln>
          <a:effectLst/>
        </p:spPr>
        <p:txBody>
          <a:bodyPr anchor="ctr"/>
          <a:lstStyle/>
          <a:p>
            <a:pPr algn="ctr" defTabSz="342900" eaLnBrk="1" hangingPunct="1">
              <a:defRPr/>
            </a:pPr>
            <a:endParaRPr lang="it-IT" sz="1350" kern="0" dirty="0">
              <a:solidFill>
                <a:prstClr val="white"/>
              </a:solidFill>
              <a:latin typeface="Raleway" pitchFamily="2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4FF1AD3-1E06-2018-5BB0-1C90B069E10E}"/>
              </a:ext>
            </a:extLst>
          </p:cNvPr>
          <p:cNvGrpSpPr/>
          <p:nvPr/>
        </p:nvGrpSpPr>
        <p:grpSpPr>
          <a:xfrm>
            <a:off x="1683591" y="1573623"/>
            <a:ext cx="6907378" cy="4827823"/>
            <a:chOff x="2355387" y="1016007"/>
            <a:chExt cx="5038714" cy="6129271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54481DC4-62B0-F5FC-05EC-C1DA30775F49}"/>
                </a:ext>
              </a:extLst>
            </p:cNvPr>
            <p:cNvGrpSpPr/>
            <p:nvPr/>
          </p:nvGrpSpPr>
          <p:grpSpPr>
            <a:xfrm>
              <a:off x="2355387" y="1016007"/>
              <a:ext cx="5038714" cy="6129271"/>
              <a:chOff x="2214703" y="827756"/>
              <a:chExt cx="5038714" cy="6129271"/>
            </a:xfrm>
          </p:grpSpPr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09749025-89AB-19E8-672D-61FFC287A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8591" y="827756"/>
                <a:ext cx="5034826" cy="4669376"/>
              </a:xfrm>
              <a:prstGeom prst="rect">
                <a:avLst/>
              </a:prstGeom>
            </p:spPr>
          </p:pic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69DE7623-1092-38C6-9E9A-49570A8CC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4703" y="5484451"/>
                <a:ext cx="5033710" cy="1472576"/>
              </a:xfrm>
              <a:prstGeom prst="rect">
                <a:avLst/>
              </a:prstGeom>
            </p:spPr>
          </p:pic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5E6BB0D-133F-D0EE-30AE-4FFB29052A08}"/>
                </a:ext>
              </a:extLst>
            </p:cNvPr>
            <p:cNvSpPr txBox="1"/>
            <p:nvPr/>
          </p:nvSpPr>
          <p:spPr>
            <a:xfrm>
              <a:off x="3792913" y="1209265"/>
              <a:ext cx="3420805" cy="117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latin typeface="Raleway" pitchFamily="2" charset="0"/>
                  <a:cs typeface="Calibri" panose="020F0502020204030204" pitchFamily="34" charset="0"/>
                </a:rPr>
                <a:t>numero </a:t>
              </a:r>
              <a:r>
                <a:rPr lang="it-IT" dirty="0">
                  <a:latin typeface="Raleway" pitchFamily="2" charset="0"/>
                  <a:cs typeface="Calibri" panose="020F0502020204030204" pitchFamily="34" charset="0"/>
                </a:rPr>
                <a:t>di </a:t>
              </a:r>
              <a:r>
                <a:rPr lang="it-IT" b="1" dirty="0">
                  <a:latin typeface="Raleway" pitchFamily="2" charset="0"/>
                  <a:cs typeface="Calibri" panose="020F0502020204030204" pitchFamily="34" charset="0"/>
                </a:rPr>
                <a:t>nuove imprese </a:t>
              </a:r>
              <a:r>
                <a:rPr lang="it-IT" dirty="0">
                  <a:latin typeface="Raleway" pitchFamily="2" charset="0"/>
                  <a:cs typeface="Calibri" panose="020F0502020204030204" pitchFamily="34" charset="0"/>
                </a:rPr>
                <a:t>insediate suddivise per settore merceologico e classe dimensionale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5DF6A70-27B4-4BA9-7D4B-B4CCD758655E}"/>
                </a:ext>
              </a:extLst>
            </p:cNvPr>
            <p:cNvSpPr/>
            <p:nvPr/>
          </p:nvSpPr>
          <p:spPr>
            <a:xfrm>
              <a:off x="3799118" y="2875945"/>
              <a:ext cx="3254376" cy="845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it-IT" b="1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numero</a:t>
              </a:r>
              <a:r>
                <a:rPr lang="it-IT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di </a:t>
              </a:r>
              <a:r>
                <a:rPr lang="it-IT" b="1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nuovi occupati </a:t>
              </a:r>
              <a:r>
                <a:rPr lang="it-IT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nelle imprese insediate</a:t>
              </a:r>
              <a:endParaRPr lang="it-IT" sz="825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C92F165E-A440-C49B-9141-A2151D0648D1}"/>
                </a:ext>
              </a:extLst>
            </p:cNvPr>
            <p:cNvSpPr/>
            <p:nvPr/>
          </p:nvSpPr>
          <p:spPr>
            <a:xfrm>
              <a:off x="3814300" y="4531459"/>
              <a:ext cx="3054504" cy="845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it-IT" b="1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valore</a:t>
              </a:r>
              <a:r>
                <a:rPr lang="it-IT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del </a:t>
              </a:r>
              <a:r>
                <a:rPr lang="it-IT" b="1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fatturato</a:t>
              </a:r>
              <a:r>
                <a:rPr lang="it-IT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delle imprese suddivise per classe dimensionale</a:t>
              </a:r>
              <a:endParaRPr lang="it-IT" sz="825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256F31C8-D028-9267-C26C-4704AECEC098}"/>
                </a:ext>
              </a:extLst>
            </p:cNvPr>
            <p:cNvSpPr/>
            <p:nvPr/>
          </p:nvSpPr>
          <p:spPr>
            <a:xfrm>
              <a:off x="3814300" y="5942917"/>
              <a:ext cx="3378033" cy="8457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it-IT" b="1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valore</a:t>
              </a:r>
              <a:r>
                <a:rPr lang="it-IT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totale dei nuovi </a:t>
              </a:r>
              <a:r>
                <a:rPr lang="it-IT" b="1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investimenti </a:t>
              </a:r>
              <a:r>
                <a:rPr lang="it-IT" dirty="0">
                  <a:latin typeface="Raleway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suddivisi per classe dimensionale </a:t>
              </a:r>
              <a:endParaRPr lang="it-IT" sz="825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548C1AC-2F04-4C70-A27E-7F455958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689" y="2973484"/>
              <a:ext cx="1116568" cy="91103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94ED500-4EA2-BCC3-6B81-3EC1651BB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436" y="2973485"/>
              <a:ext cx="1116568" cy="911031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AD48745C-08BC-5832-B25A-FF57DFC0B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6202" y="1330012"/>
              <a:ext cx="1016328" cy="1037467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9D727AEA-7B8F-A6A3-42FE-CC88C236C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580" y="4444833"/>
              <a:ext cx="946936" cy="1068589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20A2242A-9722-2109-7A1A-BFE921B0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580" y="5942917"/>
              <a:ext cx="946936" cy="1081257"/>
            </a:xfrm>
            <a:prstGeom prst="rect">
              <a:avLst/>
            </a:prstGeom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738AC9B-2F5A-80D3-7244-02F3A2E6A47A}"/>
              </a:ext>
            </a:extLst>
          </p:cNvPr>
          <p:cNvSpPr txBox="1"/>
          <p:nvPr/>
        </p:nvSpPr>
        <p:spPr>
          <a:xfrm>
            <a:off x="9133348" y="2912638"/>
            <a:ext cx="1964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it-IT" b="1" dirty="0">
                <a:solidFill>
                  <a:srgbClr val="003A79"/>
                </a:solidFill>
                <a:latin typeface="Raleway" pitchFamily="2" charset="0"/>
                <a:ea typeface="MS PGothic" pitchFamily="34" charset="-128"/>
                <a:cs typeface="Calibri" panose="020F0502020204030204" pitchFamily="34" charset="0"/>
              </a:rPr>
              <a:t>L’efficacia </a:t>
            </a:r>
          </a:p>
          <a:p>
            <a:pPr algn="ctr" defTabSz="342900">
              <a:defRPr/>
            </a:pPr>
            <a:r>
              <a:rPr lang="it-IT" b="1" dirty="0">
                <a:solidFill>
                  <a:srgbClr val="003A79"/>
                </a:solidFill>
                <a:latin typeface="Raleway" pitchFamily="2" charset="0"/>
                <a:ea typeface="MS PGothic" pitchFamily="34" charset="-128"/>
                <a:cs typeface="Calibri" panose="020F0502020204030204" pitchFamily="34" charset="0"/>
              </a:rPr>
              <a:t>delle ZLS </a:t>
            </a:r>
          </a:p>
          <a:p>
            <a:pPr algn="ctr" defTabSz="342900">
              <a:defRPr/>
            </a:pPr>
            <a:r>
              <a:rPr lang="it-IT" b="1" dirty="0">
                <a:solidFill>
                  <a:srgbClr val="003A79"/>
                </a:solidFill>
                <a:latin typeface="Raleway" pitchFamily="2" charset="0"/>
                <a:ea typeface="MS PGothic" pitchFamily="34" charset="-128"/>
                <a:cs typeface="Calibri" panose="020F0502020204030204" pitchFamily="34" charset="0"/>
              </a:rPr>
              <a:t>viene valutata </a:t>
            </a:r>
          </a:p>
          <a:p>
            <a:pPr algn="ctr" defTabSz="342900">
              <a:defRPr/>
            </a:pPr>
            <a:r>
              <a:rPr lang="it-IT" b="1" dirty="0">
                <a:solidFill>
                  <a:srgbClr val="003A79"/>
                </a:solidFill>
                <a:latin typeface="Raleway" pitchFamily="2" charset="0"/>
                <a:ea typeface="MS PGothic" pitchFamily="34" charset="-128"/>
                <a:cs typeface="Calibri" panose="020F0502020204030204" pitchFamily="34" charset="0"/>
              </a:rPr>
              <a:t>in 7 anni</a:t>
            </a:r>
            <a:endParaRPr lang="it-IT" dirty="0">
              <a:solidFill>
                <a:srgbClr val="003A79"/>
              </a:solidFill>
              <a:latin typeface="Raleway" pitchFamily="2" charset="0"/>
              <a:ea typeface="MS PGothic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4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E5924BF1-1A15-7A64-5A7D-47AA872BD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12192000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altLang="it-IT" sz="2800" dirty="0">
                <a:latin typeface="Raleway" pitchFamily="2" charset="0"/>
                <a:sym typeface="Apex New Medium" pitchFamily="50" charset="0"/>
              </a:rPr>
              <a:t>ZLS ER: STIMA </a:t>
            </a:r>
            <a:r>
              <a:rPr lang="it-IT" sz="2800" dirty="0">
                <a:effectLst/>
                <a:latin typeface="Raleway" pitchFamily="2" charset="0"/>
                <a:ea typeface="Calibri" panose="020F0502020204030204" pitchFamily="34" charset="0"/>
              </a:rPr>
              <a:t>impatti del PSS</a:t>
            </a:r>
            <a:endParaRPr lang="en-US" altLang="it-IT" sz="2800" dirty="0">
              <a:latin typeface="Raleway" pitchFamily="2" charset="0"/>
              <a:sym typeface="Apex New Medium" pitchFamily="50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EFE295-88E4-0A42-8CF9-B0AB7AB8A6DA}"/>
              </a:ext>
            </a:extLst>
          </p:cNvPr>
          <p:cNvSpPr txBox="1"/>
          <p:nvPr/>
        </p:nvSpPr>
        <p:spPr>
          <a:xfrm>
            <a:off x="323527" y="1198493"/>
            <a:ext cx="11412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IMPATTO ECONOMICO E SOCIALE</a:t>
            </a:r>
            <a:r>
              <a:rPr lang="it-IT" sz="18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della ZLS Emilia-Romagna sul sistema regionale </a:t>
            </a:r>
          </a:p>
          <a:p>
            <a:pPr algn="ctr"/>
            <a:r>
              <a:rPr lang="it-IT" sz="1800" b="1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stimato</a:t>
            </a:r>
            <a:r>
              <a:rPr lang="it-IT" sz="18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attraverso l’applicazione di </a:t>
            </a:r>
            <a:r>
              <a:rPr lang="it-IT" sz="1800" b="1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moltiplicatori (ANALISI del 2021)</a:t>
            </a:r>
            <a:endParaRPr lang="it-IT" dirty="0">
              <a:latin typeface="Raleway" pitchFamily="2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F097BB-6B72-60C0-F7E5-A0A9491B90E3}"/>
              </a:ext>
            </a:extLst>
          </p:cNvPr>
          <p:cNvSpPr txBox="1"/>
          <p:nvPr/>
        </p:nvSpPr>
        <p:spPr>
          <a:xfrm>
            <a:off x="323527" y="1810860"/>
            <a:ext cx="11544945" cy="4475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Caso 1</a:t>
            </a:r>
            <a:endParaRPr lang="it-IT" sz="1600" b="1" dirty="0">
              <a:effectLst/>
              <a:latin typeface="Raleway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 realizzazione di un investimento di </a:t>
            </a:r>
            <a:r>
              <a:rPr lang="it-IT" sz="1600" b="1" u="sng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1 milione di euro </a:t>
            </a: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all’interno della ZLS-ER determina impatti medi: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 aumento della </a:t>
            </a:r>
            <a:r>
              <a:rPr lang="it-IT" sz="1600" b="1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produzione regionale </a:t>
            </a: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sz="1600" b="1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2,9 milioni di euro </a:t>
            </a: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e un effetto spill-over (ossia un aumento della produzione in regioni limitrofe) pari a 0,4 milioni di euro;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 incremento dell’occupazione delle imprese della ZLS Emilia-Romagna di </a:t>
            </a:r>
            <a:r>
              <a:rPr lang="it-IT" sz="1600" b="1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6 addetti</a:t>
            </a: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 incremento del reddito regionale di </a:t>
            </a:r>
            <a:r>
              <a:rPr lang="it-IT" sz="1600" b="1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2,4 milioni di euro</a:t>
            </a: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600" dirty="0">
              <a:latin typeface="Raleway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i="1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Caso 2</a:t>
            </a:r>
            <a:endParaRPr lang="it-IT" sz="1600" dirty="0">
              <a:latin typeface="Raleway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6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La realizzazione di un investimento di </a:t>
            </a:r>
            <a:r>
              <a:rPr lang="it-IT" sz="1600" b="1" u="sng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50 milione di euro </a:t>
            </a:r>
            <a:r>
              <a:rPr lang="it-IT" sz="16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all’interno della ZLS-ER produce impatti medi: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16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 aumento della produzione regionale di </a:t>
            </a:r>
            <a:r>
              <a:rPr lang="it-IT" sz="1600" b="1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145 milioni di euro </a:t>
            </a:r>
            <a:r>
              <a:rPr lang="it-IT" sz="16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e un effetto </a:t>
            </a:r>
            <a:r>
              <a:rPr lang="it-IT" sz="1600" dirty="0" err="1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spill</a:t>
            </a:r>
            <a:r>
              <a:rPr lang="it-IT" sz="16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-over (ossia un aumento della produzione in regioni limitrofe) pari a 20 milioni di euro;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sz="16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 incremento dell’occupazione delle imprese della ZLS Emilia-Romagna di </a:t>
            </a:r>
            <a:r>
              <a:rPr lang="it-IT" sz="1600" b="1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300 addetti</a:t>
            </a:r>
            <a:r>
              <a:rPr lang="it-IT" sz="16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t-IT" sz="16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un incremento del reddito regionale di </a:t>
            </a:r>
            <a:r>
              <a:rPr lang="it-IT" sz="1600" b="1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120 milioni di euro</a:t>
            </a:r>
            <a:r>
              <a:rPr lang="it-IT" sz="16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it-IT" sz="700" dirty="0">
              <a:latin typeface="Raleway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it-IT" sz="12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I valori degli impatti cambiano a seconda del </a:t>
            </a:r>
            <a:r>
              <a:rPr lang="it-IT" sz="1200" u="sng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settore produttivo </a:t>
            </a:r>
            <a:r>
              <a:rPr lang="it-IT" sz="1200" dirty="0"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cui appartiene l’impresa che realizza l’investimento, perché cambiano le filiere produttive.</a:t>
            </a:r>
          </a:p>
        </p:txBody>
      </p:sp>
    </p:spTree>
    <p:extLst>
      <p:ext uri="{BB962C8B-B14F-4D97-AF65-F5344CB8AC3E}">
        <p14:creationId xmlns:p14="http://schemas.microsoft.com/office/powerpoint/2010/main" val="219558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EEEB45F6-4F9C-27CB-75CF-30B6650AC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59" y="1938943"/>
            <a:ext cx="8208962" cy="25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it-IT" altLang="it-IT" sz="3400" b="1" dirty="0">
              <a:latin typeface="Raleway" pitchFamily="2" charset="0"/>
            </a:endParaRPr>
          </a:p>
          <a:p>
            <a:pPr algn="ctr" eaLnBrk="1" hangingPunct="1">
              <a:defRPr/>
            </a:pP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Grazie per l’attenzione!</a:t>
            </a:r>
          </a:p>
          <a:p>
            <a:pPr eaLnBrk="1" hangingPunct="1">
              <a:defRPr/>
            </a:pPr>
            <a:endParaRPr kumimoji="1" lang="it-IT" altLang="it-IT" sz="3400" b="1" dirty="0">
              <a:latin typeface="Raleway" pitchFamily="2" charset="0"/>
            </a:endParaRPr>
          </a:p>
          <a:p>
            <a:pPr algn="ctr" eaLnBrk="1" hangingPunct="1">
              <a:defRPr/>
            </a:pPr>
            <a:r>
              <a:rPr lang="it-IT" altLang="it-IT" sz="1400" b="1" i="1" dirty="0">
                <a:latin typeface="Raleway" pitchFamily="2" charset="0"/>
              </a:rPr>
              <a:t>Direzione generale Cura del Territorio e dell’Ambiente</a:t>
            </a:r>
          </a:p>
          <a:p>
            <a:pPr algn="ctr" eaLnBrk="1" hangingPunct="1">
              <a:defRPr/>
            </a:pPr>
            <a:r>
              <a:rPr lang="it-IT" altLang="it-IT" sz="1400" b="1" i="1" dirty="0">
                <a:latin typeface="Raleway" pitchFamily="2" charset="0"/>
              </a:rPr>
              <a:t>Viale Aldo Moro, 30 – 40127 Bologna</a:t>
            </a:r>
            <a:br>
              <a:rPr lang="it-IT" altLang="it-IT" sz="1400" b="1" i="1" dirty="0">
                <a:latin typeface="Raleway" pitchFamily="2" charset="0"/>
              </a:rPr>
            </a:br>
            <a:r>
              <a:rPr lang="it-IT" altLang="it-IT" sz="1400" b="1" i="1" dirty="0">
                <a:latin typeface="Raleway" pitchFamily="2" charset="0"/>
              </a:rPr>
              <a:t>Tel. 051 5273711-12</a:t>
            </a:r>
            <a:br>
              <a:rPr lang="it-IT" altLang="it-IT" sz="1400" b="1" i="1" dirty="0">
                <a:latin typeface="Raleway" pitchFamily="2" charset="0"/>
              </a:rPr>
            </a:br>
            <a:r>
              <a:rPr lang="it-IT" altLang="it-IT" sz="1400" b="1" i="1" dirty="0">
                <a:latin typeface="Raleway" pitchFamily="2" charset="0"/>
              </a:rPr>
              <a:t>Fax 051 5273450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Raleway" pitchFamily="2" charset="0"/>
              </a:rPr>
              <a:t>dgcta@regione.emilia-romagna.it </a:t>
            </a:r>
            <a:endParaRPr lang="it-IT" sz="1400" dirty="0">
              <a:solidFill>
                <a:srgbClr val="00B050"/>
              </a:solidFill>
              <a:latin typeface="Raleway" pitchFamily="2" charset="0"/>
            </a:endParaRPr>
          </a:p>
        </p:txBody>
      </p:sp>
      <p:grpSp>
        <p:nvGrpSpPr>
          <p:cNvPr id="4" name="Gruppo 11">
            <a:extLst>
              <a:ext uri="{FF2B5EF4-FFF2-40B4-BE49-F238E27FC236}">
                <a16:creationId xmlns:a16="http://schemas.microsoft.com/office/drawing/2014/main" id="{7569557E-02CB-C8C4-61C1-8E1CB297509F}"/>
              </a:ext>
            </a:extLst>
          </p:cNvPr>
          <p:cNvGrpSpPr>
            <a:grpSpLocks/>
          </p:cNvGrpSpPr>
          <p:nvPr/>
        </p:nvGrpSpPr>
        <p:grpSpPr bwMode="auto">
          <a:xfrm>
            <a:off x="0" y="5422393"/>
            <a:ext cx="12192000" cy="1435608"/>
            <a:chOff x="0" y="5373216"/>
            <a:chExt cx="9158051" cy="1494783"/>
          </a:xfrm>
        </p:grpSpPr>
        <p:pic>
          <p:nvPicPr>
            <p:cNvPr id="5" name="Picture 17" descr="Palazzi Regione">
              <a:hlinkClick r:id="rId3"/>
              <a:extLst>
                <a:ext uri="{FF2B5EF4-FFF2-40B4-BE49-F238E27FC236}">
                  <a16:creationId xmlns:a16="http://schemas.microsoft.com/office/drawing/2014/main" id="{A373976B-D89F-45E7-657A-952802AD4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250" y="5384799"/>
              <a:ext cx="2077801" cy="14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stazione ferroviaria - archivio Direzione Reti infrastrutturali, logistica e sistemi di mobilità">
              <a:extLst>
                <a:ext uri="{FF2B5EF4-FFF2-40B4-BE49-F238E27FC236}">
                  <a16:creationId xmlns:a16="http://schemas.microsoft.com/office/drawing/2014/main" id="{E2E2ECCA-3BD1-9B79-0FD0-77D1D7F3A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63" y="5381625"/>
              <a:ext cx="1977600" cy="14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magine 14" descr="FRER0011906.JPG">
              <a:extLst>
                <a:ext uri="{FF2B5EF4-FFF2-40B4-BE49-F238E27FC236}">
                  <a16:creationId xmlns:a16="http://schemas.microsoft.com/office/drawing/2014/main" id="{652F6B6D-AA7E-BD15-2798-3D4E14081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73216"/>
              <a:ext cx="2029231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15" descr="IMG_2582.JPG">
              <a:extLst>
                <a:ext uri="{FF2B5EF4-FFF2-40B4-BE49-F238E27FC236}">
                  <a16:creationId xmlns:a16="http://schemas.microsoft.com/office/drawing/2014/main" id="{7516408E-5E1D-8436-E496-6251FA0A8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5373216"/>
              <a:ext cx="1979712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16" descr="IMG_0210.JPG">
              <a:extLst>
                <a:ext uri="{FF2B5EF4-FFF2-40B4-BE49-F238E27FC236}">
                  <a16:creationId xmlns:a16="http://schemas.microsoft.com/office/drawing/2014/main" id="{446E4902-B052-D566-40A4-103B7F3D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380788"/>
              <a:ext cx="1977600" cy="14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056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55867F6-8EAE-29F2-8F7B-3FEEFBF37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4664"/>
            <a:ext cx="12192000" cy="43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Raleway" pitchFamily="2" charset="0"/>
              </a:rPr>
              <a:t>ZLS E-R: IL PERCORSO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F5D00280-A05F-17AC-21B4-4188A1F67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442007"/>
              </p:ext>
            </p:extLst>
          </p:nvPr>
        </p:nvGraphicFramePr>
        <p:xfrm>
          <a:off x="650449" y="1118114"/>
          <a:ext cx="10878531" cy="562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673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olo 1">
            <a:extLst>
              <a:ext uri="{FF2B5EF4-FFF2-40B4-BE49-F238E27FC236}">
                <a16:creationId xmlns:a16="http://schemas.microsoft.com/office/drawing/2014/main" id="{CC674018-D600-A470-225C-31A049A6C5D8}"/>
              </a:ext>
            </a:extLst>
          </p:cNvPr>
          <p:cNvSpPr txBox="1">
            <a:spLocks/>
          </p:cNvSpPr>
          <p:nvPr/>
        </p:nvSpPr>
        <p:spPr bwMode="auto">
          <a:xfrm>
            <a:off x="0" y="188640"/>
            <a:ext cx="121920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t-IT" sz="2800" kern="1200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  <a:ea typeface="+mn-ea"/>
                <a:cs typeface="+mn-cs"/>
              </a:rPr>
              <a:t>ZLS ER: GLI ELEMENTI DISTINTIVI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C08D6A3-A263-4285-09B8-3A5C022EF449}"/>
              </a:ext>
            </a:extLst>
          </p:cNvPr>
          <p:cNvSpPr txBox="1"/>
          <p:nvPr/>
        </p:nvSpPr>
        <p:spPr>
          <a:xfrm>
            <a:off x="251520" y="1124744"/>
            <a:ext cx="11645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0000"/>
                </a:solidFill>
                <a:latin typeface="Raleway" pitchFamily="2" charset="0"/>
                <a:cs typeface="Calibri" panose="020F0502020204030204" pitchFamily="34" charset="0"/>
              </a:rPr>
              <a:t>Le policy della ZLS per lo sviluppo del sistema produttivo regionale attraverso l’integrazione</a:t>
            </a:r>
            <a:r>
              <a:rPr lang="it-IT" dirty="0">
                <a:solidFill>
                  <a:srgbClr val="000000"/>
                </a:solidFill>
                <a:latin typeface="Raleway" pitchFamily="2" charset="0"/>
                <a:cs typeface="Calibri" panose="020F0502020204030204" pitchFamily="34" charset="0"/>
              </a:rPr>
              <a:t> con le strategie di sviluppo dell’ADSP del Mare Adriatico centro settentrionale per </a:t>
            </a:r>
            <a:r>
              <a:rPr lang="it-IT" b="1" dirty="0">
                <a:solidFill>
                  <a:srgbClr val="000000"/>
                </a:solidFill>
                <a:latin typeface="Raleway" pitchFamily="2" charset="0"/>
                <a:cs typeface="Calibri" panose="020F0502020204030204" pitchFamily="34" charset="0"/>
              </a:rPr>
              <a:t>l’Hub portuale di Ravenna</a:t>
            </a:r>
            <a:endParaRPr lang="it-IT" dirty="0">
              <a:solidFill>
                <a:srgbClr val="000000"/>
              </a:solidFill>
              <a:latin typeface="Raleway" pitchFamily="2" charset="0"/>
              <a:cs typeface="Calibri" panose="020F0502020204030204" pitchFamily="34" charset="0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9D582AD4-49AF-6709-D55C-6F1E0BCDF91D}"/>
              </a:ext>
            </a:extLst>
          </p:cNvPr>
          <p:cNvGrpSpPr/>
          <p:nvPr/>
        </p:nvGrpSpPr>
        <p:grpSpPr>
          <a:xfrm>
            <a:off x="374069" y="4303559"/>
            <a:ext cx="11183194" cy="1193721"/>
            <a:chOff x="251520" y="4437112"/>
            <a:chExt cx="11183194" cy="1193721"/>
          </a:xfrm>
        </p:grpSpPr>
        <p:sp>
          <p:nvSpPr>
            <p:cNvPr id="20" name="Text Box 6">
              <a:extLst>
                <a:ext uri="{FF2B5EF4-FFF2-40B4-BE49-F238E27FC236}">
                  <a16:creationId xmlns:a16="http://schemas.microsoft.com/office/drawing/2014/main" id="{6F20B715-5680-84C8-9644-3881311A4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4437112"/>
              <a:ext cx="11183194" cy="1193721"/>
            </a:xfrm>
            <a:prstGeom prst="roundRect">
              <a:avLst>
                <a:gd name="adj" fmla="val 12448"/>
              </a:avLst>
            </a:prstGeom>
            <a:solidFill>
              <a:srgbClr val="FFFFFF"/>
            </a:solidFill>
            <a:ln w="15875" cap="flat" cmpd="sng" algn="ctr">
              <a:solidFill>
                <a:srgbClr val="529C73"/>
              </a:solidFill>
              <a:prstDash val="solid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263525" indent="-263525" eaLnBrk="1" hangingPunct="1">
                <a:buFontTx/>
                <a:buChar char="•"/>
                <a:defRPr b="1">
                  <a:latin typeface="Calibri" panose="020F0502020204030204" pitchFamily="34" charset="0"/>
                </a:defRPr>
              </a:lvl1pPr>
              <a:lvl2pPr marL="1080000" lvl="1" indent="0" algn="just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None/>
                <a:defRPr sz="16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1080000" marR="0" lvl="1" indent="0" algn="just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CCCC"/>
                </a:buClr>
                <a:buSzPct val="7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0"/>
                </a:rPr>
                <a:t>Promozione di investimenti nei settori di sviluppo strategico della RER 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0"/>
                </a:rPr>
                <a:t>attraverso misure di incentivazione all’espansione su nuovi mercati e alla realizzazione di nuovi servizi, favorendo la collaborazione tra manifattura, logistica, ricerca e formazione per costituire  masse critiche  interdisciplinari e moltiplicare le opportunità</a:t>
              </a: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D9D35D5B-FABA-8BA2-809F-C5EFEAE37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0" t="14647" r="8035" b="25811"/>
            <a:stretch/>
          </p:blipFill>
          <p:spPr>
            <a:xfrm>
              <a:off x="466802" y="4685524"/>
              <a:ext cx="739155" cy="535250"/>
            </a:xfrm>
            <a:prstGeom prst="rect">
              <a:avLst/>
            </a:prstGeom>
          </p:spPr>
        </p:pic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038BF79-7799-6189-9D96-47A036D60144}"/>
              </a:ext>
            </a:extLst>
          </p:cNvPr>
          <p:cNvGrpSpPr/>
          <p:nvPr/>
        </p:nvGrpSpPr>
        <p:grpSpPr>
          <a:xfrm>
            <a:off x="374069" y="3202717"/>
            <a:ext cx="11183194" cy="928449"/>
            <a:chOff x="251520" y="3212976"/>
            <a:chExt cx="8658472" cy="928449"/>
          </a:xfrm>
        </p:grpSpPr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B472BC7E-0FE3-9FAF-1784-0B5205139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3212976"/>
              <a:ext cx="8658472" cy="928449"/>
            </a:xfrm>
            <a:prstGeom prst="roundRect">
              <a:avLst>
                <a:gd name="adj" fmla="val 12448"/>
              </a:avLst>
            </a:prstGeom>
            <a:solidFill>
              <a:srgbClr val="FFFFFF"/>
            </a:solidFill>
            <a:ln w="15875" cap="flat" cmpd="sng" algn="ctr">
              <a:solidFill>
                <a:srgbClr val="529C73"/>
              </a:solidFill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263525" indent="-263525" eaLnBrk="1" hangingPunct="1">
                <a:buFontTx/>
                <a:buChar char="•"/>
                <a:defRPr b="1">
                  <a:latin typeface="Calibri" panose="020F0502020204030204" pitchFamily="34" charset="0"/>
                </a:defRPr>
              </a:lvl1pPr>
              <a:lvl2pPr marL="1080000" lvl="1" indent="0" algn="just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None/>
                <a:defRPr sz="16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1080000" marR="0" lvl="1" indent="0" algn="just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CCCC"/>
                </a:buClr>
                <a:buSzPct val="7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0"/>
                </a:rPr>
                <a:t>Incentivazione attrazione di nuovi investimenti 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0"/>
                </a:rPr>
                <a:t>con politiche di attrattività di grandi gruppi e aggregazioni di PMI per creare innovazione e nuova occupazione, favorendo integrazione di sistemi e internazionalizzazione del tessuto produttivo</a:t>
              </a:r>
            </a:p>
          </p:txBody>
        </p:sp>
        <p:pic>
          <p:nvPicPr>
            <p:cNvPr id="24" name="Immagine 23" descr="Immagine che contiene scuro, cielo notturno&#10;&#10;Descrizione generata automaticamente">
              <a:extLst>
                <a:ext uri="{FF2B5EF4-FFF2-40B4-BE49-F238E27FC236}">
                  <a16:creationId xmlns:a16="http://schemas.microsoft.com/office/drawing/2014/main" id="{F7ED56F1-30B0-CC07-308C-5B6968013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9" y="3444582"/>
              <a:ext cx="507535" cy="507535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20E09C7-11F2-339F-E92A-C35A574F72E0}"/>
              </a:ext>
            </a:extLst>
          </p:cNvPr>
          <p:cNvGrpSpPr/>
          <p:nvPr/>
        </p:nvGrpSpPr>
        <p:grpSpPr>
          <a:xfrm>
            <a:off x="374069" y="2056814"/>
            <a:ext cx="11183194" cy="928449"/>
            <a:chOff x="265762" y="1983599"/>
            <a:chExt cx="8658472" cy="928449"/>
          </a:xfrm>
        </p:grpSpPr>
        <p:sp>
          <p:nvSpPr>
            <p:cNvPr id="26" name="Text Box 6">
              <a:extLst>
                <a:ext uri="{FF2B5EF4-FFF2-40B4-BE49-F238E27FC236}">
                  <a16:creationId xmlns:a16="http://schemas.microsoft.com/office/drawing/2014/main" id="{945BAD1A-B996-B637-A698-91BA3B816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762" y="1983599"/>
              <a:ext cx="8658472" cy="928449"/>
            </a:xfrm>
            <a:prstGeom prst="roundRect">
              <a:avLst>
                <a:gd name="adj" fmla="val 12448"/>
              </a:avLst>
            </a:prstGeom>
            <a:solidFill>
              <a:srgbClr val="FFFFFF"/>
            </a:solidFill>
            <a:ln w="15875" cap="flat" cmpd="sng" algn="ctr">
              <a:solidFill>
                <a:srgbClr val="529C73"/>
              </a:solidFill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263525" indent="-263525" eaLnBrk="1" hangingPunct="1">
                <a:buFontTx/>
                <a:buChar char="•"/>
                <a:defRPr b="1"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1080000" marR="0" lvl="1" indent="0" algn="just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CCCC"/>
                </a:buClr>
                <a:buSzPct val="7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0"/>
                  <a:cs typeface="Calibri" panose="020F0502020204030204" pitchFamily="34" charset="0"/>
                </a:rPr>
                <a:t>Sviluppo sostenibile del territorio 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0"/>
                  <a:cs typeface="Calibri" panose="020F0502020204030204" pitchFamily="34" charset="0"/>
                </a:rPr>
                <a:t>- valorizzazione del ruolo dei nodi intermodali e misure di incentivazione al trasporto ferroviario e contenimento dei fenomeni di dispersione insediativa e del consumo del suolo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8ACF849C-1CB9-6651-495A-99ED56AB1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58" y="2139228"/>
              <a:ext cx="554313" cy="554313"/>
            </a:xfrm>
            <a:prstGeom prst="rect">
              <a:avLst/>
            </a:prstGeom>
          </p:spPr>
        </p:pic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1D72C434-D392-F8EA-0CF1-EF6FC2D2BC51}"/>
              </a:ext>
            </a:extLst>
          </p:cNvPr>
          <p:cNvGrpSpPr/>
          <p:nvPr/>
        </p:nvGrpSpPr>
        <p:grpSpPr>
          <a:xfrm>
            <a:off x="388384" y="5669673"/>
            <a:ext cx="11183194" cy="928449"/>
            <a:chOff x="265097" y="5918086"/>
            <a:chExt cx="11089979" cy="928449"/>
          </a:xfrm>
        </p:grpSpPr>
        <p:sp>
          <p:nvSpPr>
            <p:cNvPr id="29" name="Text Box 6">
              <a:extLst>
                <a:ext uri="{FF2B5EF4-FFF2-40B4-BE49-F238E27FC236}">
                  <a16:creationId xmlns:a16="http://schemas.microsoft.com/office/drawing/2014/main" id="{EF0CDC46-D83F-565D-52E3-9BFE48274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097" y="5918086"/>
              <a:ext cx="11089979" cy="928449"/>
            </a:xfrm>
            <a:prstGeom prst="roundRect">
              <a:avLst>
                <a:gd name="adj" fmla="val 12448"/>
              </a:avLst>
            </a:prstGeom>
            <a:solidFill>
              <a:srgbClr val="FFFFFF"/>
            </a:solidFill>
            <a:ln w="15875" cap="flat" cmpd="sng" algn="ctr">
              <a:solidFill>
                <a:srgbClr val="529C73"/>
              </a:solidFill>
              <a:prstDash val="solid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263525" indent="-263525" eaLnBrk="1" hangingPunct="1">
                <a:buFontTx/>
                <a:buChar char="•"/>
                <a:defRPr b="1">
                  <a:latin typeface="Calibri" panose="020F0502020204030204" pitchFamily="34" charset="0"/>
                </a:defRPr>
              </a:lvl1pPr>
              <a:lvl2pPr marL="1080000" lvl="1" indent="0" algn="just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None/>
                <a:defRPr sz="160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1080000" marR="0" lvl="1" indent="0" algn="just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9CCCC"/>
                </a:buClr>
                <a:buSzPct val="7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it-I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0"/>
                </a:rPr>
                <a:t>Supporto al processo di semplificazione delle procedure autorizzative </a:t>
              </a:r>
              <a:r>
                <a:rPr kumimoji="0" lang="it-I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itchFamily="2" charset="0"/>
                </a:rPr>
                <a:t>attraverso la digitalizzazione, il monitoraggio dei processi e tempi certi e l’integrazione con la Piattaforma unica regionale (SUAPER) e il SUA per il rilascio dell’AU-ZLS </a:t>
              </a:r>
            </a:p>
          </p:txBody>
        </p:sp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0FA175B5-7998-C20C-B0A7-5C26A4E54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349" y="6114920"/>
              <a:ext cx="468312" cy="501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8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61B98C85-0BFB-4065-447B-852E52061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74" y="1225203"/>
            <a:ext cx="8836744" cy="562630"/>
          </a:xfrm>
          <a:prstGeom prst="roundRect">
            <a:avLst>
              <a:gd name="adj" fmla="val 50000"/>
            </a:avLst>
          </a:prstGeom>
          <a:noFill/>
          <a:ln w="9525"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263525" indent="-263525" eaLnBrk="1" hangingPunct="1">
              <a:buFontTx/>
              <a:buChar char="•"/>
              <a:defRPr b="1"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t-IT" dirty="0">
                <a:latin typeface="Raleway" pitchFamily="2" charset="0"/>
              </a:rPr>
              <a:t>Estensione massima della ZLS per l’ Emilia-Romagna</a:t>
            </a:r>
            <a:r>
              <a:rPr lang="en-US" altLang="it-IT" sz="2000" dirty="0">
                <a:latin typeface="Raleway" pitchFamily="2" charset="0"/>
              </a:rPr>
              <a:t> 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561BAC84-678F-76E1-4493-64EDBA106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000"/>
            <a:ext cx="12191999" cy="56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ZLS ER: INDIVIDUAZIONE  LIVELLI DI PRIORITÀ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FDE28CF-9AEA-E464-0295-AC42FFF3B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38" y="1812819"/>
            <a:ext cx="8722580" cy="496859"/>
          </a:xfrm>
          <a:prstGeom prst="roundRect">
            <a:avLst>
              <a:gd name="adj" fmla="val 50000"/>
            </a:avLst>
          </a:prstGeom>
          <a:noFill/>
          <a:ln w="9525"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9600">
            <a:spAutoFit/>
          </a:bodyPr>
          <a:lstStyle>
            <a:defPPr>
              <a:defRPr lang="it-IT"/>
            </a:defPPr>
            <a:lvl1pPr marL="263525" indent="-263525" eaLnBrk="1" hangingPunct="1">
              <a:buFontTx/>
              <a:buChar char="•"/>
              <a:defRPr b="1"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just">
              <a:buNone/>
            </a:pPr>
            <a:r>
              <a:rPr lang="it-IT" b="0" kern="0" dirty="0">
                <a:latin typeface="Raleway" pitchFamily="2" charset="0"/>
              </a:rPr>
              <a:t>Selezione aree secondo </a:t>
            </a:r>
            <a:r>
              <a:rPr lang="it-IT" kern="0" dirty="0">
                <a:latin typeface="Raleway" pitchFamily="2" charset="0"/>
              </a:rPr>
              <a:t>due livelli di priorità</a:t>
            </a:r>
            <a:r>
              <a:rPr lang="it-IT" b="0" kern="0" dirty="0">
                <a:latin typeface="Raleway" pitchFamily="2" charset="0"/>
              </a:rPr>
              <a:t>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44F058-4847-EAEE-9304-8F27259FBC98}"/>
              </a:ext>
            </a:extLst>
          </p:cNvPr>
          <p:cNvSpPr txBox="1"/>
          <p:nvPr/>
        </p:nvSpPr>
        <p:spPr>
          <a:xfrm>
            <a:off x="284284" y="2399299"/>
            <a:ext cx="115854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t-IT" sz="1600" b="1" dirty="0" err="1">
                <a:latin typeface="Raleway" pitchFamily="2" charset="0"/>
                <a:cs typeface="Calibri" panose="020F0502020204030204" pitchFamily="34" charset="0"/>
              </a:rPr>
              <a:t>Priorità</a:t>
            </a:r>
            <a:r>
              <a:rPr lang="en-US" altLang="it-IT" sz="1600" b="1" dirty="0">
                <a:latin typeface="Raleway" pitchFamily="2" charset="0"/>
                <a:cs typeface="Calibri" panose="020F0502020204030204" pitchFamily="34" charset="0"/>
              </a:rPr>
              <a:t> 1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it-IT" sz="1600" b="1" dirty="0">
              <a:latin typeface="Raleway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kern="0" dirty="0">
                <a:latin typeface="Raleway" pitchFamily="2" charset="0"/>
              </a:rPr>
              <a:t>Porto di Ravenna</a:t>
            </a:r>
            <a:r>
              <a:rPr lang="it-IT" sz="1600" b="0" kern="0" dirty="0">
                <a:latin typeface="Raleway" pitchFamily="2" charset="0"/>
              </a:rPr>
              <a:t>, perimetro portuale identificato da PRP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kern="0" dirty="0">
                <a:latin typeface="Raleway" pitchFamily="2" charset="0"/>
              </a:rPr>
              <a:t>Principali nodi intermodali del territorio regionale</a:t>
            </a:r>
            <a:r>
              <a:rPr lang="it-IT" sz="1600" b="0" kern="0" dirty="0">
                <a:latin typeface="Raleway" pitchFamily="2" charset="0"/>
              </a:rPr>
              <a:t>, con</a:t>
            </a:r>
            <a:r>
              <a:rPr lang="it-IT" sz="1600" b="0" dirty="0">
                <a:effectLst/>
                <a:latin typeface="Raleway" pitchFamily="2" charset="0"/>
                <a:ea typeface="Calibri" panose="020F0502020204030204" pitchFamily="34" charset="0"/>
              </a:rPr>
              <a:t> nesso economico-funzionale col porto di Ravenna in virtù dell’esistenza della </a:t>
            </a:r>
            <a:r>
              <a:rPr lang="it-IT" sz="1600" dirty="0">
                <a:effectLst/>
                <a:latin typeface="Raleway" pitchFamily="2" charset="0"/>
                <a:ea typeface="Calibri" panose="020F0502020204030204" pitchFamily="34" charset="0"/>
              </a:rPr>
              <a:t>piattaforma logistica regionale per incentivare il rafforzamento delle interconnessioni e dei livelli di accessibilità tra il porto di Ravenna e i bacini produttivi di primario interesse per lo sviluppo della regione e di promuovere l’intermodalità nel disegno strategico di sviluppo sostenibile del territorio e degli investimenti ad esso destinati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C3C8FA-F341-B61A-96AB-A71925A1D6C5}"/>
              </a:ext>
            </a:extLst>
          </p:cNvPr>
          <p:cNvSpPr txBox="1"/>
          <p:nvPr/>
        </p:nvSpPr>
        <p:spPr>
          <a:xfrm>
            <a:off x="322278" y="4713106"/>
            <a:ext cx="115474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altLang="it-IT" dirty="0">
                <a:latin typeface="Raleway" pitchFamily="2" charset="0"/>
              </a:rPr>
              <a:t>Priorità 2  </a:t>
            </a:r>
          </a:p>
          <a:p>
            <a:endParaRPr lang="it-IT" altLang="it-IT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800" dirty="0">
                <a:latin typeface="Raleway" pitchFamily="2" charset="0"/>
              </a:rPr>
              <a:t>aree produttive o commerciali</a:t>
            </a:r>
            <a:r>
              <a:rPr lang="it-IT" altLang="it-IT" b="0" dirty="0">
                <a:latin typeface="Raleway" pitchFamily="2" charset="0"/>
              </a:rPr>
              <a:t>, con lo scopo di “creare condizioni favorevoli per lo sviluppo delle imprese già operative e per l’attrazione di nuove”.</a:t>
            </a:r>
          </a:p>
          <a:p>
            <a:pPr algn="just"/>
            <a:r>
              <a:rPr lang="it-IT" altLang="it-IT" b="0" dirty="0">
                <a:latin typeface="Raleway" pitchFamily="2" charset="0"/>
              </a:rPr>
              <a:t>Sono aree già destinate ad insediamenti produttivi esistenti dotate di una capacità di espansione tale da garantire l’insediamento di una grande impresa o il potenziamento di imprese esistenti.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2AC32AB-7D51-1529-F0FD-33559AFC4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500" y="1197772"/>
            <a:ext cx="1728192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529C73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263525" indent="-263525" eaLnBrk="1" hangingPunct="1">
              <a:buFontTx/>
              <a:buChar char="•"/>
              <a:defRPr b="1"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it-IT" sz="2000" dirty="0">
                <a:latin typeface="Raleway" pitchFamily="2" charset="0"/>
              </a:rPr>
              <a:t>4.903 ha</a:t>
            </a:r>
          </a:p>
        </p:txBody>
      </p:sp>
    </p:spTree>
    <p:extLst>
      <p:ext uri="{BB962C8B-B14F-4D97-AF65-F5344CB8AC3E}">
        <p14:creationId xmlns:p14="http://schemas.microsoft.com/office/powerpoint/2010/main" val="171177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63">
            <a:extLst>
              <a:ext uri="{FF2B5EF4-FFF2-40B4-BE49-F238E27FC236}">
                <a16:creationId xmlns:a16="http://schemas.microsoft.com/office/drawing/2014/main" id="{BBF0365A-DA7B-C6A2-3302-C92A5B7F2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518"/>
            <a:ext cx="12192000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 eaLnBrk="1" hangingPunct="1">
              <a:defRPr/>
            </a:pPr>
            <a:r>
              <a:rPr lang="it-IT" altLang="it-IT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ZLS ER: LA GEOGRAFIA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2DA7A6-2539-6A02-984C-D7352A27FF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677" y="2135949"/>
            <a:ext cx="7116680" cy="4425353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0BAA4F73-6C39-9DAC-EF18-5160DC18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28" y="936208"/>
            <a:ext cx="11095348" cy="1674525"/>
          </a:xfrm>
          <a:prstGeom prst="roundRect">
            <a:avLst>
              <a:gd name="adj" fmla="val 12802"/>
            </a:avLst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it-IT" altLang="it-IT" b="0" dirty="0">
                <a:latin typeface="Raleway" pitchFamily="2" charset="0"/>
              </a:rPr>
              <a:t>La ZLS Emilia-Romagna occupa una superficie di </a:t>
            </a:r>
            <a:r>
              <a:rPr lang="it-IT" b="1" dirty="0">
                <a:latin typeface="Raleway" pitchFamily="2" charset="0"/>
                <a:ea typeface="Calibri" panose="020F0502020204030204" pitchFamily="34" charset="0"/>
              </a:rPr>
              <a:t>4.563</a:t>
            </a:r>
            <a:r>
              <a:rPr lang="it-IT" altLang="it-IT" dirty="0">
                <a:latin typeface="Raleway" pitchFamily="2" charset="0"/>
              </a:rPr>
              <a:t> ha pari al</a:t>
            </a:r>
            <a:r>
              <a:rPr lang="it-IT" b="1" dirty="0">
                <a:latin typeface="Raleway" pitchFamily="2" charset="0"/>
                <a:ea typeface="Calibri" panose="020F0502020204030204" pitchFamily="34" charset="0"/>
              </a:rPr>
              <a:t> 93%</a:t>
            </a:r>
            <a:r>
              <a:rPr lang="it-IT" altLang="it-IT" dirty="0">
                <a:latin typeface="Raleway" pitchFamily="2" charset="0"/>
              </a:rPr>
              <a:t> della superficie tot. disponibile </a:t>
            </a:r>
          </a:p>
          <a:p>
            <a:pPr>
              <a:spcBef>
                <a:spcPts val="600"/>
              </a:spcBef>
            </a:pPr>
            <a:r>
              <a:rPr lang="it-IT" altLang="it-IT" dirty="0">
                <a:latin typeface="Raleway" pitchFamily="2" charset="0"/>
              </a:rPr>
              <a:t>Comprende aree di: </a:t>
            </a:r>
          </a:p>
          <a:p>
            <a:pPr>
              <a:spcBef>
                <a:spcPts val="600"/>
              </a:spcBef>
            </a:pPr>
            <a:r>
              <a:rPr lang="it-IT" altLang="it-IT" dirty="0">
                <a:latin typeface="Raleway" pitchFamily="2" charset="0"/>
              </a:rPr>
              <a:t>9 province e </a:t>
            </a:r>
            <a:r>
              <a:rPr lang="en-US" altLang="it-IT" dirty="0">
                <a:latin typeface="Raleway" pitchFamily="2" charset="0"/>
              </a:rPr>
              <a:t>28 </a:t>
            </a:r>
            <a:r>
              <a:rPr lang="en-US" altLang="it-IT" dirty="0" err="1">
                <a:latin typeface="Raleway" pitchFamily="2" charset="0"/>
              </a:rPr>
              <a:t>comuni</a:t>
            </a:r>
            <a:r>
              <a:rPr lang="en-US" altLang="it-IT" dirty="0">
                <a:latin typeface="Raleway" pitchFamily="2" charset="0"/>
              </a:rPr>
              <a:t> </a:t>
            </a:r>
            <a:endParaRPr lang="it-IT" b="0" dirty="0">
              <a:latin typeface="Raleway" pitchFamily="2" charset="0"/>
            </a:endParaRPr>
          </a:p>
          <a:p>
            <a:pPr>
              <a:spcBef>
                <a:spcPts val="600"/>
              </a:spcBef>
            </a:pPr>
            <a:r>
              <a:rPr lang="it-IT" altLang="it-IT" dirty="0">
                <a:latin typeface="Raleway" pitchFamily="2" charset="0"/>
              </a:rPr>
              <a:t>25 aree produttive e 11 nodi intermodali e aree logistico-produttive  (compreso il porto di Ravenna)</a:t>
            </a:r>
          </a:p>
          <a:p>
            <a:endParaRPr lang="en-US" altLang="it-IT" dirty="0">
              <a:latin typeface="Raleway" pitchFamily="2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7169AF3-5EFF-C019-18A5-1339EEFEC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709572"/>
              </p:ext>
            </p:extLst>
          </p:nvPr>
        </p:nvGraphicFramePr>
        <p:xfrm>
          <a:off x="767185" y="5126475"/>
          <a:ext cx="4430597" cy="1561394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2169534">
                  <a:extLst>
                    <a:ext uri="{9D8B030D-6E8A-4147-A177-3AD203B41FA5}">
                      <a16:colId xmlns:a16="http://schemas.microsoft.com/office/drawing/2014/main" val="1269080489"/>
                    </a:ext>
                  </a:extLst>
                </a:gridCol>
                <a:gridCol w="1035536">
                  <a:extLst>
                    <a:ext uri="{9D8B030D-6E8A-4147-A177-3AD203B41FA5}">
                      <a16:colId xmlns:a16="http://schemas.microsoft.com/office/drawing/2014/main" val="881568161"/>
                    </a:ext>
                  </a:extLst>
                </a:gridCol>
                <a:gridCol w="1225527">
                  <a:extLst>
                    <a:ext uri="{9D8B030D-6E8A-4147-A177-3AD203B41FA5}">
                      <a16:colId xmlns:a16="http://schemas.microsoft.com/office/drawing/2014/main" val="3759513037"/>
                    </a:ext>
                  </a:extLst>
                </a:gridCol>
              </a:tblGrid>
              <a:tr h="4461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Raleway" pitchFamily="2" charset="0"/>
                        </a:rPr>
                        <a:t>Aree incluse nella ZLS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Raleway" pitchFamily="2" charset="0"/>
                        </a:rPr>
                        <a:t>Superficie (ha)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effectLst/>
                          <a:latin typeface="Raleway" pitchFamily="2" charset="0"/>
                        </a:rPr>
                        <a:t>%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77479485"/>
                  </a:ext>
                </a:extLst>
              </a:tr>
              <a:tr h="5615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Raleway" pitchFamily="2" charset="0"/>
                        </a:rPr>
                        <a:t>Nodi intermodali e aree logistico-produttive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Raleway" pitchFamily="2" charset="0"/>
                        </a:rPr>
                        <a:t>2.748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</a:rPr>
                        <a:t>60%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Raleway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5418669"/>
                  </a:ext>
                </a:extLst>
              </a:tr>
              <a:tr h="275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Raleway" pitchFamily="2" charset="0"/>
                        </a:rPr>
                        <a:t>Aree produttive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</a:rPr>
                        <a:t>1.815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Raleway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</a:rPr>
                        <a:t>40%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Raleway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7945824"/>
                  </a:ext>
                </a:extLst>
              </a:tr>
              <a:tr h="275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  <a:latin typeface="Raleway" pitchFamily="2" charset="0"/>
                        </a:rPr>
                        <a:t>Totale</a:t>
                      </a:r>
                      <a:endParaRPr lang="it-IT" sz="1400" dirty="0">
                        <a:effectLst/>
                        <a:latin typeface="Raleway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</a:rPr>
                        <a:t>4.563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Raleway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Raleway" pitchFamily="2" charset="0"/>
                        </a:rPr>
                        <a:t>100%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Raleway" pitchFamily="2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56721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02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00BD65-9278-B45C-585A-8CF77A608F0A}"/>
              </a:ext>
            </a:extLst>
          </p:cNvPr>
          <p:cNvSpPr txBox="1"/>
          <p:nvPr/>
        </p:nvSpPr>
        <p:spPr>
          <a:xfrm>
            <a:off x="649356" y="1031968"/>
            <a:ext cx="10444680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Aft>
                <a:spcPts val="600"/>
              </a:spcAft>
            </a:pPr>
            <a:r>
              <a:rPr lang="it-IT" sz="2400" dirty="0">
                <a:effectLst/>
                <a:latin typeface="Raleway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La Regione Emilia-Romagna si è impegnata insieme ai Ministeri competenti ed alle altre Regioni nell’approfondimento di tutte le questioni inerenti l’istituzione delle ZLS.</a:t>
            </a:r>
          </a:p>
          <a:p>
            <a:pPr marL="457200" algn="just">
              <a:spcAft>
                <a:spcPts val="600"/>
              </a:spcAft>
            </a:pPr>
            <a:r>
              <a:rPr lang="it-IT" sz="2400" dirty="0">
                <a:effectLst/>
                <a:latin typeface="Raleway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 sede di Conferenza unificata della regioni nella elaborazione del </a:t>
            </a:r>
            <a:r>
              <a:rPr lang="it-IT" sz="2400" b="1" dirty="0">
                <a:effectLst/>
                <a:latin typeface="Raleway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Nuovo Decreto Ministeriale di regolazione delle ZLS approvato da pochi giorni</a:t>
            </a:r>
            <a:r>
              <a:rPr lang="it-IT" sz="2400" dirty="0">
                <a:effectLst/>
                <a:latin typeface="Raleway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con riferimento all’istituzione della ZLS dell’Emilia-Romagna </a:t>
            </a:r>
            <a:r>
              <a:rPr lang="it-IT" sz="2400" dirty="0">
                <a:latin typeface="Raleway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ed</a:t>
            </a:r>
            <a:r>
              <a:rPr lang="it-IT" sz="2400" dirty="0">
                <a:effectLst/>
                <a:latin typeface="Raleway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alle ZLS situate nelle Regioni limitrofe o con cui vi siano stretti rapporti commerciali, in particolare, la Regione ha posto attenzione al necessario coordinamento normativo tra la zona nordoccidentale della Regione e i porti liguri, al fine di individuare le soluzioni più corrette e proficue per le ricadute territoriali, industriali e imprenditoriali e garantire a tutti i territori dell’Emilia-Romagna la possibilità di essere ricompresi nelle istituende ZLS di altre Regioni limitrofe.</a:t>
            </a: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845DE0D-0E58-7E30-241C-87882A9B4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518"/>
            <a:ext cx="12192000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 eaLnBrk="1" hangingPunct="1">
              <a:defRPr/>
            </a:pPr>
            <a:r>
              <a:rPr lang="it-IT" altLang="it-IT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ZLS ER INTERRELAZIONI</a:t>
            </a:r>
          </a:p>
        </p:txBody>
      </p:sp>
    </p:spTree>
    <p:extLst>
      <p:ext uri="{BB962C8B-B14F-4D97-AF65-F5344CB8AC3E}">
        <p14:creationId xmlns:p14="http://schemas.microsoft.com/office/powerpoint/2010/main" val="51229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63">
            <a:extLst>
              <a:ext uri="{FF2B5EF4-FFF2-40B4-BE49-F238E27FC236}">
                <a16:creationId xmlns:a16="http://schemas.microsoft.com/office/drawing/2014/main" id="{15AAECE2-3D30-7327-25EF-36E0B040A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565"/>
            <a:ext cx="12192000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/>
          <a:p>
            <a:pPr algn="ctr" eaLnBrk="1" hangingPunct="1">
              <a:defRPr/>
            </a:pPr>
            <a:r>
              <a:rPr lang="it-IT" altLang="it-IT" sz="2800" b="1" dirty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aleway" pitchFamily="2" charset="0"/>
              </a:rPr>
              <a:t>ZLS-ER:  ATTIVITA’ DA PROMUOVERE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A5EC97D-C233-2CEA-2031-521A8B744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3009"/>
            <a:ext cx="12192000" cy="6248138"/>
          </a:xfrm>
          <a:prstGeom prst="roundRect">
            <a:avLst>
              <a:gd name="adj" fmla="val 21747"/>
            </a:avLst>
          </a:prstGeom>
          <a:noFill/>
          <a:ln w="9525"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263525" indent="-263525" eaLnBrk="1" hangingPunct="1">
              <a:buFontTx/>
              <a:buChar char="•"/>
              <a:defRPr b="1"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it-IT" b="0" dirty="0">
                <a:latin typeface="Raleway" pitchFamily="2" charset="0"/>
              </a:rPr>
              <a:t>Il Piano di Sviluppo Strategico della ZLS-ER, identifica 8 principali </a:t>
            </a:r>
            <a:r>
              <a:rPr lang="it-IT" altLang="it-IT" dirty="0">
                <a:latin typeface="Raleway" pitchFamily="2" charset="0"/>
              </a:rPr>
              <a:t>settori  economici da promuovere e rafforzare  </a:t>
            </a:r>
            <a:r>
              <a:rPr lang="en-US" altLang="it-IT" dirty="0">
                <a:latin typeface="Raleway" pitchFamily="2" charset="0"/>
              </a:rPr>
              <a:t>(in coerenza con l’art. 6 DPCM 12/2018):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it-IT" dirty="0">
              <a:latin typeface="Raleway" pitchFamily="2" charset="0"/>
            </a:endParaRP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agroalimentare;</a:t>
            </a: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tessile e abbigliamento;</a:t>
            </a: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legno e mobili;</a:t>
            </a: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ceramica;</a:t>
            </a: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chimica e materie plastiche;</a:t>
            </a: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farmaceutica;</a:t>
            </a: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biomedicale;</a:t>
            </a: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meccanica</a:t>
            </a:r>
          </a:p>
          <a:p>
            <a:pPr marL="0" lvl="0" indent="0">
              <a:buNone/>
            </a:pPr>
            <a:endParaRPr lang="it-IT" dirty="0">
              <a:latin typeface="Raleway" pitchFamily="2" charset="0"/>
            </a:endParaRPr>
          </a:p>
          <a:p>
            <a:pPr marL="0" indent="0" algn="just">
              <a:buNone/>
            </a:pPr>
            <a:r>
              <a:rPr lang="en-US" altLang="it-IT" b="0" dirty="0">
                <a:latin typeface="Raleway" pitchFamily="2" charset="0"/>
              </a:rPr>
              <a:t>Sono </a:t>
            </a:r>
            <a:r>
              <a:rPr lang="en-US" altLang="it-IT" b="0" dirty="0" err="1">
                <a:latin typeface="Raleway" pitchFamily="2" charset="0"/>
              </a:rPr>
              <a:t>presenti</a:t>
            </a:r>
            <a:r>
              <a:rPr lang="en-US" altLang="it-IT" b="0" dirty="0">
                <a:latin typeface="Raleway" pitchFamily="2" charset="0"/>
              </a:rPr>
              <a:t> nei Comuni della</a:t>
            </a:r>
            <a:r>
              <a:rPr lang="en-US" altLang="it-IT" dirty="0">
                <a:latin typeface="Raleway" pitchFamily="2" charset="0"/>
              </a:rPr>
              <a:t> ZLS-ER</a:t>
            </a:r>
            <a:r>
              <a:rPr lang="en-US" altLang="it-IT" b="0" dirty="0">
                <a:latin typeface="Raleway" pitchFamily="2" charset="0"/>
              </a:rPr>
              <a:t>:</a:t>
            </a: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1/5 (21%) degli stabilimenti produttivi (unità locali) e degli addetti della RER</a:t>
            </a:r>
          </a:p>
          <a:p>
            <a:pPr marL="457200" lvl="1" indent="0">
              <a:buNone/>
            </a:pPr>
            <a:endParaRPr lang="it-IT" sz="800" b="1" dirty="0">
              <a:solidFill>
                <a:schemeClr val="dk1"/>
              </a:solidFill>
              <a:latin typeface="Raleway" pitchFamily="2" charset="0"/>
            </a:endParaRPr>
          </a:p>
          <a:p>
            <a:pPr marL="0" indent="-22225">
              <a:buNone/>
            </a:pPr>
            <a:r>
              <a:rPr lang="en-US" altLang="it-IT" b="0" dirty="0">
                <a:latin typeface="Raleway" pitchFamily="2" charset="0"/>
              </a:rPr>
              <a:t> a cui </a:t>
            </a:r>
            <a:r>
              <a:rPr lang="en-US" altLang="it-IT" b="0" dirty="0" err="1">
                <a:latin typeface="Raleway" pitchFamily="2" charset="0"/>
              </a:rPr>
              <a:t>si</a:t>
            </a:r>
            <a:r>
              <a:rPr lang="en-US" altLang="it-IT" b="0" dirty="0">
                <a:latin typeface="Raleway" pitchFamily="2" charset="0"/>
              </a:rPr>
              <a:t> </a:t>
            </a:r>
            <a:r>
              <a:rPr lang="en-US" altLang="it-IT" b="0" dirty="0" err="1">
                <a:latin typeface="Raleway" pitchFamily="2" charset="0"/>
              </a:rPr>
              <a:t>aggiungono</a:t>
            </a:r>
            <a:r>
              <a:rPr lang="en-US" altLang="it-IT" b="0" dirty="0">
                <a:latin typeface="Raleway" pitchFamily="2" charset="0"/>
              </a:rPr>
              <a:t>:</a:t>
            </a:r>
            <a:endParaRPr lang="it-IT" b="0" dirty="0">
              <a:solidFill>
                <a:schemeClr val="dk1"/>
              </a:solidFill>
              <a:latin typeface="Raleway" pitchFamily="2" charset="0"/>
            </a:endParaRPr>
          </a:p>
          <a:p>
            <a:pPr lvl="1"/>
            <a:r>
              <a:rPr lang="it-IT" b="1" dirty="0">
                <a:solidFill>
                  <a:schemeClr val="dk1"/>
                </a:solidFill>
                <a:latin typeface="Raleway" pitchFamily="2" charset="0"/>
              </a:rPr>
              <a:t>1/3 (30%) degli stabilimenti (unità locali) e degli addetti del trasporto e della logistica della regione</a:t>
            </a:r>
          </a:p>
        </p:txBody>
      </p:sp>
      <p:sp>
        <p:nvSpPr>
          <p:cNvPr id="5" name="Parentesi quadra chiusa 4">
            <a:extLst>
              <a:ext uri="{FF2B5EF4-FFF2-40B4-BE49-F238E27FC236}">
                <a16:creationId xmlns:a16="http://schemas.microsoft.com/office/drawing/2014/main" id="{B822A2D3-A1D6-50A7-F184-B878DFE2CC62}"/>
              </a:ext>
            </a:extLst>
          </p:cNvPr>
          <p:cNvSpPr/>
          <p:nvPr/>
        </p:nvSpPr>
        <p:spPr>
          <a:xfrm>
            <a:off x="4609416" y="2204864"/>
            <a:ext cx="216024" cy="2376264"/>
          </a:xfrm>
          <a:prstGeom prst="rightBracket">
            <a:avLst/>
          </a:prstGeom>
          <a:ln w="28575" cmpd="sng">
            <a:solidFill>
              <a:srgbClr val="4D9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latin typeface="Raleway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030D93-34BD-E13A-6847-9E443E796DC4}"/>
              </a:ext>
            </a:extLst>
          </p:cNvPr>
          <p:cNvSpPr txBox="1"/>
          <p:nvPr/>
        </p:nvSpPr>
        <p:spPr>
          <a:xfrm>
            <a:off x="5155266" y="2400710"/>
            <a:ext cx="2690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>
                <a:latin typeface="Raleway" pitchFamily="2" charset="0"/>
                <a:cs typeface="Calibri" panose="020F0502020204030204" pitchFamily="34" charset="0"/>
              </a:rPr>
              <a:t>rappresentano</a:t>
            </a:r>
          </a:p>
          <a:p>
            <a:endParaRPr lang="it-IT" b="1" dirty="0">
              <a:latin typeface="Raleway" pitchFamily="2" charset="0"/>
              <a:cs typeface="Calibri" panose="020F0502020204030204" pitchFamily="34" charset="0"/>
            </a:endParaRPr>
          </a:p>
          <a:p>
            <a:r>
              <a:rPr lang="it-IT" b="1" dirty="0">
                <a:latin typeface="Raleway" pitchFamily="2" charset="0"/>
                <a:cs typeface="Calibri" panose="020F0502020204030204" pitchFamily="34" charset="0"/>
              </a:rPr>
              <a:t>10% imprese </a:t>
            </a:r>
            <a:r>
              <a:rPr lang="it-IT" dirty="0">
                <a:latin typeface="Raleway" pitchFamily="2" charset="0"/>
                <a:cs typeface="Calibri" panose="020F0502020204030204" pitchFamily="34" charset="0"/>
              </a:rPr>
              <a:t>della RER</a:t>
            </a:r>
          </a:p>
          <a:p>
            <a:endParaRPr lang="it-IT" dirty="0">
              <a:latin typeface="Raleway" pitchFamily="2" charset="0"/>
              <a:cs typeface="Calibri" panose="020F0502020204030204" pitchFamily="34" charset="0"/>
            </a:endParaRPr>
          </a:p>
          <a:p>
            <a:r>
              <a:rPr lang="it-IT" b="1" dirty="0">
                <a:latin typeface="Raleway" pitchFamily="2" charset="0"/>
                <a:cs typeface="Calibri" panose="020F0502020204030204" pitchFamily="34" charset="0"/>
              </a:rPr>
              <a:t>25% occupati </a:t>
            </a:r>
            <a:r>
              <a:rPr lang="it-IT" dirty="0">
                <a:latin typeface="Raleway" pitchFamily="2" charset="0"/>
                <a:cs typeface="Calibri" panose="020F0502020204030204" pitchFamily="34" charset="0"/>
              </a:rPr>
              <a:t>della RER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1AB7BC-7375-9BFE-5FAF-08C356E0817E}"/>
              </a:ext>
            </a:extLst>
          </p:cNvPr>
          <p:cNvSpPr txBox="1"/>
          <p:nvPr/>
        </p:nvSpPr>
        <p:spPr>
          <a:xfrm>
            <a:off x="8534620" y="2931331"/>
            <a:ext cx="269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Raleway" pitchFamily="2" charset="0"/>
                <a:cs typeface="Calibri" panose="020F0502020204030204" pitchFamily="34" charset="0"/>
              </a:rPr>
              <a:t>93% delle importazioni</a:t>
            </a:r>
          </a:p>
          <a:p>
            <a:endParaRPr lang="it-IT" dirty="0">
              <a:latin typeface="Raleway" pitchFamily="2" charset="0"/>
              <a:cs typeface="Calibri" panose="020F0502020204030204" pitchFamily="34" charset="0"/>
            </a:endParaRPr>
          </a:p>
          <a:p>
            <a:r>
              <a:rPr lang="it-IT" b="1" dirty="0">
                <a:latin typeface="Raleway" pitchFamily="2" charset="0"/>
                <a:cs typeface="Calibri" panose="020F0502020204030204" pitchFamily="34" charset="0"/>
              </a:rPr>
              <a:t>96% delle esportazioni</a:t>
            </a:r>
          </a:p>
        </p:txBody>
      </p:sp>
      <p:sp>
        <p:nvSpPr>
          <p:cNvPr id="8" name="Freccia destra con strisce 7">
            <a:extLst>
              <a:ext uri="{FF2B5EF4-FFF2-40B4-BE49-F238E27FC236}">
                <a16:creationId xmlns:a16="http://schemas.microsoft.com/office/drawing/2014/main" id="{74B70027-658A-D72B-E28D-0B140050212C}"/>
              </a:ext>
            </a:extLst>
          </p:cNvPr>
          <p:cNvSpPr/>
          <p:nvPr/>
        </p:nvSpPr>
        <p:spPr>
          <a:xfrm>
            <a:off x="7965651" y="3218977"/>
            <a:ext cx="449203" cy="382062"/>
          </a:xfrm>
          <a:prstGeom prst="stripedRightArrow">
            <a:avLst/>
          </a:prstGeom>
          <a:solidFill>
            <a:srgbClr val="529C73"/>
          </a:solidFill>
          <a:ln>
            <a:solidFill>
              <a:srgbClr val="64AD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0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7BD39EC-3B87-CB28-2CE6-9B23E37BC101}"/>
              </a:ext>
            </a:extLst>
          </p:cNvPr>
          <p:cNvSpPr txBox="1">
            <a:spLocks/>
          </p:cNvSpPr>
          <p:nvPr/>
        </p:nvSpPr>
        <p:spPr>
          <a:xfrm>
            <a:off x="0" y="287004"/>
            <a:ext cx="12192000" cy="5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algn="ctr"/>
            <a:r>
              <a:rPr lang="it-IT" sz="2800" dirty="0">
                <a:latin typeface="Raleway" pitchFamily="2" charset="0"/>
              </a:rPr>
              <a:t>Le ZLS: il modello italiano in sintesi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E7DE6BF-3DA2-EB37-BEB1-7D4E8995B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73" y="1340768"/>
            <a:ext cx="11505517" cy="4219471"/>
          </a:xfrm>
          <a:prstGeom prst="roundRect">
            <a:avLst>
              <a:gd name="adj" fmla="val 12802"/>
            </a:avLst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263525" indent="-263525" eaLnBrk="1" hangingPunct="1">
              <a:buFontTx/>
              <a:buChar char="•"/>
              <a:defRPr b="1"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indent="0" algn="just">
              <a:buNone/>
            </a:pPr>
            <a:r>
              <a:rPr lang="it-IT" altLang="it-IT" b="0" dirty="0">
                <a:latin typeface="Raleway" pitchFamily="2" charset="0"/>
              </a:rPr>
              <a:t>L’impresa che entra nella ZLS può potenzialmente fruire di un pacchetto di incentivi:</a:t>
            </a:r>
          </a:p>
          <a:p>
            <a:pPr marL="0" indent="0">
              <a:buNone/>
            </a:pPr>
            <a:endParaRPr lang="it-IT" altLang="it-IT" b="0" dirty="0">
              <a:effectLst>
                <a:outerShdw blurRad="38100" dist="38100" dir="2700000" algn="tl">
                  <a:srgbClr val="C0C0C0"/>
                </a:outerShdw>
              </a:effectLst>
              <a:latin typeface="Raleway" pitchFamily="2" charset="0"/>
            </a:endParaRP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Agevolazioni statali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: rappresentate da un </a:t>
            </a: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credito di imposta 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nei limiti consentiti dalla normativa europea sugli aiuti di Stato (limitatamente alle aree ex art. 107 TFUE)</a:t>
            </a: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Agevolazioni regionali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: poiché ogni regione può mettere a disposizione </a:t>
            </a: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risorse per gli investiment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i nelle ZLS</a:t>
            </a: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Semplificazioni amministrative e burocratiche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: </a:t>
            </a: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statali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 ed indicate nella Legge “semplificazione” 12/2019 e </a:t>
            </a: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regionali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 che ciascuna regione o comune possono deliberare</a:t>
            </a: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Zona Franca Doganale Interclusa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: che permette di beneficiare </a:t>
            </a: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dell’esenzione di IVA e dazi 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per merci importate in Italia da Paesi non UE</a:t>
            </a:r>
          </a:p>
          <a:p>
            <a:pPr marL="800100" lvl="1" indent="-342900" algn="just">
              <a:spcBef>
                <a:spcPts val="3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Condizioni creditizie favorevoli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: la Legge ha previsto la possibilità di </a:t>
            </a:r>
            <a:r>
              <a:rPr lang="it-IT" altLang="it-IT" b="1" dirty="0">
                <a:solidFill>
                  <a:schemeClr val="dk1"/>
                </a:solidFill>
                <a:latin typeface="Raleway" pitchFamily="2" charset="0"/>
              </a:rPr>
              <a:t>stipulare accordi o convenzioni con banche </a:t>
            </a:r>
            <a:r>
              <a:rPr lang="it-IT" altLang="it-IT" dirty="0">
                <a:solidFill>
                  <a:schemeClr val="dk1"/>
                </a:solidFill>
                <a:latin typeface="Raleway" pitchFamily="2" charset="0"/>
              </a:rPr>
              <a:t>per favorire gli investimenti delle imprese</a:t>
            </a:r>
          </a:p>
        </p:txBody>
      </p:sp>
    </p:spTree>
    <p:extLst>
      <p:ext uri="{BB962C8B-B14F-4D97-AF65-F5344CB8AC3E}">
        <p14:creationId xmlns:p14="http://schemas.microsoft.com/office/powerpoint/2010/main" val="70414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9271F324-5937-6548-BF62-AA19AE4F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6351" cy="71345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3A6B8E8-D1A0-8924-84F9-01BB41DD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537"/>
            <a:ext cx="12192000" cy="95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it-IT"/>
            </a:defPPr>
            <a:lvl1pPr eaLnBrk="1" hangingPunct="1">
              <a:defRPr sz="2400" b="1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altLang="it-IT" sz="2800" dirty="0">
                <a:latin typeface="Raleway" pitchFamily="2" charset="0"/>
                <a:sym typeface="Apex New Medium" pitchFamily="50" charset="0"/>
              </a:rPr>
              <a:t>Le ulteriori misure di </a:t>
            </a:r>
            <a:r>
              <a:rPr lang="en-US" altLang="it-IT" sz="2800" dirty="0" err="1">
                <a:latin typeface="Raleway" pitchFamily="2" charset="0"/>
                <a:sym typeface="Apex New Medium" pitchFamily="50" charset="0"/>
              </a:rPr>
              <a:t>incentivazione</a:t>
            </a:r>
            <a:r>
              <a:rPr lang="en-US" altLang="it-IT" sz="2800" dirty="0">
                <a:latin typeface="Raleway" pitchFamily="2" charset="0"/>
                <a:sym typeface="Apex New Medium" pitchFamily="50" charset="0"/>
              </a:rPr>
              <a:t> </a:t>
            </a:r>
          </a:p>
          <a:p>
            <a:pPr algn="ctr"/>
            <a:r>
              <a:rPr lang="en-US" altLang="it-IT" sz="2800" dirty="0">
                <a:latin typeface="Raleway" pitchFamily="2" charset="0"/>
                <a:sym typeface="Apex New Medium" pitchFamily="50" charset="0"/>
              </a:rPr>
              <a:t>per le imprese della  ZLS ER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A0E1382-0813-93F6-DEC8-65979BB58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92" y="1458901"/>
            <a:ext cx="11425286" cy="4725144"/>
          </a:xfrm>
          <a:prstGeom prst="roundRect">
            <a:avLst>
              <a:gd name="adj" fmla="val 12802"/>
            </a:avLst>
          </a:prstGeom>
          <a:noFill/>
          <a:ln>
            <a:noFill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marL="263525" indent="-263525" eaLnBrk="1" hangingPunct="1">
              <a:buFontTx/>
              <a:buChar char="•"/>
              <a:defRPr b="1"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 algn="just">
              <a:spcBef>
                <a:spcPts val="300"/>
              </a:spcBef>
              <a:spcAft>
                <a:spcPts val="600"/>
              </a:spcAft>
            </a:pPr>
            <a:r>
              <a:rPr lang="it-IT" dirty="0">
                <a:latin typeface="Raleway" pitchFamily="2" charset="0"/>
              </a:rPr>
              <a:t>Premialità sulla legge regionale n. 14/2014 </a:t>
            </a:r>
            <a:r>
              <a:rPr lang="it-IT" b="0" dirty="0">
                <a:latin typeface="Raleway" pitchFamily="2" charset="0"/>
              </a:rPr>
              <a:t>- Promozione degli investimenti in Emilia-Romagna;</a:t>
            </a:r>
          </a:p>
          <a:p>
            <a:pPr lvl="0" algn="just">
              <a:spcBef>
                <a:spcPts val="300"/>
              </a:spcBef>
              <a:spcAft>
                <a:spcPts val="600"/>
              </a:spcAft>
            </a:pPr>
            <a:r>
              <a:rPr lang="it-IT" dirty="0">
                <a:latin typeface="Raleway" pitchFamily="2" charset="0"/>
              </a:rPr>
              <a:t>Nuove agevolazioni </a:t>
            </a:r>
            <a:r>
              <a:rPr lang="it-IT" b="0" dirty="0">
                <a:latin typeface="Raleway" pitchFamily="2" charset="0"/>
              </a:rPr>
              <a:t>legate alla nuova </a:t>
            </a:r>
            <a:r>
              <a:rPr lang="it-IT" dirty="0">
                <a:latin typeface="Raleway" pitchFamily="2" charset="0"/>
              </a:rPr>
              <a:t>legge di incentivazione allo shift modale gomma/ferro;</a:t>
            </a:r>
          </a:p>
          <a:p>
            <a:pPr lvl="0" algn="just">
              <a:spcBef>
                <a:spcPts val="300"/>
              </a:spcBef>
              <a:spcAft>
                <a:spcPts val="600"/>
              </a:spcAft>
            </a:pPr>
            <a:r>
              <a:rPr lang="it-IT" b="0" dirty="0">
                <a:latin typeface="Raleway" pitchFamily="2" charset="0"/>
              </a:rPr>
              <a:t>Previsione di una </a:t>
            </a:r>
            <a:r>
              <a:rPr lang="it-IT" dirty="0">
                <a:latin typeface="Raleway" pitchFamily="2" charset="0"/>
              </a:rPr>
              <a:t>specifica priorità </a:t>
            </a:r>
            <a:r>
              <a:rPr lang="it-IT" b="0" dirty="0">
                <a:latin typeface="Raleway" pitchFamily="2" charset="0"/>
              </a:rPr>
              <a:t>nell’ambito dei criteri di selezione </a:t>
            </a:r>
            <a:r>
              <a:rPr lang="it-IT" dirty="0">
                <a:latin typeface="Raleway" pitchFamily="2" charset="0"/>
              </a:rPr>
              <a:t>per la valutazione dei progetti candidati a valere sul POR FESR 2021-2027;</a:t>
            </a:r>
          </a:p>
          <a:p>
            <a:pPr lvl="0" algn="just">
              <a:spcBef>
                <a:spcPts val="300"/>
              </a:spcBef>
              <a:spcAft>
                <a:spcPts val="600"/>
              </a:spcAft>
            </a:pPr>
            <a:r>
              <a:rPr lang="it-IT" dirty="0">
                <a:latin typeface="Raleway" pitchFamily="2" charset="0"/>
              </a:rPr>
              <a:t>L’eventuale predisposizione di misure dedicate </a:t>
            </a:r>
            <a:r>
              <a:rPr lang="it-IT" b="0" dirty="0">
                <a:latin typeface="Raleway" pitchFamily="2" charset="0"/>
              </a:rPr>
              <a:t>nell’ambito del programma triennale delle attività produttive e/o del</a:t>
            </a:r>
            <a:r>
              <a:rPr lang="it-IT" dirty="0">
                <a:latin typeface="Raleway" pitchFamily="2" charset="0"/>
              </a:rPr>
              <a:t> </a:t>
            </a:r>
            <a:r>
              <a:rPr lang="it-IT" b="0" dirty="0">
                <a:latin typeface="Raleway" pitchFamily="2" charset="0"/>
              </a:rPr>
              <a:t>POR FESR 2021-2027 </a:t>
            </a:r>
            <a:r>
              <a:rPr lang="it-IT" dirty="0">
                <a:latin typeface="Raleway" pitchFamily="2" charset="0"/>
              </a:rPr>
              <a:t>volte a favorire gli investimenti sostenuti dalle imprese rientranti nell’accordo e per interventi in grado di agevolare ed intensificare l’utilizzo del porto di Ravenna, anche nell’ambito di progetti strategici di innovazione delle filiere produttive;</a:t>
            </a:r>
          </a:p>
          <a:p>
            <a:pPr lvl="0" algn="just">
              <a:spcBef>
                <a:spcPts val="300"/>
              </a:spcBef>
              <a:spcAft>
                <a:spcPts val="600"/>
              </a:spcAft>
            </a:pPr>
            <a:r>
              <a:rPr lang="it-IT" dirty="0">
                <a:latin typeface="Raleway" pitchFamily="2" charset="0"/>
              </a:rPr>
              <a:t>Riduzione degli oneri legati ad autorizzazioni ambientali di competenza regionale (VIA,VAS, screening, AIA);</a:t>
            </a:r>
          </a:p>
          <a:p>
            <a:pPr lvl="0" algn="just">
              <a:spcBef>
                <a:spcPts val="300"/>
              </a:spcBef>
              <a:spcAft>
                <a:spcPts val="600"/>
              </a:spcAft>
            </a:pPr>
            <a:r>
              <a:rPr lang="it-IT" dirty="0">
                <a:latin typeface="Raleway" pitchFamily="2" charset="0"/>
              </a:rPr>
              <a:t>Riduzione del contributo di costruzione per i Comuni </a:t>
            </a:r>
          </a:p>
          <a:p>
            <a:pPr lvl="0" algn="just">
              <a:spcBef>
                <a:spcPts val="300"/>
              </a:spcBef>
              <a:spcAft>
                <a:spcPts val="600"/>
              </a:spcAft>
            </a:pPr>
            <a:r>
              <a:rPr lang="it-IT" dirty="0">
                <a:latin typeface="Raleway" pitchFamily="2" charset="0"/>
              </a:rPr>
              <a:t>Riduzione della TARI e ulteriori facilitazioni e incentivazioni (limitatamente ai Comuni che prevedono tali agevolazioni)</a:t>
            </a:r>
            <a:endParaRPr lang="it-IT" altLang="it-IT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61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1420</Words>
  <Application>Microsoft Office PowerPoint</Application>
  <PresentationFormat>Widescreen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TRACCIA SLIDES PRESENTAZIONE DG</dc:title>
  <dc:creator>Melotti Patrizia</dc:creator>
  <cp:lastModifiedBy>Ropa Federica</cp:lastModifiedBy>
  <cp:revision>9</cp:revision>
  <cp:lastPrinted>2021-12-07T13:48:45Z</cp:lastPrinted>
  <dcterms:created xsi:type="dcterms:W3CDTF">2021-11-29T15:38:26Z</dcterms:created>
  <dcterms:modified xsi:type="dcterms:W3CDTF">2024-03-24T12:44:43Z</dcterms:modified>
</cp:coreProperties>
</file>