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83" r:id="rId4"/>
    <p:sldId id="260" r:id="rId5"/>
    <p:sldId id="261" r:id="rId6"/>
    <p:sldId id="259" r:id="rId7"/>
    <p:sldId id="264" r:id="rId8"/>
    <p:sldId id="257" r:id="rId9"/>
    <p:sldId id="262" r:id="rId10"/>
    <p:sldId id="263" r:id="rId11"/>
    <p:sldId id="267" r:id="rId12"/>
    <p:sldId id="265" r:id="rId13"/>
    <p:sldId id="266" r:id="rId14"/>
    <p:sldId id="269" r:id="rId15"/>
    <p:sldId id="270" r:id="rId16"/>
    <p:sldId id="271" r:id="rId17"/>
    <p:sldId id="281" r:id="rId18"/>
    <p:sldId id="272" r:id="rId19"/>
    <p:sldId id="273" r:id="rId20"/>
    <p:sldId id="268" r:id="rId21"/>
    <p:sldId id="274" r:id="rId22"/>
    <p:sldId id="275" r:id="rId23"/>
    <p:sldId id="279" r:id="rId24"/>
    <p:sldId id="276" r:id="rId25"/>
    <p:sldId id="277" r:id="rId26"/>
    <p:sldId id="278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77" autoAdjust="0"/>
  </p:normalViewPr>
  <p:slideViewPr>
    <p:cSldViewPr>
      <p:cViewPr varScale="1">
        <p:scale>
          <a:sx n="87" d="100"/>
          <a:sy n="87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AppData\Local\Temp\indice%20cultura%20inno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INNO_RER\innorere%20lavori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tente\Documents\ANNA%20DESK\Cise\DB\elab\OK%20split%20%20DB%2070%2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lisa\Documents\ANNA%20DESK\2017\Cise\DB\elab\OK%20split%20%20DB%2070%25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\Desktop\INNO_RER\presentazione%20finale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\Desktop\model%20P%20super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\Desktop\model%20P%20superfinal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Foglio1!$C$1:$C$2</c:f>
              <c:strCache>
                <c:ptCount val="2"/>
                <c:pt idx="0">
                  <c:v>Nr. S3 di appartenenza</c:v>
                </c:pt>
                <c:pt idx="1">
                  <c:v>Conteggio S3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2-442A-A881-EF0F557F09B0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92-442A-A881-EF0F557F09B0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92-442A-A881-EF0F557F09B0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92-442A-A881-EF0F557F09B0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92-442A-A881-EF0F557F09B0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92-442A-A881-EF0F557F09B0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92-442A-A881-EF0F557F09B0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692-442A-A881-EF0F557F09B0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692-442A-A881-EF0F557F09B0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692-442A-A881-EF0F557F09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F57F0FE-37DB-484E-A252-0EEABDF98295}" type="CATEGORYNAME">
                      <a:rPr lang="it-IT">
                        <a:solidFill>
                          <a:schemeClr val="bg1"/>
                        </a:solidFill>
                      </a:rPr>
                      <a:pPr/>
                      <a:t>[NOME CATEGORIA]</a:t>
                    </a:fld>
                    <a:r>
                      <a:rPr lang="it-IT" baseline="0">
                        <a:solidFill>
                          <a:schemeClr val="bg1"/>
                        </a:solidFill>
                      </a:rPr>
                      <a:t>
</a:t>
                    </a:r>
                    <a:fld id="{044F1266-DCE8-4982-9FD4-F08C6087FF2A}" type="PERCENTAGE">
                      <a:rPr lang="it-IT" baseline="0">
                        <a:solidFill>
                          <a:schemeClr val="bg1"/>
                        </a:solidFill>
                      </a:rPr>
                      <a:pPr/>
                      <a:t>[PERCENTUALE]</a:t>
                    </a:fld>
                    <a:endParaRPr lang="it-IT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92-442A-A881-EF0F557F09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AC8E89-DA09-40BE-943E-EE98B98BDAE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[NOME CATEGORIA]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71CB17BE-FC88-4B6C-8536-C138509D8177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[PERCENTUALE]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92-442A-A881-EF0F557F09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716B16-9A18-487B-9C5B-B7296A1EC3C7}" type="CATEGORYNAME">
                      <a:rPr lang="it-IT">
                        <a:solidFill>
                          <a:schemeClr val="bg1"/>
                        </a:solidFill>
                      </a:rPr>
                      <a:pPr/>
                      <a:t>[NOME CATEGORIA]</a:t>
                    </a:fld>
                    <a:r>
                      <a:rPr lang="it-IT" baseline="0">
                        <a:solidFill>
                          <a:schemeClr val="bg1"/>
                        </a:solidFill>
                      </a:rPr>
                      <a:t>
</a:t>
                    </a:r>
                    <a:fld id="{25C561C3-BA4D-4B91-9994-54FDC4F7D00D}" type="PERCENTAGE">
                      <a:rPr lang="it-IT" baseline="0">
                        <a:solidFill>
                          <a:schemeClr val="bg1"/>
                        </a:solidFill>
                      </a:rPr>
                      <a:pPr/>
                      <a:t>[PERCENTUALE]</a:t>
                    </a:fld>
                    <a:endParaRPr lang="it-IT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92-442A-A881-EF0F557F09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A0B101-5479-4823-856C-E4BA023804DC}" type="CATEGORYNAME">
                      <a:rPr lang="it-IT">
                        <a:solidFill>
                          <a:schemeClr val="bg1"/>
                        </a:solidFill>
                      </a:rPr>
                      <a:pPr/>
                      <a:t>[NOME CATEGORIA]</a:t>
                    </a:fld>
                    <a:r>
                      <a:rPr lang="it-IT" baseline="0">
                        <a:solidFill>
                          <a:schemeClr val="bg1"/>
                        </a:solidFill>
                      </a:rPr>
                      <a:t>
</a:t>
                    </a:r>
                    <a:fld id="{5F34B9E4-2D37-4F73-8DB0-20F22950C66F}" type="PERCENTAGE">
                      <a:rPr lang="it-IT" baseline="0">
                        <a:solidFill>
                          <a:schemeClr val="bg1"/>
                        </a:solidFill>
                      </a:rPr>
                      <a:pPr/>
                      <a:t>[PERCENTUALE]</a:t>
                    </a:fld>
                    <a:endParaRPr lang="it-IT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92-442A-A881-EF0F557F09B0}"/>
                </c:ext>
              </c:extLst>
            </c:dLbl>
            <c:dLbl>
              <c:idx val="4"/>
              <c:layout>
                <c:manualLayout>
                  <c:x val="-5.6560504481244979E-2"/>
                  <c:y val="0.20720567716919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92-442A-A881-EF0F557F09B0}"/>
                </c:ext>
              </c:extLst>
            </c:dLbl>
            <c:dLbl>
              <c:idx val="7"/>
              <c:layout>
                <c:manualLayout>
                  <c:x val="-7.6314320155771278E-3"/>
                  <c:y val="-4.1849300265110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92-442A-A881-EF0F557F09B0}"/>
                </c:ext>
              </c:extLst>
            </c:dLbl>
            <c:dLbl>
              <c:idx val="8"/>
              <c:layout>
                <c:manualLayout>
                  <c:x val="8.5703903490833011E-2"/>
                  <c:y val="-8.1498940454434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92-442A-A881-EF0F557F09B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37CE0A7-BDAE-4D70-8C78-9E0072716A8F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[NOME CATEGORIA]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DA2851CD-1662-4957-A9F4-E1845F2398A6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[PERCENTUALE]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692-442A-A881-EF0F557F0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Foglio1!$A$3:$A$12</c:f>
              <c:strCache>
                <c:ptCount val="10"/>
                <c:pt idx="0">
                  <c:v>Attività professionali, scientifiche e tecniche, amm. e di supporto</c:v>
                </c:pt>
                <c:pt idx="1">
                  <c:v>Manifattura</c:v>
                </c:pt>
                <c:pt idx="2">
                  <c:v>Servizi di Informazione e comunicazione</c:v>
                </c:pt>
                <c:pt idx="3">
                  <c:v>Commercio, logistica, alloggio e rist.</c:v>
                </c:pt>
                <c:pt idx="4">
                  <c:v>Estrazione ed altra attività (energia, acqua, rifiuti)</c:v>
                </c:pt>
                <c:pt idx="5">
                  <c:v>Agricoltura, silvicoltura e pesca</c:v>
                </c:pt>
                <c:pt idx="6">
                  <c:v>Altre attività di servizi</c:v>
                </c:pt>
                <c:pt idx="7">
                  <c:v>Amm. Pubb. e difesa, istruzione, sanità e ass. sociale</c:v>
                </c:pt>
                <c:pt idx="8">
                  <c:v>Attività immobiliari</c:v>
                </c:pt>
                <c:pt idx="9">
                  <c:v>Costruzioni</c:v>
                </c:pt>
              </c:strCache>
            </c:strRef>
          </c:cat>
          <c:val>
            <c:numRef>
              <c:f>Foglio1!$C$3:$C$12</c:f>
              <c:numCache>
                <c:formatCode>General</c:formatCode>
                <c:ptCount val="10"/>
                <c:pt idx="0">
                  <c:v>459</c:v>
                </c:pt>
                <c:pt idx="1">
                  <c:v>1120</c:v>
                </c:pt>
                <c:pt idx="2">
                  <c:v>249</c:v>
                </c:pt>
                <c:pt idx="3">
                  <c:v>387</c:v>
                </c:pt>
                <c:pt idx="4">
                  <c:v>43</c:v>
                </c:pt>
                <c:pt idx="5">
                  <c:v>33</c:v>
                </c:pt>
                <c:pt idx="6">
                  <c:v>20</c:v>
                </c:pt>
                <c:pt idx="7">
                  <c:v>69</c:v>
                </c:pt>
                <c:pt idx="8">
                  <c:v>65</c:v>
                </c:pt>
                <c:pt idx="9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692-442A-A881-EF0F557F0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0738032222083"/>
          <c:y val="2.0960784493520408E-2"/>
          <c:w val="0.75918563668644534"/>
          <c:h val="0.56828098617102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'[indice cultura inno-2.xlsx]Foglio2'!$B$16</c:f>
              <c:strCache>
                <c:ptCount val="1"/>
                <c:pt idx="0">
                  <c:v>tardive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'[indice cultura inno-2.xlsx]Foglio2'!$A$17:$A$22</c:f>
              <c:strCache>
                <c:ptCount val="6"/>
                <c:pt idx="0">
                  <c:v>servizi ad alta intensità di conoscenza</c:v>
                </c:pt>
                <c:pt idx="1">
                  <c:v>agroalimentare</c:v>
                </c:pt>
                <c:pt idx="2">
                  <c:v>meccatronica</c:v>
                </c:pt>
                <c:pt idx="3">
                  <c:v>industrie culturali e del benessere</c:v>
                </c:pt>
                <c:pt idx="4">
                  <c:v>industrie culturali e creative</c:v>
                </c:pt>
                <c:pt idx="5">
                  <c:v>sistema edilizia e costruzioni</c:v>
                </c:pt>
              </c:strCache>
            </c:strRef>
          </c:cat>
          <c:val>
            <c:numRef>
              <c:f>'[indice cultura inno-2.xlsx]Foglio2'!$B$17:$B$22</c:f>
              <c:numCache>
                <c:formatCode>0.00%</c:formatCode>
                <c:ptCount val="6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0-4BDC-BC61-4DAF78E8323A}"/>
            </c:ext>
          </c:extLst>
        </c:ser>
        <c:ser>
          <c:idx val="1"/>
          <c:order val="1"/>
          <c:tx>
            <c:strRef>
              <c:f>'[indice cultura inno-2.xlsx]Foglio2'!$C$16</c:f>
              <c:strCache>
                <c:ptCount val="1"/>
                <c:pt idx="0">
                  <c:v>adattive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'[indice cultura inno-2.xlsx]Foglio2'!$A$17:$A$22</c:f>
              <c:strCache>
                <c:ptCount val="6"/>
                <c:pt idx="0">
                  <c:v>servizi ad alta intensità di conoscenza</c:v>
                </c:pt>
                <c:pt idx="1">
                  <c:v>agroalimentare</c:v>
                </c:pt>
                <c:pt idx="2">
                  <c:v>meccatronica</c:v>
                </c:pt>
                <c:pt idx="3">
                  <c:v>industrie culturali e del benessere</c:v>
                </c:pt>
                <c:pt idx="4">
                  <c:v>industrie culturali e creative</c:v>
                </c:pt>
                <c:pt idx="5">
                  <c:v>sistema edilizia e costruzioni</c:v>
                </c:pt>
              </c:strCache>
            </c:strRef>
          </c:cat>
          <c:val>
            <c:numRef>
              <c:f>'[indice cultura inno-2.xlsx]Foglio2'!$C$17:$C$22</c:f>
              <c:numCache>
                <c:formatCode>0.00%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0-4BDC-BC61-4DAF78E8323A}"/>
            </c:ext>
          </c:extLst>
        </c:ser>
        <c:ser>
          <c:idx val="2"/>
          <c:order val="2"/>
          <c:tx>
            <c:strRef>
              <c:f>'[indice cultura inno-2.xlsx]Foglio2'!$D$16</c:f>
              <c:strCache>
                <c:ptCount val="1"/>
                <c:pt idx="0">
                  <c:v>proattive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'[indice cultura inno-2.xlsx]Foglio2'!$A$17:$A$22</c:f>
              <c:strCache>
                <c:ptCount val="6"/>
                <c:pt idx="0">
                  <c:v>servizi ad alta intensità di conoscenza</c:v>
                </c:pt>
                <c:pt idx="1">
                  <c:v>agroalimentare</c:v>
                </c:pt>
                <c:pt idx="2">
                  <c:v>meccatronica</c:v>
                </c:pt>
                <c:pt idx="3">
                  <c:v>industrie culturali e del benessere</c:v>
                </c:pt>
                <c:pt idx="4">
                  <c:v>industrie culturali e creative</c:v>
                </c:pt>
                <c:pt idx="5">
                  <c:v>sistema edilizia e costruzioni</c:v>
                </c:pt>
              </c:strCache>
            </c:strRef>
          </c:cat>
          <c:val>
            <c:numRef>
              <c:f>'[indice cultura inno-2.xlsx]Foglio2'!$D$17:$D$22</c:f>
              <c:numCache>
                <c:formatCode>0.00%</c:formatCode>
                <c:ptCount val="6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0-4BDC-BC61-4DAF78E8323A}"/>
            </c:ext>
          </c:extLst>
        </c:ser>
        <c:ser>
          <c:idx val="3"/>
          <c:order val="3"/>
          <c:tx>
            <c:strRef>
              <c:f>'[indice cultura inno-2.xlsx]Foglio2'!$E$16</c:f>
              <c:strCache>
                <c:ptCount val="1"/>
                <c:pt idx="0">
                  <c:v>leader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'[indice cultura inno-2.xlsx]Foglio2'!$A$17:$A$22</c:f>
              <c:strCache>
                <c:ptCount val="6"/>
                <c:pt idx="0">
                  <c:v>servizi ad alta intensità di conoscenza</c:v>
                </c:pt>
                <c:pt idx="1">
                  <c:v>agroalimentare</c:v>
                </c:pt>
                <c:pt idx="2">
                  <c:v>meccatronica</c:v>
                </c:pt>
                <c:pt idx="3">
                  <c:v>industrie culturali e del benessere</c:v>
                </c:pt>
                <c:pt idx="4">
                  <c:v>industrie culturali e creative</c:v>
                </c:pt>
                <c:pt idx="5">
                  <c:v>sistema edilizia e costruzioni</c:v>
                </c:pt>
              </c:strCache>
            </c:strRef>
          </c:cat>
          <c:val>
            <c:numRef>
              <c:f>'[indice cultura inno-2.xlsx]Foglio2'!$E$17:$E$22</c:f>
              <c:numCache>
                <c:formatCode>0.00%</c:formatCode>
                <c:ptCount val="6"/>
                <c:pt idx="0">
                  <c:v>7.0000000000000007E-2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50-4BDC-BC61-4DAF78E8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423128"/>
        <c:axId val="976431000"/>
      </c:barChart>
      <c:catAx>
        <c:axId val="97642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6431000"/>
        <c:crosses val="autoZero"/>
        <c:auto val="1"/>
        <c:lblAlgn val="ctr"/>
        <c:lblOffset val="100"/>
        <c:noMultiLvlLbl val="0"/>
      </c:catAx>
      <c:valAx>
        <c:axId val="97643100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642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9627353789494"/>
          <c:y val="0.80339534999482587"/>
          <c:w val="0.56773864603890156"/>
          <c:h val="6.21917560587741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6654291523025E-2"/>
          <c:y val="3.0570924209695035E-2"/>
          <c:w val="0.96110669141695393"/>
          <c:h val="0.90306486101211692"/>
        </c:manualLayout>
      </c:layout>
      <c:bubbleChart>
        <c:varyColors val="0"/>
        <c:ser>
          <c:idx val="0"/>
          <c:order val="0"/>
          <c:tx>
            <c:strRef>
              <c:f>Foglio2!$C$76</c:f>
              <c:strCache>
                <c:ptCount val="1"/>
                <c:pt idx="0">
                  <c:v>elemento non presente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528772346852986E-2"/>
                  <c:y val="9.5809630054357178E-2"/>
                </c:manualLayout>
              </c:layout>
              <c:tx>
                <c:rich>
                  <a:bodyPr/>
                  <a:lstStyle/>
                  <a:p>
                    <a:fld id="{FA1E6C05-2A99-4844-A634-B9B9631526B7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597-4B41-86AD-BD4B05F63340}"/>
                </c:ext>
              </c:extLst>
            </c:dLbl>
            <c:dLbl>
              <c:idx val="1"/>
              <c:layout>
                <c:manualLayout>
                  <c:x val="-3.1446540880503146E-3"/>
                  <c:y val="-6.4376347794486213E-2"/>
                </c:manualLayout>
              </c:layout>
              <c:tx>
                <c:rich>
                  <a:bodyPr/>
                  <a:lstStyle/>
                  <a:p>
                    <a:fld id="{75BF5B66-F1C7-47CD-A9EC-F6C615E605AE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597-4B41-86AD-BD4B05F63340}"/>
                </c:ext>
              </c:extLst>
            </c:dLbl>
            <c:dLbl>
              <c:idx val="2"/>
              <c:layout>
                <c:manualLayout>
                  <c:x val="3.5320083388770102E-2"/>
                  <c:y val="-0.10738253952659882"/>
                </c:manualLayout>
              </c:layout>
              <c:tx>
                <c:rich>
                  <a:bodyPr/>
                  <a:lstStyle/>
                  <a:p>
                    <a:fld id="{2ADF76FC-1896-4404-B6DA-04BE98B7D21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597-4B41-86AD-BD4B05F63340}"/>
                </c:ext>
              </c:extLst>
            </c:dLbl>
            <c:dLbl>
              <c:idx val="3"/>
              <c:layout>
                <c:manualLayout>
                  <c:x val="-1.7295597484276844E-2"/>
                  <c:y val="-8.6660468184885375E-2"/>
                </c:manualLayout>
              </c:layout>
              <c:tx>
                <c:rich>
                  <a:bodyPr/>
                  <a:lstStyle/>
                  <a:p>
                    <a:fld id="{54B4B389-ECE4-4344-AD61-771AC5A5CD32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597-4B41-86AD-BD4B05F63340}"/>
                </c:ext>
              </c:extLst>
            </c:dLbl>
            <c:dLbl>
              <c:idx val="4"/>
              <c:layout>
                <c:manualLayout>
                  <c:x val="-9.7130229319117786E-2"/>
                  <c:y val="-0.23777562323746881"/>
                </c:manualLayout>
              </c:layout>
              <c:tx>
                <c:rich>
                  <a:bodyPr/>
                  <a:lstStyle/>
                  <a:p>
                    <a:fld id="{61BD9242-3829-471F-8B69-B14C5AF5DD3D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597-4B41-86AD-BD4B05F63340}"/>
                </c:ext>
              </c:extLst>
            </c:dLbl>
            <c:dLbl>
              <c:idx val="5"/>
              <c:layout>
                <c:manualLayout>
                  <c:x val="-0.31788075049893094"/>
                  <c:y val="8.9485449605498923E-2"/>
                </c:manualLayout>
              </c:layout>
              <c:tx>
                <c:rich>
                  <a:bodyPr/>
                  <a:lstStyle/>
                  <a:p>
                    <a:fld id="{CE593CB6-3AE2-4617-929E-14A119EEE386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597-4B41-86AD-BD4B05F63340}"/>
                </c:ext>
              </c:extLst>
            </c:dLbl>
            <c:dLbl>
              <c:idx val="6"/>
              <c:layout>
                <c:manualLayout>
                  <c:x val="-0.14173636903877582"/>
                  <c:y val="0.17428716647173748"/>
                </c:manualLayout>
              </c:layout>
              <c:tx>
                <c:rich>
                  <a:bodyPr/>
                  <a:lstStyle/>
                  <a:p>
                    <a:fld id="{1C6191F6-79E6-42CB-9433-237A18E6ABFC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597-4B41-86AD-BD4B05F63340}"/>
                </c:ext>
              </c:extLst>
            </c:dLbl>
            <c:dLbl>
              <c:idx val="7"/>
              <c:layout>
                <c:manualLayout>
                  <c:x val="-0.30377556579012527"/>
                  <c:y val="0.17434175574303495"/>
                </c:manualLayout>
              </c:layout>
              <c:tx>
                <c:rich>
                  <a:bodyPr/>
                  <a:lstStyle/>
                  <a:p>
                    <a:fld id="{079F6ABD-2FAE-4ACD-86A3-716A5C40826D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597-4B41-86AD-BD4B05F63340}"/>
                </c:ext>
              </c:extLst>
            </c:dLbl>
            <c:dLbl>
              <c:idx val="8"/>
              <c:layout>
                <c:manualLayout>
                  <c:x val="-3.0625959490912721E-2"/>
                  <c:y val="-0.1410781732012299"/>
                </c:manualLayout>
              </c:layout>
              <c:tx>
                <c:rich>
                  <a:bodyPr/>
                  <a:lstStyle/>
                  <a:p>
                    <a:fld id="{013DA9F2-F89C-4863-990D-E558F1F1D152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597-4B41-86AD-BD4B05F6334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AA384A6-1F68-4DF7-8D26-691CFA92D7B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597-4B41-86AD-BD4B05F6334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  <a:alpha val="38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Foglio2!$B$77:$B$86</c:f>
              <c:numCache>
                <c:formatCode>General</c:formatCode>
                <c:ptCount val="10"/>
                <c:pt idx="0">
                  <c:v>50</c:v>
                </c:pt>
                <c:pt idx="1">
                  <c:v>43</c:v>
                </c:pt>
                <c:pt idx="2">
                  <c:v>24</c:v>
                </c:pt>
                <c:pt idx="3">
                  <c:v>36</c:v>
                </c:pt>
                <c:pt idx="4">
                  <c:v>26</c:v>
                </c:pt>
                <c:pt idx="5">
                  <c:v>21</c:v>
                </c:pt>
                <c:pt idx="6">
                  <c:v>26</c:v>
                </c:pt>
                <c:pt idx="7">
                  <c:v>24</c:v>
                </c:pt>
                <c:pt idx="8">
                  <c:v>6</c:v>
                </c:pt>
                <c:pt idx="9">
                  <c:v>6</c:v>
                </c:pt>
              </c:numCache>
            </c:numRef>
          </c:xVal>
          <c:yVal>
            <c:numRef>
              <c:f>Foglio2!$C$77:$C$86</c:f>
              <c:numCache>
                <c:formatCode>General</c:formatCode>
                <c:ptCount val="10"/>
                <c:pt idx="0">
                  <c:v>40</c:v>
                </c:pt>
                <c:pt idx="1">
                  <c:v>46</c:v>
                </c:pt>
                <c:pt idx="2">
                  <c:v>69</c:v>
                </c:pt>
                <c:pt idx="3">
                  <c:v>54</c:v>
                </c:pt>
                <c:pt idx="4">
                  <c:v>65</c:v>
                </c:pt>
                <c:pt idx="5">
                  <c:v>72</c:v>
                </c:pt>
                <c:pt idx="6">
                  <c:v>68</c:v>
                </c:pt>
                <c:pt idx="7">
                  <c:v>69</c:v>
                </c:pt>
                <c:pt idx="8">
                  <c:v>88</c:v>
                </c:pt>
                <c:pt idx="9">
                  <c:v>86</c:v>
                </c:pt>
              </c:numCache>
            </c:numRef>
          </c:yVal>
          <c:bubbleSize>
            <c:numRef>
              <c:f>Foglio2!$D$77:$D$86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Foglio2!$A$77:$A$86</c15:f>
                <c15:dlblRangeCache>
                  <c:ptCount val="10"/>
                  <c:pt idx="0">
                    <c:v>Riduzione dei consumi</c:v>
                  </c:pt>
                  <c:pt idx="1">
                    <c:v>Riduzione dei rifiuti</c:v>
                  </c:pt>
                  <c:pt idx="2">
                    <c:v>Etichette, certificazioni ambientali</c:v>
                  </c:pt>
                  <c:pt idx="3">
                    <c:v>Riduzione degli imballaggi</c:v>
                  </c:pt>
                  <c:pt idx="4">
                    <c:v>Riciclabilità dei materiali, utilizzo di materie prime sostenibili</c:v>
                  </c:pt>
                  <c:pt idx="5">
                    <c:v>Riutilizzabilità e rigenerabillità  del prodotto finale</c:v>
                  </c:pt>
                  <c:pt idx="6">
                    <c:v>Durabilità e riparabilità del prodotto finale</c:v>
                  </c:pt>
                  <c:pt idx="7">
                    <c:v>Utilizzo di materie prime secondarie e sottoprodotti</c:v>
                  </c:pt>
                  <c:pt idx="8">
                    <c:v>Analisi del Ciclo di Vita, ecodesign</c:v>
                  </c:pt>
                  <c:pt idx="9">
                    <c:v>Sharing Economy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F597-4B41-86AD-BD4B05F6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46415912"/>
        <c:axId val="546416240"/>
      </c:bubbleChart>
      <c:valAx>
        <c:axId val="546415912"/>
        <c:scaling>
          <c:orientation val="minMax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546416240"/>
        <c:crosses val="autoZero"/>
        <c:crossBetween val="midCat"/>
      </c:valAx>
      <c:valAx>
        <c:axId val="54641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6415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13657031219966E-2"/>
          <c:y val="3.1523140851124801E-2"/>
          <c:w val="0.91227444771800326"/>
          <c:h val="0.561300160463759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okdomande3!$AU$636</c:f>
              <c:strCache>
                <c:ptCount val="1"/>
                <c:pt idx="0">
                  <c:v>[Analisi del Ciclo di Vita LCA , ecodesign]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okdomande3!$AU$637:$AU$642</c:f>
              <c:numCache>
                <c:formatCode>0</c:formatCode>
                <c:ptCount val="6"/>
                <c:pt idx="0">
                  <c:v>4.2307692307692308</c:v>
                </c:pt>
                <c:pt idx="1">
                  <c:v>6.1433447098976117</c:v>
                </c:pt>
                <c:pt idx="2">
                  <c:v>5.6338028169014081</c:v>
                </c:pt>
                <c:pt idx="3">
                  <c:v>5.0802139037433154</c:v>
                </c:pt>
                <c:pt idx="4">
                  <c:v>7.6628352490421463</c:v>
                </c:pt>
                <c:pt idx="5">
                  <c:v>7.7025232403718462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A-4767-9156-74750CE9401C}"/>
            </c:ext>
          </c:extLst>
        </c:ser>
        <c:ser>
          <c:idx val="1"/>
          <c:order val="1"/>
          <c:tx>
            <c:strRef>
              <c:f>okdomande3!$AV$636</c:f>
              <c:strCache>
                <c:ptCount val="1"/>
                <c:pt idx="0">
                  <c:v>[Durabilità e riparabilità del prodotto finale]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okdomande3!$AV$637:$AV$642</c:f>
              <c:numCache>
                <c:formatCode>0</c:formatCode>
                <c:ptCount val="6"/>
                <c:pt idx="0">
                  <c:v>13.076923076923077</c:v>
                </c:pt>
                <c:pt idx="1">
                  <c:v>21.501706484641637</c:v>
                </c:pt>
                <c:pt idx="2">
                  <c:v>12.67605633802817</c:v>
                </c:pt>
                <c:pt idx="3">
                  <c:v>24.598930481283418</c:v>
                </c:pt>
                <c:pt idx="4">
                  <c:v>24.712643678160919</c:v>
                </c:pt>
                <c:pt idx="5">
                  <c:v>36.653386454183263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A-4767-9156-74750CE9401C}"/>
            </c:ext>
          </c:extLst>
        </c:ser>
        <c:ser>
          <c:idx val="2"/>
          <c:order val="2"/>
          <c:tx>
            <c:strRef>
              <c:f>okdomande3!$AW$636</c:f>
              <c:strCache>
                <c:ptCount val="1"/>
                <c:pt idx="0">
                  <c:v>[Riutilizzabilità e rigenerabillità  del prodotto finale]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okdomande3!$AW$637:$AW$642</c:f>
              <c:numCache>
                <c:formatCode>0</c:formatCode>
                <c:ptCount val="6"/>
                <c:pt idx="0">
                  <c:v>14.615384615384617</c:v>
                </c:pt>
                <c:pt idx="1">
                  <c:v>16.040955631399321</c:v>
                </c:pt>
                <c:pt idx="2">
                  <c:v>9.1549295774647881</c:v>
                </c:pt>
                <c:pt idx="3">
                  <c:v>21.122994652406415</c:v>
                </c:pt>
                <c:pt idx="4">
                  <c:v>20.114942528735632</c:v>
                </c:pt>
                <c:pt idx="5">
                  <c:v>29.083665338645417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A-4767-9156-74750CE9401C}"/>
            </c:ext>
          </c:extLst>
        </c:ser>
        <c:ser>
          <c:idx val="3"/>
          <c:order val="3"/>
          <c:tx>
            <c:strRef>
              <c:f>okdomande3!$AX$636</c:f>
              <c:strCache>
                <c:ptCount val="1"/>
                <c:pt idx="0">
                  <c:v>[Riciclabilità dei materiali, utilizzo di materie prime sostenibili]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okdomande3!$AX$637:$AX$642</c:f>
              <c:numCache>
                <c:formatCode>0</c:formatCode>
                <c:ptCount val="6"/>
                <c:pt idx="0">
                  <c:v>14.230769230769232</c:v>
                </c:pt>
                <c:pt idx="1">
                  <c:v>19.795221843003414</c:v>
                </c:pt>
                <c:pt idx="2">
                  <c:v>16.197183098591548</c:v>
                </c:pt>
                <c:pt idx="3">
                  <c:v>28.743315508021393</c:v>
                </c:pt>
                <c:pt idx="4">
                  <c:v>28.927203065134098</c:v>
                </c:pt>
                <c:pt idx="5">
                  <c:v>30.013280212483401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0A-4767-9156-74750CE9401C}"/>
            </c:ext>
          </c:extLst>
        </c:ser>
        <c:ser>
          <c:idx val="4"/>
          <c:order val="4"/>
          <c:tx>
            <c:strRef>
              <c:f>okdomande3!$AY$636</c:f>
              <c:strCache>
                <c:ptCount val="1"/>
                <c:pt idx="0">
                  <c:v>[Utilizzo di materie prime secondarie e sottoprodotti]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okdomande3!$AY$637:$AY$642</c:f>
              <c:numCache>
                <c:formatCode>0</c:formatCode>
                <c:ptCount val="6"/>
                <c:pt idx="0">
                  <c:v>8.8461538461538467</c:v>
                </c:pt>
                <c:pt idx="1">
                  <c:v>16.040955631399317</c:v>
                </c:pt>
                <c:pt idx="2">
                  <c:v>12.676056338028168</c:v>
                </c:pt>
                <c:pt idx="3">
                  <c:v>25.267379679144387</c:v>
                </c:pt>
                <c:pt idx="4">
                  <c:v>27.394636015325673</c:v>
                </c:pt>
                <c:pt idx="5">
                  <c:v>29.083665338645414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A-4767-9156-74750CE9401C}"/>
            </c:ext>
          </c:extLst>
        </c:ser>
        <c:ser>
          <c:idx val="5"/>
          <c:order val="5"/>
          <c:tx>
            <c:strRef>
              <c:f>okdomande3!$AZ$636</c:f>
              <c:strCache>
                <c:ptCount val="1"/>
                <c:pt idx="0">
                  <c:v>[Riduzione dei consumi]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okdomande3!$AZ$637:$AZ$642</c:f>
              <c:numCache>
                <c:formatCode>0</c:formatCode>
                <c:ptCount val="6"/>
                <c:pt idx="0">
                  <c:v>38.07692307692308</c:v>
                </c:pt>
                <c:pt idx="1">
                  <c:v>40.61433447098976</c:v>
                </c:pt>
                <c:pt idx="2">
                  <c:v>53.521126760563376</c:v>
                </c:pt>
                <c:pt idx="3">
                  <c:v>48.663101604278076</c:v>
                </c:pt>
                <c:pt idx="4">
                  <c:v>53.639846743295017</c:v>
                </c:pt>
                <c:pt idx="5">
                  <c:v>55.245683930942889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0A-4767-9156-74750CE9401C}"/>
            </c:ext>
          </c:extLst>
        </c:ser>
        <c:ser>
          <c:idx val="6"/>
          <c:order val="6"/>
          <c:tx>
            <c:strRef>
              <c:f>okdomande3!$BA$636</c:f>
              <c:strCache>
                <c:ptCount val="1"/>
                <c:pt idx="0">
                  <c:v>[Riduzione dei rifiuti]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okdomande3!$BA$637:$BA$642</c:f>
              <c:numCache>
                <c:formatCode>0</c:formatCode>
                <c:ptCount val="6"/>
                <c:pt idx="0">
                  <c:v>28.076923076923073</c:v>
                </c:pt>
                <c:pt idx="1">
                  <c:v>34.812286689419793</c:v>
                </c:pt>
                <c:pt idx="2">
                  <c:v>45.070422535211272</c:v>
                </c:pt>
                <c:pt idx="3">
                  <c:v>43.983957219251337</c:v>
                </c:pt>
                <c:pt idx="4">
                  <c:v>48.08429118773946</c:v>
                </c:pt>
                <c:pt idx="5">
                  <c:v>47.54316069057105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0A-4767-9156-74750CE9401C}"/>
            </c:ext>
          </c:extLst>
        </c:ser>
        <c:ser>
          <c:idx val="7"/>
          <c:order val="7"/>
          <c:tx>
            <c:strRef>
              <c:f>okdomande3!$BB$636</c:f>
              <c:strCache>
                <c:ptCount val="1"/>
                <c:pt idx="0">
                  <c:v>[Riduzione degli imballaggi]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okdomande3!$BB$637:$BB$642</c:f>
              <c:numCache>
                <c:formatCode>0</c:formatCode>
                <c:ptCount val="6"/>
                <c:pt idx="0">
                  <c:v>21.153846153846153</c:v>
                </c:pt>
                <c:pt idx="1">
                  <c:v>31.058020477815699</c:v>
                </c:pt>
                <c:pt idx="2">
                  <c:v>30.985915492957744</c:v>
                </c:pt>
                <c:pt idx="3">
                  <c:v>33.422459893048128</c:v>
                </c:pt>
                <c:pt idx="4">
                  <c:v>40.996168582375475</c:v>
                </c:pt>
                <c:pt idx="5">
                  <c:v>42.231075697211153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0A-4767-9156-74750CE9401C}"/>
            </c:ext>
          </c:extLst>
        </c:ser>
        <c:ser>
          <c:idx val="8"/>
          <c:order val="8"/>
          <c:tx>
            <c:strRef>
              <c:f>okdomande3!$BC$636</c:f>
              <c:strCache>
                <c:ptCount val="1"/>
                <c:pt idx="0">
                  <c:v>[Etichette, certificazioni ambientali, rispetto dei Criteri AMbientali minimi negli appalti pubblici]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okdomande3!$BC$637:$BC$642</c:f>
              <c:numCache>
                <c:formatCode>0</c:formatCode>
                <c:ptCount val="6"/>
                <c:pt idx="0">
                  <c:v>13.076923076923077</c:v>
                </c:pt>
                <c:pt idx="1">
                  <c:v>17.74744027303754</c:v>
                </c:pt>
                <c:pt idx="2">
                  <c:v>23.239436619718308</c:v>
                </c:pt>
                <c:pt idx="3">
                  <c:v>23.262032085561497</c:v>
                </c:pt>
                <c:pt idx="4">
                  <c:v>34.291187739463602</c:v>
                </c:pt>
                <c:pt idx="5">
                  <c:v>23.505976095617527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0A-4767-9156-74750CE9401C}"/>
            </c:ext>
          </c:extLst>
        </c:ser>
        <c:ser>
          <c:idx val="9"/>
          <c:order val="9"/>
          <c:tx>
            <c:strRef>
              <c:f>okdomande3!$BD$636</c:f>
              <c:strCache>
                <c:ptCount val="1"/>
                <c:pt idx="0">
                  <c:v>[Sharing Economy]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okdomande3!$AT$637:$AT$642</c:f>
              <c:strCache>
                <c:ptCount val="6"/>
                <c:pt idx="0">
                  <c:v>Servizi ad alta intensità di conoscenza</c:v>
                </c:pt>
                <c:pt idx="1">
                  <c:v>Industrie culturali e creative</c:v>
                </c:pt>
                <c:pt idx="2">
                  <c:v>Industria della salute e del benessere</c:v>
                </c:pt>
                <c:pt idx="3">
                  <c:v>Sistema edilizia e costruzioni</c:v>
                </c:pt>
                <c:pt idx="4">
                  <c:v>Agroalimentare</c:v>
                </c:pt>
                <c:pt idx="5">
                  <c:v>Meccatronica e motoristica</c:v>
                </c:pt>
              </c:strCache>
            </c:strRef>
          </c:cat>
          <c:val>
            <c:numRef>
              <c:f>okdomande3!$BD$637:$BD$642</c:f>
              <c:numCache>
                <c:formatCode>0</c:formatCode>
                <c:ptCount val="6"/>
                <c:pt idx="0">
                  <c:v>6.1538461538461542</c:v>
                </c:pt>
                <c:pt idx="1">
                  <c:v>6.1433447098976117</c:v>
                </c:pt>
                <c:pt idx="2">
                  <c:v>5.6338028169014081</c:v>
                </c:pt>
                <c:pt idx="3">
                  <c:v>4.144385026737968</c:v>
                </c:pt>
                <c:pt idx="4">
                  <c:v>6.3218390804597711</c:v>
                </c:pt>
                <c:pt idx="5">
                  <c:v>6.1088977423638768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0A-4767-9156-74750CE94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920864"/>
        <c:axId val="524921192"/>
      </c:barChart>
      <c:catAx>
        <c:axId val="52492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D66C3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4921192"/>
        <c:crosses val="autoZero"/>
        <c:auto val="1"/>
        <c:lblAlgn val="ctr"/>
        <c:lblOffset val="100"/>
        <c:noMultiLvlLbl val="0"/>
      </c:catAx>
      <c:valAx>
        <c:axId val="524921192"/>
        <c:scaling>
          <c:orientation val="minMax"/>
          <c:max val="3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492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958095010200333E-2"/>
          <c:y val="0.65217711093052033"/>
          <c:w val="0.91985200667569289"/>
          <c:h val="0.32896688813106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okdomande3!$U$418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okdomande3!$T$419:$T$431</c:f>
              <c:strCache>
                <c:ptCount val="13"/>
                <c:pt idx="0">
                  <c:v>acceleratori aziendali di startup</c:v>
                </c:pt>
                <c:pt idx="1">
                  <c:v>hackathon </c:v>
                </c:pt>
                <c:pt idx="2">
                  <c:v>acquisizione di startup innovative</c:v>
                </c:pt>
                <c:pt idx="3">
                  <c:v>iniziative da parte di soggetti pubblici</c:v>
                </c:pt>
                <c:pt idx="4">
                  <c:v>eventi  per condivisione dee innovative</c:v>
                </c:pt>
                <c:pt idx="5">
                  <c:v>collaborazioni con Università, centri R&amp;S o tecnopoli, incubatori</c:v>
                </c:pt>
                <c:pt idx="6">
                  <c:v>appartenenza a reti d'impresa</c:v>
                </c:pt>
                <c:pt idx="7">
                  <c:v>appartenenza a gruppo aziendale</c:v>
                </c:pt>
                <c:pt idx="8">
                  <c:v>fiere, convegni, stampa specializzata, studi di mercato</c:v>
                </c:pt>
                <c:pt idx="9">
                  <c:v>ricorso a consulenti </c:v>
                </c:pt>
                <c:pt idx="10">
                  <c:v>addetti R&amp;S  interni </c:v>
                </c:pt>
                <c:pt idx="11">
                  <c:v>fornitori</c:v>
                </c:pt>
                <c:pt idx="12">
                  <c:v>clienti</c:v>
                </c:pt>
              </c:strCache>
            </c:strRef>
          </c:cat>
          <c:val>
            <c:numRef>
              <c:f>okdomande3!$U$419:$U$431</c:f>
              <c:numCache>
                <c:formatCode>0</c:formatCode>
                <c:ptCount val="13"/>
                <c:pt idx="0">
                  <c:v>10.167510712894428</c:v>
                </c:pt>
                <c:pt idx="1">
                  <c:v>12.18274111675127</c:v>
                </c:pt>
                <c:pt idx="2">
                  <c:v>14.764316322555512</c:v>
                </c:pt>
                <c:pt idx="3">
                  <c:v>18.835482610394685</c:v>
                </c:pt>
                <c:pt idx="4">
                  <c:v>20.700389105058363</c:v>
                </c:pt>
                <c:pt idx="5">
                  <c:v>24.932458510227711</c:v>
                </c:pt>
                <c:pt idx="6">
                  <c:v>29.6281951975213</c:v>
                </c:pt>
                <c:pt idx="7">
                  <c:v>40.336777650210486</c:v>
                </c:pt>
                <c:pt idx="8">
                  <c:v>48.509174311926607</c:v>
                </c:pt>
                <c:pt idx="9">
                  <c:v>51.680185399768256</c:v>
                </c:pt>
                <c:pt idx="10">
                  <c:v>51.837672281776413</c:v>
                </c:pt>
                <c:pt idx="11">
                  <c:v>64.737447297815251</c:v>
                </c:pt>
                <c:pt idx="12">
                  <c:v>78.226415094339615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9-4B66-8A6D-3E88BFB05359}"/>
            </c:ext>
          </c:extLst>
        </c:ser>
        <c:ser>
          <c:idx val="1"/>
          <c:order val="1"/>
          <c:tx>
            <c:strRef>
              <c:f>okdomande3!$V$418</c:f>
              <c:strCache>
                <c:ptCount val="1"/>
                <c:pt idx="0">
                  <c:v>Per niente d’accordo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okdomande3!$T$419:$T$431</c:f>
              <c:strCache>
                <c:ptCount val="13"/>
                <c:pt idx="0">
                  <c:v>acceleratori aziendali di startup</c:v>
                </c:pt>
                <c:pt idx="1">
                  <c:v>hackathon </c:v>
                </c:pt>
                <c:pt idx="2">
                  <c:v>acquisizione di startup innovative</c:v>
                </c:pt>
                <c:pt idx="3">
                  <c:v>iniziative da parte di soggetti pubblici</c:v>
                </c:pt>
                <c:pt idx="4">
                  <c:v>eventi  per condivisione dee innovative</c:v>
                </c:pt>
                <c:pt idx="5">
                  <c:v>collaborazioni con Università, centri R&amp;S o tecnopoli, incubatori</c:v>
                </c:pt>
                <c:pt idx="6">
                  <c:v>appartenenza a reti d'impresa</c:v>
                </c:pt>
                <c:pt idx="7">
                  <c:v>appartenenza a gruppo aziendale</c:v>
                </c:pt>
                <c:pt idx="8">
                  <c:v>fiere, convegni, stampa specializzata, studi di mercato</c:v>
                </c:pt>
                <c:pt idx="9">
                  <c:v>ricorso a consulenti </c:v>
                </c:pt>
                <c:pt idx="10">
                  <c:v>addetti R&amp;S  interni </c:v>
                </c:pt>
                <c:pt idx="11">
                  <c:v>fornitori</c:v>
                </c:pt>
                <c:pt idx="12">
                  <c:v>clienti</c:v>
                </c:pt>
              </c:strCache>
            </c:strRef>
          </c:cat>
          <c:val>
            <c:numRef>
              <c:f>okdomande3!$V$419:$V$431</c:f>
              <c:numCache>
                <c:formatCode>0</c:formatCode>
                <c:ptCount val="13"/>
                <c:pt idx="0">
                  <c:v>89.83248928710556</c:v>
                </c:pt>
                <c:pt idx="1">
                  <c:v>87.817258883248726</c:v>
                </c:pt>
                <c:pt idx="2">
                  <c:v>85.235683677444484</c:v>
                </c:pt>
                <c:pt idx="3">
                  <c:v>81.164517389605322</c:v>
                </c:pt>
                <c:pt idx="4">
                  <c:v>79.299610894941637</c:v>
                </c:pt>
                <c:pt idx="5">
                  <c:v>75.067541489772296</c:v>
                </c:pt>
                <c:pt idx="6">
                  <c:v>70.371804802478692</c:v>
                </c:pt>
                <c:pt idx="7">
                  <c:v>59.663222349789514</c:v>
                </c:pt>
                <c:pt idx="8">
                  <c:v>51.490825688073393</c:v>
                </c:pt>
                <c:pt idx="9">
                  <c:v>48.319814600231744</c:v>
                </c:pt>
                <c:pt idx="10">
                  <c:v>48.162327718223587</c:v>
                </c:pt>
                <c:pt idx="11">
                  <c:v>35.262552702184749</c:v>
                </c:pt>
                <c:pt idx="12">
                  <c:v>21.773584905660378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69-4B66-8A6D-3E88BFB05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168448"/>
        <c:axId val="118906240"/>
        <c:axId val="0"/>
      </c:bar3DChart>
      <c:catAx>
        <c:axId val="82168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118906240"/>
        <c:crosses val="autoZero"/>
        <c:auto val="1"/>
        <c:lblAlgn val="ctr"/>
        <c:lblOffset val="100"/>
        <c:noMultiLvlLbl val="0"/>
      </c:catAx>
      <c:valAx>
        <c:axId val="1189062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1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Foglio7!$A$1:$A$4</c:f>
              <c:strCache>
                <c:ptCount val="4"/>
                <c:pt idx="0">
                  <c:v>co-progettazione</c:v>
                </c:pt>
                <c:pt idx="1">
                  <c:v>digitalizzazione</c:v>
                </c:pt>
                <c:pt idx="2">
                  <c:v>flessibilità innovativa</c:v>
                </c:pt>
                <c:pt idx="3">
                  <c:v>innovazione user/producer</c:v>
                </c:pt>
              </c:strCache>
            </c:strRef>
          </c:cat>
          <c:val>
            <c:numRef>
              <c:f>Foglio7!$B$1:$B$4</c:f>
              <c:numCache>
                <c:formatCode>General</c:formatCode>
                <c:ptCount val="4"/>
                <c:pt idx="0">
                  <c:v>0.83</c:v>
                </c:pt>
                <c:pt idx="1">
                  <c:v>0.81</c:v>
                </c:pt>
                <c:pt idx="2">
                  <c:v>0.79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D-4E82-B4FB-C310A45AD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817960"/>
        <c:axId val="419813368"/>
      </c:barChart>
      <c:catAx>
        <c:axId val="419817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419813368"/>
        <c:crosses val="autoZero"/>
        <c:auto val="1"/>
        <c:lblAlgn val="ctr"/>
        <c:lblOffset val="100"/>
        <c:noMultiLvlLbl val="0"/>
      </c:catAx>
      <c:valAx>
        <c:axId val="4198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981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Fattori che permettono un passaggio da tardive a profili più elevati</a:t>
            </a:r>
            <a:endParaRPr lang="it-IT" sz="105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2226002430133658"/>
          <c:y val="1.739130434782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Foglio3!$B$1</c:f>
              <c:strCache>
                <c:ptCount val="1"/>
                <c:pt idx="0">
                  <c:v>tardive Vs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Foglio3!$A$2:$A$10</c:f>
              <c:strCache>
                <c:ptCount val="9"/>
                <c:pt idx="0">
                  <c:v>cliente leader</c:v>
                </c:pt>
                <c:pt idx="1">
                  <c:v>innovation climate</c:v>
                </c:pt>
                <c:pt idx="2">
                  <c:v>circular economy</c:v>
                </c:pt>
                <c:pt idx="3">
                  <c:v>collaborazioni esterne</c:v>
                </c:pt>
                <c:pt idx="4">
                  <c:v>clienti extra-regionali</c:v>
                </c:pt>
                <c:pt idx="5">
                  <c:v>portafoglio tecnologico</c:v>
                </c:pt>
                <c:pt idx="6">
                  <c:v>specializzazione tecnologica</c:v>
                </c:pt>
                <c:pt idx="7">
                  <c:v>specializzazione in componenti</c:v>
                </c:pt>
                <c:pt idx="8">
                  <c:v>presenza fornitori locali</c:v>
                </c:pt>
              </c:strCache>
            </c:strRef>
          </c:cat>
          <c:val>
            <c:numRef>
              <c:f>Foglio3!$B$2:$B$10</c:f>
              <c:numCache>
                <c:formatCode>General</c:formatCode>
                <c:ptCount val="9"/>
                <c:pt idx="0">
                  <c:v>0.79</c:v>
                </c:pt>
                <c:pt idx="1">
                  <c:v>0.47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0.23</c:v>
                </c:pt>
                <c:pt idx="5">
                  <c:v>0.19</c:v>
                </c:pt>
                <c:pt idx="6">
                  <c:v>0.13</c:v>
                </c:pt>
                <c:pt idx="7" formatCode="0.00">
                  <c:v>6.0000000000000001E-3</c:v>
                </c:pt>
                <c:pt idx="8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9-4C56-8856-7D00E8EBA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8998784"/>
        <c:axId val="539002392"/>
      </c:barChart>
      <c:catAx>
        <c:axId val="53899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539002392"/>
        <c:crosses val="autoZero"/>
        <c:auto val="1"/>
        <c:lblAlgn val="ctr"/>
        <c:lblOffset val="100"/>
        <c:noMultiLvlLbl val="0"/>
      </c:catAx>
      <c:valAx>
        <c:axId val="53900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89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Fattori che permettono un consolidamento della posizione di leader</a:t>
            </a:r>
            <a:endParaRPr lang="it-IT" sz="105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5773247781862699"/>
          <c:y val="0.21693170455807942"/>
          <c:w val="0.56452027256651438"/>
          <c:h val="0.71550183345725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Foglio3!$C$1</c:f>
              <c:strCache>
                <c:ptCount val="1"/>
                <c:pt idx="0">
                  <c:v>leader Vs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Foglio3!$A$2:$A$10</c:f>
              <c:strCache>
                <c:ptCount val="9"/>
                <c:pt idx="0">
                  <c:v>cliente leader</c:v>
                </c:pt>
                <c:pt idx="1">
                  <c:v>innovation climate</c:v>
                </c:pt>
                <c:pt idx="2">
                  <c:v>circular economy</c:v>
                </c:pt>
                <c:pt idx="3">
                  <c:v>collaborazioni esterne</c:v>
                </c:pt>
                <c:pt idx="4">
                  <c:v>clienti extra-regionali</c:v>
                </c:pt>
                <c:pt idx="5">
                  <c:v>portafoglio tecnologico</c:v>
                </c:pt>
                <c:pt idx="6">
                  <c:v>specializzazione tecnologica</c:v>
                </c:pt>
                <c:pt idx="7">
                  <c:v>specializzazione in componenti</c:v>
                </c:pt>
                <c:pt idx="8">
                  <c:v>presenza fornitori locali</c:v>
                </c:pt>
              </c:strCache>
            </c:strRef>
          </c:cat>
          <c:val>
            <c:numRef>
              <c:f>Foglio3!$C$2:$C$10</c:f>
              <c:numCache>
                <c:formatCode>General</c:formatCode>
                <c:ptCount val="9"/>
                <c:pt idx="0">
                  <c:v>1.27</c:v>
                </c:pt>
                <c:pt idx="1">
                  <c:v>0.36</c:v>
                </c:pt>
                <c:pt idx="2">
                  <c:v>0</c:v>
                </c:pt>
                <c:pt idx="3">
                  <c:v>0.11</c:v>
                </c:pt>
                <c:pt idx="4">
                  <c:v>0.23</c:v>
                </c:pt>
                <c:pt idx="5">
                  <c:v>0.19</c:v>
                </c:pt>
                <c:pt idx="6">
                  <c:v>0</c:v>
                </c:pt>
                <c:pt idx="7">
                  <c:v>0</c:v>
                </c:pt>
                <c:pt idx="8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C-46D6-93E5-F37C65A21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3588032"/>
        <c:axId val="503589016"/>
      </c:barChart>
      <c:catAx>
        <c:axId val="50358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503589016"/>
        <c:crosses val="autoZero"/>
        <c:auto val="1"/>
        <c:lblAlgn val="ctr"/>
        <c:lblOffset val="100"/>
        <c:noMultiLvlLbl val="0"/>
      </c:catAx>
      <c:valAx>
        <c:axId val="5035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358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82A7-70A2-40EB-BA90-3E5E0CC5412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1F271-C6F3-4EB5-8F42-01A31264773A}">
      <dgm:prSet phldrT="[Text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</dgm:spPr>
      <dgm:t>
        <a:bodyPr spcFirstLastPara="0" vert="horz" wrap="square" lIns="66040" tIns="66040" rIns="66040" bIns="660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rPr>
            <a:t>Monitor</a:t>
          </a:r>
        </a:p>
      </dgm:t>
    </dgm:pt>
    <dgm:pt modelId="{074B466C-5E74-43B0-AC01-3032107620EA}" type="parTrans" cxnId="{A5C2BC63-CD93-4ED2-8B91-F588E0E68119}">
      <dgm:prSet/>
      <dgm:spPr/>
      <dgm:t>
        <a:bodyPr/>
        <a:lstStyle/>
        <a:p>
          <a:endParaRPr lang="en-US"/>
        </a:p>
      </dgm:t>
    </dgm:pt>
    <dgm:pt modelId="{2C6514D4-354C-4C04-88DE-F01CB5F87F6A}" type="sibTrans" cxnId="{A5C2BC63-CD93-4ED2-8B91-F588E0E68119}">
      <dgm:prSet/>
      <dgm:spPr/>
      <dgm:t>
        <a:bodyPr/>
        <a:lstStyle/>
        <a:p>
          <a:endParaRPr lang="en-US"/>
        </a:p>
      </dgm:t>
    </dgm:pt>
    <dgm:pt modelId="{EB8B5144-5386-4192-A705-9058E77C01B1}">
      <dgm:prSet phldrT="[Text]" custT="1"/>
      <dgm:spPr/>
      <dgm:t>
        <a:bodyPr/>
        <a:lstStyle/>
        <a:p>
          <a:pPr algn="l" defTabSz="914400">
            <a:buNone/>
          </a:pPr>
          <a:r>
            <a:rPr lang="it-IT" sz="2400" b="0" i="0" noProof="0">
              <a:solidFill>
                <a:schemeClr val="bg1"/>
              </a:solidFill>
              <a:latin typeface="Gill Sans MT"/>
              <a:ea typeface="+mn-ea"/>
              <a:cs typeface="+mn-cs"/>
            </a:rPr>
            <a:t>affermazione</a:t>
          </a:r>
        </a:p>
      </dgm:t>
    </dgm:pt>
    <dgm:pt modelId="{612008EB-7F87-40A4-A6E3-E86E6DEDC204}" type="parTrans" cxnId="{B5314403-8592-43AB-9B0C-026A9911C1D1}">
      <dgm:prSet/>
      <dgm:spPr/>
      <dgm:t>
        <a:bodyPr/>
        <a:lstStyle/>
        <a:p>
          <a:endParaRPr lang="en-US"/>
        </a:p>
      </dgm:t>
    </dgm:pt>
    <dgm:pt modelId="{EE092C9A-F204-4DB9-9C74-C3AA7F3D68FC}" type="sibTrans" cxnId="{B5314403-8592-43AB-9B0C-026A9911C1D1}">
      <dgm:prSet/>
      <dgm:spPr/>
      <dgm:t>
        <a:bodyPr/>
        <a:lstStyle/>
        <a:p>
          <a:endParaRPr lang="en-US"/>
        </a:p>
      </dgm:t>
    </dgm:pt>
    <dgm:pt modelId="{3856EAB8-949C-408D-A6E4-941E45CD71B0}">
      <dgm:prSet phldrT="[Text]" custT="1"/>
      <dgm:spPr>
        <a:gradFill flip="none" rotWithShape="1">
          <a:gsLst>
            <a:gs pos="0">
              <a:srgbClr val="4F81BD">
                <a:lumMod val="40000"/>
                <a:lumOff val="60000"/>
              </a:srgbClr>
            </a:gs>
            <a:gs pos="46000">
              <a:srgbClr val="4F81BD">
                <a:lumMod val="95000"/>
                <a:lumOff val="5000"/>
              </a:srgbClr>
            </a:gs>
            <a:gs pos="100000">
              <a:srgbClr val="4F81BD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noFill/>
          <a:prstDash val="solid"/>
        </a:ln>
        <a:effectLst/>
      </dgm:spPr>
      <dgm:t>
        <a:bodyPr spcFirstLastPara="0" vert="horz" wrap="square" lIns="66040" tIns="66040" rIns="66040" bIns="660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prstClr val="white"/>
              </a:solidFill>
              <a:latin typeface="Arial Black" panose="020B0A04020102020204" pitchFamily="34" charset="0"/>
              <a:ea typeface="+mn-ea"/>
              <a:cs typeface="+mn-cs"/>
            </a:rPr>
            <a:t>Analytics</a:t>
          </a:r>
        </a:p>
      </dgm:t>
    </dgm:pt>
    <dgm:pt modelId="{ECB51387-F340-4607-BC98-F7CBC4D29424}" type="parTrans" cxnId="{F8437F7A-A0F4-4E69-BE6F-FF6DFD226F42}">
      <dgm:prSet/>
      <dgm:spPr/>
      <dgm:t>
        <a:bodyPr/>
        <a:lstStyle/>
        <a:p>
          <a:endParaRPr lang="en-US"/>
        </a:p>
      </dgm:t>
    </dgm:pt>
    <dgm:pt modelId="{719DBD9C-54E7-4B31-8D14-960A262E4059}" type="sibTrans" cxnId="{F8437F7A-A0F4-4E69-BE6F-FF6DFD226F42}">
      <dgm:prSet/>
      <dgm:spPr/>
      <dgm:t>
        <a:bodyPr/>
        <a:lstStyle/>
        <a:p>
          <a:endParaRPr lang="en-US"/>
        </a:p>
      </dgm:t>
    </dgm:pt>
    <dgm:pt modelId="{E634B75E-B69A-45BD-949A-B28DA5F467F7}">
      <dgm:prSet phldrT="[Text]" custT="1"/>
      <dgm:spPr/>
      <dgm:t>
        <a:bodyPr/>
        <a:lstStyle/>
        <a:p>
          <a:pPr algn="l" defTabSz="914400">
            <a:buNone/>
          </a:pPr>
          <a:r>
            <a:rPr lang="it-IT" sz="2400" b="0" i="0" noProof="0" dirty="0">
              <a:solidFill>
                <a:schemeClr val="bg1"/>
              </a:solidFill>
              <a:latin typeface="Gill Sans MT"/>
              <a:ea typeface="+mn-ea"/>
              <a:cs typeface="+mn-cs"/>
            </a:rPr>
            <a:t>affermazione</a:t>
          </a:r>
        </a:p>
      </dgm:t>
    </dgm:pt>
    <dgm:pt modelId="{3F428930-701C-4CB9-8759-BF2C8E895ED2}" type="parTrans" cxnId="{FB209D1F-F594-4C29-87F5-94DAA9D4D3AA}">
      <dgm:prSet/>
      <dgm:spPr/>
      <dgm:t>
        <a:bodyPr/>
        <a:lstStyle/>
        <a:p>
          <a:endParaRPr lang="en-US"/>
        </a:p>
      </dgm:t>
    </dgm:pt>
    <dgm:pt modelId="{0D8D3E7B-81A2-4A73-A251-95704DD22077}" type="sibTrans" cxnId="{FB209D1F-F594-4C29-87F5-94DAA9D4D3AA}">
      <dgm:prSet/>
      <dgm:spPr/>
      <dgm:t>
        <a:bodyPr/>
        <a:lstStyle/>
        <a:p>
          <a:endParaRPr lang="en-US"/>
        </a:p>
      </dgm:t>
    </dgm:pt>
    <dgm:pt modelId="{2879351E-2988-488A-8B94-15C25D4AD8C2}">
      <dgm:prSet phldrT="[Text]" custT="1"/>
      <dgm:spPr>
        <a:gradFill flip="none" rotWithShape="1">
          <a:gsLst>
            <a:gs pos="0">
              <a:srgbClr val="4F81BD">
                <a:lumMod val="40000"/>
                <a:lumOff val="60000"/>
              </a:srgbClr>
            </a:gs>
            <a:gs pos="46000">
              <a:srgbClr val="4F81BD">
                <a:lumMod val="95000"/>
                <a:lumOff val="5000"/>
              </a:srgbClr>
            </a:gs>
            <a:gs pos="100000">
              <a:srgbClr val="4F81BD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noFill/>
          <a:prstDash val="solid"/>
        </a:ln>
        <a:effectLst/>
      </dgm:spPr>
      <dgm:t>
        <a:bodyPr spcFirstLastPara="0" vert="horz" wrap="square" lIns="66040" tIns="66040" rIns="66040" bIns="660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 err="1">
              <a:solidFill>
                <a:prstClr val="white"/>
              </a:solidFill>
              <a:latin typeface="Arial Black" panose="020B0A04020102020204" pitchFamily="34" charset="0"/>
              <a:ea typeface="+mn-ea"/>
              <a:cs typeface="+mn-cs"/>
            </a:rPr>
            <a:t>Predictive</a:t>
          </a:r>
          <a:endParaRPr lang="it-IT" sz="1800" kern="1200" noProof="0" dirty="0">
            <a:solidFill>
              <a:prstClr val="white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14CE6DE6-7AE4-4065-AB74-552CC1D6A349}" type="parTrans" cxnId="{3FD83816-C361-4D24-8AB6-354B7437A76B}">
      <dgm:prSet/>
      <dgm:spPr/>
      <dgm:t>
        <a:bodyPr/>
        <a:lstStyle/>
        <a:p>
          <a:endParaRPr lang="en-US"/>
        </a:p>
      </dgm:t>
    </dgm:pt>
    <dgm:pt modelId="{881862A2-801E-4409-BBA3-1D28F906DF0D}" type="sibTrans" cxnId="{3FD83816-C361-4D24-8AB6-354B7437A76B}">
      <dgm:prSet/>
      <dgm:spPr/>
      <dgm:t>
        <a:bodyPr/>
        <a:lstStyle/>
        <a:p>
          <a:endParaRPr lang="en-US"/>
        </a:p>
      </dgm:t>
    </dgm:pt>
    <dgm:pt modelId="{368813E9-88F2-4B87-A18F-8968DB02E955}">
      <dgm:prSet phldrT="[Text]" custT="1"/>
      <dgm:spPr/>
      <dgm:t>
        <a:bodyPr/>
        <a:lstStyle/>
        <a:p>
          <a:pPr algn="l" defTabSz="914400">
            <a:buNone/>
          </a:pPr>
          <a:r>
            <a:rPr lang="it-IT" sz="2400" b="0" i="0" noProof="0">
              <a:solidFill>
                <a:schemeClr val="bg1"/>
              </a:solidFill>
              <a:latin typeface="Gill Sans MT"/>
              <a:ea typeface="+mn-ea"/>
              <a:cs typeface="+mn-cs"/>
            </a:rPr>
            <a:t>affermazione</a:t>
          </a:r>
        </a:p>
      </dgm:t>
    </dgm:pt>
    <dgm:pt modelId="{E88ABAB3-92C9-4BE8-8456-BA7C85E7E798}" type="parTrans" cxnId="{1FB74535-938D-4C18-A440-47241A4D8FB5}">
      <dgm:prSet/>
      <dgm:spPr/>
      <dgm:t>
        <a:bodyPr/>
        <a:lstStyle/>
        <a:p>
          <a:endParaRPr lang="en-US"/>
        </a:p>
      </dgm:t>
    </dgm:pt>
    <dgm:pt modelId="{422B2A6C-E95B-4FDB-8D10-DE19A116E7B7}" type="sibTrans" cxnId="{1FB74535-938D-4C18-A440-47241A4D8FB5}">
      <dgm:prSet/>
      <dgm:spPr/>
      <dgm:t>
        <a:bodyPr/>
        <a:lstStyle/>
        <a:p>
          <a:endParaRPr lang="en-US"/>
        </a:p>
      </dgm:t>
    </dgm:pt>
    <dgm:pt modelId="{9BAC8106-8CC6-4773-96AA-9DD524F0259F}" type="pres">
      <dgm:prSet presAssocID="{B63282A7-70A2-40EB-BA90-3E5E0CC5412F}" presName="Name0" presStyleCnt="0">
        <dgm:presLayoutVars>
          <dgm:dir/>
        </dgm:presLayoutVars>
      </dgm:prSet>
      <dgm:spPr/>
    </dgm:pt>
    <dgm:pt modelId="{7846938B-620B-48DC-889B-BB5890006A03}" type="pres">
      <dgm:prSet presAssocID="{BFD1F271-C6F3-4EB5-8F42-01A31264773A}" presName="composite" presStyleCnt="0"/>
      <dgm:spPr/>
    </dgm:pt>
    <dgm:pt modelId="{6EE71F31-E1FD-4051-8E20-8F20240C9854}" type="pres">
      <dgm:prSet presAssocID="{BFD1F271-C6F3-4EB5-8F42-01A31264773A}" presName="Accent" presStyleLbl="alignAcc1" presStyleIdx="0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</dgm:pt>
    <dgm:pt modelId="{7E7413C4-7C09-40FD-B67F-7804CD290F9A}" type="pres">
      <dgm:prSet presAssocID="{BFD1F271-C6F3-4EB5-8F42-01A31264773A}" presName="Image" presStyleLbl="node1" presStyleIdx="0" presStyleCnt="3"/>
      <dgm:spPr>
        <a:prstGeom prst="round1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B2F64801-3A43-43B6-B958-B3D683F772C2}" type="pres">
      <dgm:prSet presAssocID="{BFD1F271-C6F3-4EB5-8F42-01A31264773A}" presName="Child" presStyleLbl="revTx" presStyleIdx="0" presStyleCnt="3">
        <dgm:presLayoutVars>
          <dgm:bulletEnabled val="1"/>
        </dgm:presLayoutVars>
      </dgm:prSet>
      <dgm:spPr/>
    </dgm:pt>
    <dgm:pt modelId="{7280A11D-BA7D-4498-851F-3374AA3FA2AC}" type="pres">
      <dgm:prSet presAssocID="{BFD1F271-C6F3-4EB5-8F42-01A31264773A}" presName="Parent" presStyleLbl="alignNode1" presStyleIdx="0" presStyleCnt="3">
        <dgm:presLayoutVars>
          <dgm:bulletEnabled val="1"/>
        </dgm:presLayoutVars>
      </dgm:prSet>
      <dgm:spPr>
        <a:xfrm>
          <a:off x="4241" y="280020"/>
          <a:ext cx="2425079" cy="485015"/>
        </a:xfrm>
        <a:prstGeom prst="round2DiagRect">
          <a:avLst/>
        </a:prstGeom>
      </dgm:spPr>
    </dgm:pt>
    <dgm:pt modelId="{603EBAD6-A84D-40D7-98AC-3E48ACBD8F03}" type="pres">
      <dgm:prSet presAssocID="{2C6514D4-354C-4C04-88DE-F01CB5F87F6A}" presName="sibTrans" presStyleCnt="0"/>
      <dgm:spPr/>
    </dgm:pt>
    <dgm:pt modelId="{24865614-F0C5-4FBB-A223-5B113E817005}" type="pres">
      <dgm:prSet presAssocID="{3856EAB8-949C-408D-A6E4-941E45CD71B0}" presName="composite" presStyleCnt="0"/>
      <dgm:spPr/>
    </dgm:pt>
    <dgm:pt modelId="{9F0CC73E-F503-4F00-9BD7-91C8AA5613F1}" type="pres">
      <dgm:prSet presAssocID="{3856EAB8-949C-408D-A6E4-941E45CD71B0}" presName="Accent" presStyleLbl="alignAcc1" presStyleIdx="1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</dgm:pt>
    <dgm:pt modelId="{67DCCFF5-35CE-4975-B1FA-880272C581D1}" type="pres">
      <dgm:prSet presAssocID="{3856EAB8-949C-408D-A6E4-941E45CD71B0}" presName="Image" presStyleLbl="node1" presStyleIdx="1" presStyleCnt="3"/>
      <dgm:spPr>
        <a:prstGeom prst="round1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5AB57B8F-CA64-436E-A0E8-FE9731F3E6DE}" type="pres">
      <dgm:prSet presAssocID="{3856EAB8-949C-408D-A6E4-941E45CD71B0}" presName="Child" presStyleLbl="revTx" presStyleIdx="1" presStyleCnt="3">
        <dgm:presLayoutVars>
          <dgm:bulletEnabled val="1"/>
        </dgm:presLayoutVars>
      </dgm:prSet>
      <dgm:spPr/>
    </dgm:pt>
    <dgm:pt modelId="{F62A90DE-2642-464C-9280-6F593CF60FBF}" type="pres">
      <dgm:prSet presAssocID="{3856EAB8-949C-408D-A6E4-941E45CD71B0}" presName="Parent" presStyleLbl="alignNode1" presStyleIdx="1" presStyleCnt="3">
        <dgm:presLayoutVars>
          <dgm:bulletEnabled val="1"/>
        </dgm:presLayoutVars>
      </dgm:prSet>
      <dgm:spPr>
        <a:xfrm>
          <a:off x="2787960" y="280020"/>
          <a:ext cx="2425079" cy="485015"/>
        </a:xfrm>
        <a:prstGeom prst="round2DiagRect">
          <a:avLst/>
        </a:prstGeom>
      </dgm:spPr>
    </dgm:pt>
    <dgm:pt modelId="{9B5D9EF6-9F70-4DEC-944D-F6606BEB9AA7}" type="pres">
      <dgm:prSet presAssocID="{719DBD9C-54E7-4B31-8D14-960A262E4059}" presName="sibTrans" presStyleCnt="0"/>
      <dgm:spPr/>
    </dgm:pt>
    <dgm:pt modelId="{9A150E43-8FB0-4614-8517-B57D7DBCE5F2}" type="pres">
      <dgm:prSet presAssocID="{2879351E-2988-488A-8B94-15C25D4AD8C2}" presName="composite" presStyleCnt="0"/>
      <dgm:spPr/>
    </dgm:pt>
    <dgm:pt modelId="{AD89D675-E175-4FF3-8F50-BBF50D9E32C4}" type="pres">
      <dgm:prSet presAssocID="{2879351E-2988-488A-8B94-15C25D4AD8C2}" presName="Accent" presStyleLbl="alignAcc1" presStyleIdx="2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</dgm:pt>
    <dgm:pt modelId="{D1B0BBF7-099D-42AE-80F3-58CFA928DE2B}" type="pres">
      <dgm:prSet presAssocID="{2879351E-2988-488A-8B94-15C25D4AD8C2}" presName="Image" presStyleLbl="node1" presStyleIdx="2" presStyleCnt="3"/>
      <dgm:spPr>
        <a:prstGeom prst="round1Rect">
          <a:avLst/>
        </a:prstGeom>
        <a:blipFill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2CC0510A-D5E0-4210-82F4-A6D466888A3E}" type="pres">
      <dgm:prSet presAssocID="{2879351E-2988-488A-8B94-15C25D4AD8C2}" presName="Child" presStyleLbl="revTx" presStyleIdx="2" presStyleCnt="3">
        <dgm:presLayoutVars>
          <dgm:bulletEnabled val="1"/>
        </dgm:presLayoutVars>
      </dgm:prSet>
      <dgm:spPr/>
    </dgm:pt>
    <dgm:pt modelId="{F9EAB057-2BD4-412C-9B22-97C8795AAB98}" type="pres">
      <dgm:prSet presAssocID="{2879351E-2988-488A-8B94-15C25D4AD8C2}" presName="Parent" presStyleLbl="alignNode1" presStyleIdx="2" presStyleCnt="3">
        <dgm:presLayoutVars>
          <dgm:bulletEnabled val="1"/>
        </dgm:presLayoutVars>
      </dgm:prSet>
      <dgm:spPr>
        <a:xfrm>
          <a:off x="5571678" y="280020"/>
          <a:ext cx="2425079" cy="485015"/>
        </a:xfrm>
        <a:prstGeom prst="round2DiagRect">
          <a:avLst/>
        </a:prstGeom>
      </dgm:spPr>
    </dgm:pt>
  </dgm:ptLst>
  <dgm:cxnLst>
    <dgm:cxn modelId="{B5314403-8592-43AB-9B0C-026A9911C1D1}" srcId="{BFD1F271-C6F3-4EB5-8F42-01A31264773A}" destId="{EB8B5144-5386-4192-A705-9058E77C01B1}" srcOrd="0" destOrd="0" parTransId="{612008EB-7F87-40A4-A6E3-E86E6DEDC204}" sibTransId="{EE092C9A-F204-4DB9-9C74-C3AA7F3D68FC}"/>
    <dgm:cxn modelId="{0D83FA08-A5F5-4252-8BFB-8980F61972DC}" type="presOf" srcId="{BFD1F271-C6F3-4EB5-8F42-01A31264773A}" destId="{7280A11D-BA7D-4498-851F-3374AA3FA2AC}" srcOrd="0" destOrd="0" presId="urn:microsoft.com/office/officeart/2008/layout/TitlePictureLineup"/>
    <dgm:cxn modelId="{875C960C-6CB2-4CC7-A33E-A8AE3522705C}" type="presOf" srcId="{B63282A7-70A2-40EB-BA90-3E5E0CC5412F}" destId="{9BAC8106-8CC6-4773-96AA-9DD524F0259F}" srcOrd="0" destOrd="0" presId="urn:microsoft.com/office/officeart/2008/layout/TitlePictureLineup"/>
    <dgm:cxn modelId="{3FD83816-C361-4D24-8AB6-354B7437A76B}" srcId="{B63282A7-70A2-40EB-BA90-3E5E0CC5412F}" destId="{2879351E-2988-488A-8B94-15C25D4AD8C2}" srcOrd="2" destOrd="0" parTransId="{14CE6DE6-7AE4-4065-AB74-552CC1D6A349}" sibTransId="{881862A2-801E-4409-BBA3-1D28F906DF0D}"/>
    <dgm:cxn modelId="{FB209D1F-F594-4C29-87F5-94DAA9D4D3AA}" srcId="{3856EAB8-949C-408D-A6E4-941E45CD71B0}" destId="{E634B75E-B69A-45BD-949A-B28DA5F467F7}" srcOrd="0" destOrd="0" parTransId="{3F428930-701C-4CB9-8759-BF2C8E895ED2}" sibTransId="{0D8D3E7B-81A2-4A73-A251-95704DD22077}"/>
    <dgm:cxn modelId="{AB41FB2F-834E-4D8F-93A3-0179CF8557B8}" type="presOf" srcId="{E634B75E-B69A-45BD-949A-B28DA5F467F7}" destId="{5AB57B8F-CA64-436E-A0E8-FE9731F3E6DE}" srcOrd="0" destOrd="0" presId="urn:microsoft.com/office/officeart/2008/layout/TitlePictureLineup"/>
    <dgm:cxn modelId="{1FB74535-938D-4C18-A440-47241A4D8FB5}" srcId="{2879351E-2988-488A-8B94-15C25D4AD8C2}" destId="{368813E9-88F2-4B87-A18F-8968DB02E955}" srcOrd="0" destOrd="0" parTransId="{E88ABAB3-92C9-4BE8-8456-BA7C85E7E798}" sibTransId="{422B2A6C-E95B-4FDB-8D10-DE19A116E7B7}"/>
    <dgm:cxn modelId="{A5C2BC63-CD93-4ED2-8B91-F588E0E68119}" srcId="{B63282A7-70A2-40EB-BA90-3E5E0CC5412F}" destId="{BFD1F271-C6F3-4EB5-8F42-01A31264773A}" srcOrd="0" destOrd="0" parTransId="{074B466C-5E74-43B0-AC01-3032107620EA}" sibTransId="{2C6514D4-354C-4C04-88DE-F01CB5F87F6A}"/>
    <dgm:cxn modelId="{CD91F64F-F572-48D4-93DB-344AA2301658}" type="presOf" srcId="{EB8B5144-5386-4192-A705-9058E77C01B1}" destId="{B2F64801-3A43-43B6-B958-B3D683F772C2}" srcOrd="0" destOrd="0" presId="urn:microsoft.com/office/officeart/2008/layout/TitlePictureLineup"/>
    <dgm:cxn modelId="{F8437F7A-A0F4-4E69-BE6F-FF6DFD226F42}" srcId="{B63282A7-70A2-40EB-BA90-3E5E0CC5412F}" destId="{3856EAB8-949C-408D-A6E4-941E45CD71B0}" srcOrd="1" destOrd="0" parTransId="{ECB51387-F340-4607-BC98-F7CBC4D29424}" sibTransId="{719DBD9C-54E7-4B31-8D14-960A262E4059}"/>
    <dgm:cxn modelId="{2F4AF6B1-3CAD-42A7-B201-60F854355CEC}" type="presOf" srcId="{2879351E-2988-488A-8B94-15C25D4AD8C2}" destId="{F9EAB057-2BD4-412C-9B22-97C8795AAB98}" srcOrd="0" destOrd="0" presId="urn:microsoft.com/office/officeart/2008/layout/TitlePictureLineup"/>
    <dgm:cxn modelId="{90A62DB4-6CBB-4CBD-97C2-A75275B49F39}" type="presOf" srcId="{3856EAB8-949C-408D-A6E4-941E45CD71B0}" destId="{F62A90DE-2642-464C-9280-6F593CF60FBF}" srcOrd="0" destOrd="0" presId="urn:microsoft.com/office/officeart/2008/layout/TitlePictureLineup"/>
    <dgm:cxn modelId="{AC5249C6-FFC8-46D9-900B-E7693D151423}" type="presOf" srcId="{368813E9-88F2-4B87-A18F-8968DB02E955}" destId="{2CC0510A-D5E0-4210-82F4-A6D466888A3E}" srcOrd="0" destOrd="0" presId="urn:microsoft.com/office/officeart/2008/layout/TitlePictureLineup"/>
    <dgm:cxn modelId="{2FC4953F-5115-4482-9C17-EA98753C9E35}" type="presParOf" srcId="{9BAC8106-8CC6-4773-96AA-9DD524F0259F}" destId="{7846938B-620B-48DC-889B-BB5890006A03}" srcOrd="0" destOrd="0" presId="urn:microsoft.com/office/officeart/2008/layout/TitlePictureLineup"/>
    <dgm:cxn modelId="{78CB19C9-8808-4E2E-ABF6-B448585AE646}" type="presParOf" srcId="{7846938B-620B-48DC-889B-BB5890006A03}" destId="{6EE71F31-E1FD-4051-8E20-8F20240C9854}" srcOrd="0" destOrd="0" presId="urn:microsoft.com/office/officeart/2008/layout/TitlePictureLineup"/>
    <dgm:cxn modelId="{7BEBB43C-AE69-4440-97B9-A6F58A65582E}" type="presParOf" srcId="{7846938B-620B-48DC-889B-BB5890006A03}" destId="{7E7413C4-7C09-40FD-B67F-7804CD290F9A}" srcOrd="1" destOrd="0" presId="urn:microsoft.com/office/officeart/2008/layout/TitlePictureLineup"/>
    <dgm:cxn modelId="{D3F28873-429D-407C-A319-3FA3A5B578B9}" type="presParOf" srcId="{7846938B-620B-48DC-889B-BB5890006A03}" destId="{B2F64801-3A43-43B6-B958-B3D683F772C2}" srcOrd="2" destOrd="0" presId="urn:microsoft.com/office/officeart/2008/layout/TitlePictureLineup"/>
    <dgm:cxn modelId="{84E9944F-2C96-42CE-AF67-87314F515076}" type="presParOf" srcId="{7846938B-620B-48DC-889B-BB5890006A03}" destId="{7280A11D-BA7D-4498-851F-3374AA3FA2AC}" srcOrd="3" destOrd="0" presId="urn:microsoft.com/office/officeart/2008/layout/TitlePictureLineup"/>
    <dgm:cxn modelId="{EC9F7DC0-65F2-4297-8256-265905C6F57F}" type="presParOf" srcId="{9BAC8106-8CC6-4773-96AA-9DD524F0259F}" destId="{603EBAD6-A84D-40D7-98AC-3E48ACBD8F03}" srcOrd="1" destOrd="0" presId="urn:microsoft.com/office/officeart/2008/layout/TitlePictureLineup"/>
    <dgm:cxn modelId="{AEA36F3C-8DA2-429F-8472-03984C6E2F99}" type="presParOf" srcId="{9BAC8106-8CC6-4773-96AA-9DD524F0259F}" destId="{24865614-F0C5-4FBB-A223-5B113E817005}" srcOrd="2" destOrd="0" presId="urn:microsoft.com/office/officeart/2008/layout/TitlePictureLineup"/>
    <dgm:cxn modelId="{876E8CDC-DB04-466D-97C9-3B89C7563207}" type="presParOf" srcId="{24865614-F0C5-4FBB-A223-5B113E817005}" destId="{9F0CC73E-F503-4F00-9BD7-91C8AA5613F1}" srcOrd="0" destOrd="0" presId="urn:microsoft.com/office/officeart/2008/layout/TitlePictureLineup"/>
    <dgm:cxn modelId="{28664F06-0822-4B0B-9857-CBA160F09AEC}" type="presParOf" srcId="{24865614-F0C5-4FBB-A223-5B113E817005}" destId="{67DCCFF5-35CE-4975-B1FA-880272C581D1}" srcOrd="1" destOrd="0" presId="urn:microsoft.com/office/officeart/2008/layout/TitlePictureLineup"/>
    <dgm:cxn modelId="{72836286-7B93-4FC2-8B02-69C7324BDB08}" type="presParOf" srcId="{24865614-F0C5-4FBB-A223-5B113E817005}" destId="{5AB57B8F-CA64-436E-A0E8-FE9731F3E6DE}" srcOrd="2" destOrd="0" presId="urn:microsoft.com/office/officeart/2008/layout/TitlePictureLineup"/>
    <dgm:cxn modelId="{C9D7FEEE-DC89-4D0C-91A6-03D1A700C0D4}" type="presParOf" srcId="{24865614-F0C5-4FBB-A223-5B113E817005}" destId="{F62A90DE-2642-464C-9280-6F593CF60FBF}" srcOrd="3" destOrd="0" presId="urn:microsoft.com/office/officeart/2008/layout/TitlePictureLineup"/>
    <dgm:cxn modelId="{E8DF7073-274E-464E-A8DB-1E05DD9162E2}" type="presParOf" srcId="{9BAC8106-8CC6-4773-96AA-9DD524F0259F}" destId="{9B5D9EF6-9F70-4DEC-944D-F6606BEB9AA7}" srcOrd="3" destOrd="0" presId="urn:microsoft.com/office/officeart/2008/layout/TitlePictureLineup"/>
    <dgm:cxn modelId="{2F22AD6D-F538-4A1E-801B-B6213E26C61E}" type="presParOf" srcId="{9BAC8106-8CC6-4773-96AA-9DD524F0259F}" destId="{9A150E43-8FB0-4614-8517-B57D7DBCE5F2}" srcOrd="4" destOrd="0" presId="urn:microsoft.com/office/officeart/2008/layout/TitlePictureLineup"/>
    <dgm:cxn modelId="{2EC6046F-6501-4AF7-92EE-7E871EDBAFC5}" type="presParOf" srcId="{9A150E43-8FB0-4614-8517-B57D7DBCE5F2}" destId="{AD89D675-E175-4FF3-8F50-BBF50D9E32C4}" srcOrd="0" destOrd="0" presId="urn:microsoft.com/office/officeart/2008/layout/TitlePictureLineup"/>
    <dgm:cxn modelId="{4628A382-3C42-4C96-BAD7-EEB976B69CEA}" type="presParOf" srcId="{9A150E43-8FB0-4614-8517-B57D7DBCE5F2}" destId="{D1B0BBF7-099D-42AE-80F3-58CFA928DE2B}" srcOrd="1" destOrd="0" presId="urn:microsoft.com/office/officeart/2008/layout/TitlePictureLineup"/>
    <dgm:cxn modelId="{BF330A2F-0563-4DCD-AA3F-1B3024F8B603}" type="presParOf" srcId="{9A150E43-8FB0-4614-8517-B57D7DBCE5F2}" destId="{2CC0510A-D5E0-4210-82F4-A6D466888A3E}" srcOrd="2" destOrd="0" presId="urn:microsoft.com/office/officeart/2008/layout/TitlePictureLineup"/>
    <dgm:cxn modelId="{4059E374-7C83-4235-9156-EA7E50F1FC80}" type="presParOf" srcId="{9A150E43-8FB0-4614-8517-B57D7DBCE5F2}" destId="{F9EAB057-2BD4-412C-9B22-97C8795AAB9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77944-AF8E-49B7-A188-69E5DBC389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AB106C4-A55D-40ED-B30A-36B2F019B2CD}">
      <dgm:prSet phldrT="[Testo]"/>
      <dgm:spPr/>
      <dgm:t>
        <a:bodyPr/>
        <a:lstStyle/>
        <a:p>
          <a:r>
            <a:rPr lang="it-IT" dirty="0"/>
            <a:t>104.000 euro VA procapite (media generale 72) </a:t>
          </a:r>
        </a:p>
      </dgm:t>
    </dgm:pt>
    <dgm:pt modelId="{7D557685-74C9-48C0-9ECD-CD00223F8BBF}" type="parTrans" cxnId="{A8DCBF6A-A4A4-4CFF-B8F7-AF2BB3089581}">
      <dgm:prSet/>
      <dgm:spPr/>
      <dgm:t>
        <a:bodyPr/>
        <a:lstStyle/>
        <a:p>
          <a:endParaRPr lang="it-IT"/>
        </a:p>
      </dgm:t>
    </dgm:pt>
    <dgm:pt modelId="{5EC91A7A-01A1-49E2-A115-DE8F7C3CB1A1}" type="sibTrans" cxnId="{A8DCBF6A-A4A4-4CFF-B8F7-AF2BB3089581}">
      <dgm:prSet/>
      <dgm:spPr/>
      <dgm:t>
        <a:bodyPr/>
        <a:lstStyle/>
        <a:p>
          <a:endParaRPr lang="it-IT"/>
        </a:p>
      </dgm:t>
    </dgm:pt>
    <dgm:pt modelId="{4CAF4007-0D7C-4E25-89AB-9B3C62D670F9}">
      <dgm:prSet phldrT="[Testo]"/>
      <dgm:spPr/>
      <dgm:t>
        <a:bodyPr/>
        <a:lstStyle/>
        <a:p>
          <a:r>
            <a:rPr lang="it-IT" dirty="0"/>
            <a:t>Fatturato da servizi: 63% (media 44%)</a:t>
          </a:r>
        </a:p>
      </dgm:t>
    </dgm:pt>
    <dgm:pt modelId="{D94E9F04-07F8-489A-83F7-29BAA8D051CF}" type="parTrans" cxnId="{3C65A93E-3BE2-4415-9C24-3C7B12685464}">
      <dgm:prSet/>
      <dgm:spPr/>
      <dgm:t>
        <a:bodyPr/>
        <a:lstStyle/>
        <a:p>
          <a:endParaRPr lang="it-IT"/>
        </a:p>
      </dgm:t>
    </dgm:pt>
    <dgm:pt modelId="{443D2D8D-A41B-4CAA-A236-9BF1EEE2E371}" type="sibTrans" cxnId="{3C65A93E-3BE2-4415-9C24-3C7B12685464}">
      <dgm:prSet/>
      <dgm:spPr/>
      <dgm:t>
        <a:bodyPr/>
        <a:lstStyle/>
        <a:p>
          <a:endParaRPr lang="it-IT"/>
        </a:p>
      </dgm:t>
    </dgm:pt>
    <dgm:pt modelId="{62C8CEB3-3D1D-4F2A-A2C0-0EAA5B3BEB18}">
      <dgm:prSet phldrT="[Testo]"/>
      <dgm:spPr/>
      <dgm:t>
        <a:bodyPr/>
        <a:lstStyle/>
        <a:p>
          <a:r>
            <a:rPr lang="it-IT" dirty="0"/>
            <a:t>Maggiore probabilità di essere leader tecnologico</a:t>
          </a:r>
        </a:p>
      </dgm:t>
    </dgm:pt>
    <dgm:pt modelId="{91B48685-9842-485C-B5F0-8C5BF364966B}" type="parTrans" cxnId="{8C455F5C-3E9F-46F0-B7CE-97CF382F3345}">
      <dgm:prSet/>
      <dgm:spPr/>
      <dgm:t>
        <a:bodyPr/>
        <a:lstStyle/>
        <a:p>
          <a:endParaRPr lang="it-IT"/>
        </a:p>
      </dgm:t>
    </dgm:pt>
    <dgm:pt modelId="{95E56B4C-F91E-4153-8F27-89C81A43F95F}" type="sibTrans" cxnId="{8C455F5C-3E9F-46F0-B7CE-97CF382F3345}">
      <dgm:prSet/>
      <dgm:spPr/>
      <dgm:t>
        <a:bodyPr/>
        <a:lstStyle/>
        <a:p>
          <a:endParaRPr lang="it-IT"/>
        </a:p>
      </dgm:t>
    </dgm:pt>
    <dgm:pt modelId="{6A87C312-974E-4330-BCDC-7B7831093039}">
      <dgm:prSet phldrT="[Testo]"/>
      <dgm:spPr/>
      <dgm:t>
        <a:bodyPr/>
        <a:lstStyle/>
        <a:p>
          <a:r>
            <a:rPr lang="it-IT" dirty="0"/>
            <a:t>Dimensione inferiore alla media</a:t>
          </a:r>
        </a:p>
      </dgm:t>
    </dgm:pt>
    <dgm:pt modelId="{AC732299-D109-4183-82F4-C3C51C312704}" type="parTrans" cxnId="{7EE5F942-3606-4B83-A926-158C69A109C3}">
      <dgm:prSet/>
      <dgm:spPr/>
      <dgm:t>
        <a:bodyPr/>
        <a:lstStyle/>
        <a:p>
          <a:endParaRPr lang="it-IT"/>
        </a:p>
      </dgm:t>
    </dgm:pt>
    <dgm:pt modelId="{F50AC444-E112-4768-9278-1531508FD1FB}" type="sibTrans" cxnId="{7EE5F942-3606-4B83-A926-158C69A109C3}">
      <dgm:prSet/>
      <dgm:spPr/>
      <dgm:t>
        <a:bodyPr/>
        <a:lstStyle/>
        <a:p>
          <a:endParaRPr lang="it-IT"/>
        </a:p>
      </dgm:t>
    </dgm:pt>
    <dgm:pt modelId="{2F5109B2-E5FC-4E52-89BA-E5904E36B0D8}" type="pres">
      <dgm:prSet presAssocID="{99077944-AF8E-49B7-A188-69E5DBC38962}" presName="diagram" presStyleCnt="0">
        <dgm:presLayoutVars>
          <dgm:dir/>
          <dgm:resizeHandles val="exact"/>
        </dgm:presLayoutVars>
      </dgm:prSet>
      <dgm:spPr/>
    </dgm:pt>
    <dgm:pt modelId="{5EB792F0-E440-43D2-AE72-F3040D66ADC6}" type="pres">
      <dgm:prSet presAssocID="{2AB106C4-A55D-40ED-B30A-36B2F019B2CD}" presName="node" presStyleLbl="node1" presStyleIdx="0" presStyleCnt="4">
        <dgm:presLayoutVars>
          <dgm:bulletEnabled val="1"/>
        </dgm:presLayoutVars>
      </dgm:prSet>
      <dgm:spPr/>
    </dgm:pt>
    <dgm:pt modelId="{33C0AFAF-F371-45F9-9214-CC9C9FC7A673}" type="pres">
      <dgm:prSet presAssocID="{5EC91A7A-01A1-49E2-A115-DE8F7C3CB1A1}" presName="sibTrans" presStyleCnt="0"/>
      <dgm:spPr/>
    </dgm:pt>
    <dgm:pt modelId="{8319F6AF-EDDF-4B51-BE6C-F3F75468DD90}" type="pres">
      <dgm:prSet presAssocID="{4CAF4007-0D7C-4E25-89AB-9B3C62D670F9}" presName="node" presStyleLbl="node1" presStyleIdx="1" presStyleCnt="4">
        <dgm:presLayoutVars>
          <dgm:bulletEnabled val="1"/>
        </dgm:presLayoutVars>
      </dgm:prSet>
      <dgm:spPr/>
    </dgm:pt>
    <dgm:pt modelId="{80BD0870-4295-4F66-9288-64435AFE1081}" type="pres">
      <dgm:prSet presAssocID="{443D2D8D-A41B-4CAA-A236-9BF1EEE2E371}" presName="sibTrans" presStyleCnt="0"/>
      <dgm:spPr/>
    </dgm:pt>
    <dgm:pt modelId="{5B65A4A8-EAEB-4EBC-9BA5-9E566F1EE40D}" type="pres">
      <dgm:prSet presAssocID="{62C8CEB3-3D1D-4F2A-A2C0-0EAA5B3BEB18}" presName="node" presStyleLbl="node1" presStyleIdx="2" presStyleCnt="4">
        <dgm:presLayoutVars>
          <dgm:bulletEnabled val="1"/>
        </dgm:presLayoutVars>
      </dgm:prSet>
      <dgm:spPr/>
    </dgm:pt>
    <dgm:pt modelId="{7D1D2F72-DDB8-4558-A785-492EAB65A9E2}" type="pres">
      <dgm:prSet presAssocID="{95E56B4C-F91E-4153-8F27-89C81A43F95F}" presName="sibTrans" presStyleCnt="0"/>
      <dgm:spPr/>
    </dgm:pt>
    <dgm:pt modelId="{4742EE23-C711-40FF-9AE1-CE455515D687}" type="pres">
      <dgm:prSet presAssocID="{6A87C312-974E-4330-BCDC-7B7831093039}" presName="node" presStyleLbl="node1" presStyleIdx="3" presStyleCnt="4" custLinFactNeighborX="1628" custLinFactNeighborY="-969">
        <dgm:presLayoutVars>
          <dgm:bulletEnabled val="1"/>
        </dgm:presLayoutVars>
      </dgm:prSet>
      <dgm:spPr/>
    </dgm:pt>
  </dgm:ptLst>
  <dgm:cxnLst>
    <dgm:cxn modelId="{D68E1622-2B58-41DC-B2DF-CDAC5A3CCEF2}" type="presOf" srcId="{62C8CEB3-3D1D-4F2A-A2C0-0EAA5B3BEB18}" destId="{5B65A4A8-EAEB-4EBC-9BA5-9E566F1EE40D}" srcOrd="0" destOrd="0" presId="urn:microsoft.com/office/officeart/2005/8/layout/default"/>
    <dgm:cxn modelId="{87895C2A-54B9-40CF-AEB4-4FF3B4469386}" type="presOf" srcId="{2AB106C4-A55D-40ED-B30A-36B2F019B2CD}" destId="{5EB792F0-E440-43D2-AE72-F3040D66ADC6}" srcOrd="0" destOrd="0" presId="urn:microsoft.com/office/officeart/2005/8/layout/default"/>
    <dgm:cxn modelId="{3C65A93E-3BE2-4415-9C24-3C7B12685464}" srcId="{99077944-AF8E-49B7-A188-69E5DBC38962}" destId="{4CAF4007-0D7C-4E25-89AB-9B3C62D670F9}" srcOrd="1" destOrd="0" parTransId="{D94E9F04-07F8-489A-83F7-29BAA8D051CF}" sibTransId="{443D2D8D-A41B-4CAA-A236-9BF1EEE2E371}"/>
    <dgm:cxn modelId="{8C455F5C-3E9F-46F0-B7CE-97CF382F3345}" srcId="{99077944-AF8E-49B7-A188-69E5DBC38962}" destId="{62C8CEB3-3D1D-4F2A-A2C0-0EAA5B3BEB18}" srcOrd="2" destOrd="0" parTransId="{91B48685-9842-485C-B5F0-8C5BF364966B}" sibTransId="{95E56B4C-F91E-4153-8F27-89C81A43F95F}"/>
    <dgm:cxn modelId="{1868D142-19C7-4B64-9A8E-77595F71806E}" type="presOf" srcId="{99077944-AF8E-49B7-A188-69E5DBC38962}" destId="{2F5109B2-E5FC-4E52-89BA-E5904E36B0D8}" srcOrd="0" destOrd="0" presId="urn:microsoft.com/office/officeart/2005/8/layout/default"/>
    <dgm:cxn modelId="{7EE5F942-3606-4B83-A926-158C69A109C3}" srcId="{99077944-AF8E-49B7-A188-69E5DBC38962}" destId="{6A87C312-974E-4330-BCDC-7B7831093039}" srcOrd="3" destOrd="0" parTransId="{AC732299-D109-4183-82F4-C3C51C312704}" sibTransId="{F50AC444-E112-4768-9278-1531508FD1FB}"/>
    <dgm:cxn modelId="{A8DCBF6A-A4A4-4CFF-B8F7-AF2BB3089581}" srcId="{99077944-AF8E-49B7-A188-69E5DBC38962}" destId="{2AB106C4-A55D-40ED-B30A-36B2F019B2CD}" srcOrd="0" destOrd="0" parTransId="{7D557685-74C9-48C0-9ECD-CD00223F8BBF}" sibTransId="{5EC91A7A-01A1-49E2-A115-DE8F7C3CB1A1}"/>
    <dgm:cxn modelId="{FFFCF24B-3066-476A-A3CD-EA9DE1AFA9BF}" type="presOf" srcId="{4CAF4007-0D7C-4E25-89AB-9B3C62D670F9}" destId="{8319F6AF-EDDF-4B51-BE6C-F3F75468DD90}" srcOrd="0" destOrd="0" presId="urn:microsoft.com/office/officeart/2005/8/layout/default"/>
    <dgm:cxn modelId="{07A67798-1BF0-4847-ADF5-AC08FF127BE3}" type="presOf" srcId="{6A87C312-974E-4330-BCDC-7B7831093039}" destId="{4742EE23-C711-40FF-9AE1-CE455515D687}" srcOrd="0" destOrd="0" presId="urn:microsoft.com/office/officeart/2005/8/layout/default"/>
    <dgm:cxn modelId="{3FB2B91A-7D23-4C9B-86A9-F7BB3C827042}" type="presParOf" srcId="{2F5109B2-E5FC-4E52-89BA-E5904E36B0D8}" destId="{5EB792F0-E440-43D2-AE72-F3040D66ADC6}" srcOrd="0" destOrd="0" presId="urn:microsoft.com/office/officeart/2005/8/layout/default"/>
    <dgm:cxn modelId="{A7AC559F-4A88-4369-AE07-CDD3D965A9A8}" type="presParOf" srcId="{2F5109B2-E5FC-4E52-89BA-E5904E36B0D8}" destId="{33C0AFAF-F371-45F9-9214-CC9C9FC7A673}" srcOrd="1" destOrd="0" presId="urn:microsoft.com/office/officeart/2005/8/layout/default"/>
    <dgm:cxn modelId="{B910EA9F-E42F-4168-B952-4F2DBF72032F}" type="presParOf" srcId="{2F5109B2-E5FC-4E52-89BA-E5904E36B0D8}" destId="{8319F6AF-EDDF-4B51-BE6C-F3F75468DD90}" srcOrd="2" destOrd="0" presId="urn:microsoft.com/office/officeart/2005/8/layout/default"/>
    <dgm:cxn modelId="{790E675C-43EC-49E5-88B8-AA96B453B3EC}" type="presParOf" srcId="{2F5109B2-E5FC-4E52-89BA-E5904E36B0D8}" destId="{80BD0870-4295-4F66-9288-64435AFE1081}" srcOrd="3" destOrd="0" presId="urn:microsoft.com/office/officeart/2005/8/layout/default"/>
    <dgm:cxn modelId="{379F7EEE-2CFB-4E54-B9CE-06E40C84F757}" type="presParOf" srcId="{2F5109B2-E5FC-4E52-89BA-E5904E36B0D8}" destId="{5B65A4A8-EAEB-4EBC-9BA5-9E566F1EE40D}" srcOrd="4" destOrd="0" presId="urn:microsoft.com/office/officeart/2005/8/layout/default"/>
    <dgm:cxn modelId="{25FB5C7A-A13C-4948-BA61-14C010700F34}" type="presParOf" srcId="{2F5109B2-E5FC-4E52-89BA-E5904E36B0D8}" destId="{7D1D2F72-DDB8-4558-A785-492EAB65A9E2}" srcOrd="5" destOrd="0" presId="urn:microsoft.com/office/officeart/2005/8/layout/default"/>
    <dgm:cxn modelId="{2D51DF46-B56D-4973-A9BD-A56D29F2CA22}" type="presParOf" srcId="{2F5109B2-E5FC-4E52-89BA-E5904E36B0D8}" destId="{4742EE23-C711-40FF-9AE1-CE455515D68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0EDD6-14AB-4D4B-99F8-3457F5E64DE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16B43EE-4B93-42E6-B857-391532B27DE2}">
      <dgm:prSet phldrT="[Testo]" custT="1"/>
      <dgm:spPr/>
      <dgm:t>
        <a:bodyPr/>
        <a:lstStyle/>
        <a:p>
          <a:r>
            <a:rPr lang="it-IT" sz="1600" dirty="0" err="1">
              <a:latin typeface="Arial Black" panose="020B0A04020102020204" pitchFamily="34" charset="0"/>
            </a:rPr>
            <a:t>HKIS+mech</a:t>
          </a:r>
          <a:endParaRPr lang="it-IT" sz="1600" dirty="0">
            <a:latin typeface="Arial Black" panose="020B0A04020102020204" pitchFamily="34" charset="0"/>
          </a:endParaRPr>
        </a:p>
        <a:p>
          <a:r>
            <a:rPr lang="it-IT" sz="1600" dirty="0">
              <a:latin typeface="Arial Black" panose="020B0A04020102020204" pitchFamily="34" charset="0"/>
            </a:rPr>
            <a:t>6% campione</a:t>
          </a:r>
        </a:p>
        <a:p>
          <a:r>
            <a:rPr lang="it-IT" sz="1600" dirty="0">
              <a:latin typeface="Arial Black" panose="020B0A04020102020204" pitchFamily="34" charset="0"/>
            </a:rPr>
            <a:t>83% fatturato da servizi</a:t>
          </a:r>
        </a:p>
        <a:p>
          <a:r>
            <a:rPr lang="it-IT" sz="1600" dirty="0">
              <a:latin typeface="Arial Black" panose="020B0A04020102020204" pitchFamily="34" charset="0"/>
            </a:rPr>
            <a:t>Probabilità: leader</a:t>
          </a:r>
        </a:p>
      </dgm:t>
    </dgm:pt>
    <dgm:pt modelId="{70891B43-8429-474E-8F86-F06BF195D368}" type="parTrans" cxnId="{DF38411D-3A54-4EED-B7F4-9DAE29A4480E}">
      <dgm:prSet/>
      <dgm:spPr/>
      <dgm:t>
        <a:bodyPr/>
        <a:lstStyle/>
        <a:p>
          <a:endParaRPr lang="it-IT"/>
        </a:p>
      </dgm:t>
    </dgm:pt>
    <dgm:pt modelId="{9200257F-4109-44C1-8397-72B52EF56705}" type="sibTrans" cxnId="{DF38411D-3A54-4EED-B7F4-9DAE29A4480E}">
      <dgm:prSet/>
      <dgm:spPr/>
      <dgm:t>
        <a:bodyPr/>
        <a:lstStyle/>
        <a:p>
          <a:endParaRPr lang="it-IT"/>
        </a:p>
      </dgm:t>
    </dgm:pt>
    <dgm:pt modelId="{447F8848-C0B5-4A08-AD83-F795FBD1E8BB}">
      <dgm:prSet phldrT="[Testo]" custT="1"/>
      <dgm:spPr/>
      <dgm:t>
        <a:bodyPr/>
        <a:lstStyle/>
        <a:p>
          <a:r>
            <a:rPr lang="it-IT" sz="1600" dirty="0" err="1">
              <a:latin typeface="Arial Black" panose="020B0A04020102020204" pitchFamily="34" charset="0"/>
            </a:rPr>
            <a:t>Mech+build</a:t>
          </a:r>
          <a:endParaRPr lang="it-IT" sz="1600" dirty="0">
            <a:latin typeface="Arial Black" panose="020B0A04020102020204" pitchFamily="34" charset="0"/>
          </a:endParaRPr>
        </a:p>
        <a:p>
          <a:r>
            <a:rPr lang="it-IT" sz="1600" dirty="0">
              <a:latin typeface="Arial Black" panose="020B0A04020102020204" pitchFamily="34" charset="0"/>
            </a:rPr>
            <a:t>7% del campione</a:t>
          </a:r>
        </a:p>
        <a:p>
          <a:r>
            <a:rPr lang="it-IT" sz="1600" dirty="0">
              <a:latin typeface="Arial Black" panose="020B0A04020102020204" pitchFamily="34" charset="0"/>
            </a:rPr>
            <a:t>48% fatturato da servizi</a:t>
          </a:r>
        </a:p>
        <a:p>
          <a:r>
            <a:rPr lang="it-IT" sz="1600" dirty="0">
              <a:latin typeface="Arial Black" panose="020B0A04020102020204" pitchFamily="34" charset="0"/>
            </a:rPr>
            <a:t>Probabilità: leader</a:t>
          </a:r>
        </a:p>
      </dgm:t>
    </dgm:pt>
    <dgm:pt modelId="{AAF4B409-C65A-4431-9B7D-4423A55CCA48}" type="parTrans" cxnId="{3AB330BF-0E3B-467D-80D7-EDF37105B44B}">
      <dgm:prSet/>
      <dgm:spPr/>
      <dgm:t>
        <a:bodyPr/>
        <a:lstStyle/>
        <a:p>
          <a:endParaRPr lang="it-IT"/>
        </a:p>
      </dgm:t>
    </dgm:pt>
    <dgm:pt modelId="{8CA4CBFB-9A84-4552-8579-1BD49541135C}" type="sibTrans" cxnId="{3AB330BF-0E3B-467D-80D7-EDF37105B44B}">
      <dgm:prSet/>
      <dgm:spPr/>
      <dgm:t>
        <a:bodyPr/>
        <a:lstStyle/>
        <a:p>
          <a:endParaRPr lang="it-IT"/>
        </a:p>
      </dgm:t>
    </dgm:pt>
    <dgm:pt modelId="{8353A4D6-EC6C-45DD-87EC-14D321601309}">
      <dgm:prSet phldrT="[Testo]" custT="1"/>
      <dgm:spPr/>
      <dgm:t>
        <a:bodyPr/>
        <a:lstStyle/>
        <a:p>
          <a:r>
            <a:rPr lang="it-IT" sz="1600" dirty="0" err="1">
              <a:latin typeface="Arial Black" panose="020B0A04020102020204" pitchFamily="34" charset="0"/>
            </a:rPr>
            <a:t>Mech+agro</a:t>
          </a:r>
          <a:endParaRPr lang="it-IT" sz="1600" dirty="0">
            <a:latin typeface="Arial Black" panose="020B0A04020102020204" pitchFamily="34" charset="0"/>
          </a:endParaRPr>
        </a:p>
        <a:p>
          <a:r>
            <a:rPr lang="it-IT" sz="1600" dirty="0">
              <a:latin typeface="Arial Black" panose="020B0A04020102020204" pitchFamily="34" charset="0"/>
            </a:rPr>
            <a:t>12%campione</a:t>
          </a:r>
        </a:p>
        <a:p>
          <a:r>
            <a:rPr lang="it-IT" sz="1600" dirty="0">
              <a:latin typeface="Arial Black" panose="020B0A04020102020204" pitchFamily="34" charset="0"/>
            </a:rPr>
            <a:t>29% fatturato da servizi</a:t>
          </a:r>
        </a:p>
        <a:p>
          <a:r>
            <a:rPr lang="it-IT" sz="1600" dirty="0">
              <a:latin typeface="Arial Black" panose="020B0A04020102020204" pitchFamily="34" charset="0"/>
            </a:rPr>
            <a:t>Probabilità: tardive</a:t>
          </a:r>
        </a:p>
      </dgm:t>
    </dgm:pt>
    <dgm:pt modelId="{67EE3472-DD1E-433C-B1E0-5248D5F960DF}" type="parTrans" cxnId="{EC25EE4A-234F-4146-9FF6-55BC938BBD2D}">
      <dgm:prSet/>
      <dgm:spPr/>
      <dgm:t>
        <a:bodyPr/>
        <a:lstStyle/>
        <a:p>
          <a:endParaRPr lang="it-IT"/>
        </a:p>
      </dgm:t>
    </dgm:pt>
    <dgm:pt modelId="{AEFB3EB3-89E8-4189-99E1-256B405F9758}" type="sibTrans" cxnId="{EC25EE4A-234F-4146-9FF6-55BC938BBD2D}">
      <dgm:prSet/>
      <dgm:spPr/>
      <dgm:t>
        <a:bodyPr/>
        <a:lstStyle/>
        <a:p>
          <a:endParaRPr lang="it-IT"/>
        </a:p>
      </dgm:t>
    </dgm:pt>
    <dgm:pt modelId="{4FF5B36F-7934-4CB5-8E34-045DA7DD9FF5}">
      <dgm:prSet phldrT="[Testo]" custT="1"/>
      <dgm:spPr/>
      <dgm:t>
        <a:bodyPr/>
        <a:lstStyle/>
        <a:p>
          <a:r>
            <a:rPr lang="it-IT" sz="1600" dirty="0" err="1">
              <a:latin typeface="Arial Black" panose="020B0A04020102020204" pitchFamily="34" charset="0"/>
            </a:rPr>
            <a:t>HKIS+creative</a:t>
          </a:r>
          <a:endParaRPr lang="it-IT" sz="1600" dirty="0">
            <a:latin typeface="Arial Black" panose="020B0A04020102020204" pitchFamily="34" charset="0"/>
          </a:endParaRPr>
        </a:p>
        <a:p>
          <a:r>
            <a:rPr lang="it-IT" sz="1600" dirty="0">
              <a:latin typeface="Arial Black" panose="020B0A04020102020204" pitchFamily="34" charset="0"/>
            </a:rPr>
            <a:t>11% campione</a:t>
          </a:r>
        </a:p>
        <a:p>
          <a:r>
            <a:rPr lang="it-IT" sz="1600" dirty="0">
              <a:latin typeface="Arial Black" panose="020B0A04020102020204" pitchFamily="34" charset="0"/>
            </a:rPr>
            <a:t>83% fatturato da servizi</a:t>
          </a:r>
        </a:p>
        <a:p>
          <a:r>
            <a:rPr lang="it-IT" sz="1600" dirty="0">
              <a:latin typeface="Arial Black" panose="020B0A04020102020204" pitchFamily="34" charset="0"/>
            </a:rPr>
            <a:t>Probabilità: leader</a:t>
          </a:r>
        </a:p>
      </dgm:t>
    </dgm:pt>
    <dgm:pt modelId="{1AC37DE3-2ED8-4EF6-A35B-CDEA0780CDEF}" type="parTrans" cxnId="{518B0DBD-0BEA-4092-A347-12136A508739}">
      <dgm:prSet/>
      <dgm:spPr/>
      <dgm:t>
        <a:bodyPr/>
        <a:lstStyle/>
        <a:p>
          <a:endParaRPr lang="it-IT"/>
        </a:p>
      </dgm:t>
    </dgm:pt>
    <dgm:pt modelId="{F25DCD14-6B88-4752-802B-87371F154B5B}" type="sibTrans" cxnId="{518B0DBD-0BEA-4092-A347-12136A508739}">
      <dgm:prSet/>
      <dgm:spPr/>
      <dgm:t>
        <a:bodyPr/>
        <a:lstStyle/>
        <a:p>
          <a:endParaRPr lang="it-IT"/>
        </a:p>
      </dgm:t>
    </dgm:pt>
    <dgm:pt modelId="{C7896529-71AA-40CE-AF10-46BAD23FD468}" type="pres">
      <dgm:prSet presAssocID="{D0D0EDD6-14AB-4D4B-99F8-3457F5E64DEB}" presName="diagram" presStyleCnt="0">
        <dgm:presLayoutVars>
          <dgm:dir/>
          <dgm:resizeHandles val="exact"/>
        </dgm:presLayoutVars>
      </dgm:prSet>
      <dgm:spPr/>
    </dgm:pt>
    <dgm:pt modelId="{45469C43-0690-4DCE-97D5-F1F3D0A0ACCE}" type="pres">
      <dgm:prSet presAssocID="{016B43EE-4B93-42E6-B857-391532B27DE2}" presName="node" presStyleLbl="node1" presStyleIdx="0" presStyleCnt="4">
        <dgm:presLayoutVars>
          <dgm:bulletEnabled val="1"/>
        </dgm:presLayoutVars>
      </dgm:prSet>
      <dgm:spPr/>
    </dgm:pt>
    <dgm:pt modelId="{99514E6C-0A56-4CFE-A03B-3C89AF4B0312}" type="pres">
      <dgm:prSet presAssocID="{9200257F-4109-44C1-8397-72B52EF56705}" presName="sibTrans" presStyleCnt="0"/>
      <dgm:spPr/>
    </dgm:pt>
    <dgm:pt modelId="{47A9EAE9-F796-44CC-A8A7-E2B2CEA25E22}" type="pres">
      <dgm:prSet presAssocID="{447F8848-C0B5-4A08-AD83-F795FBD1E8BB}" presName="node" presStyleLbl="node1" presStyleIdx="1" presStyleCnt="4">
        <dgm:presLayoutVars>
          <dgm:bulletEnabled val="1"/>
        </dgm:presLayoutVars>
      </dgm:prSet>
      <dgm:spPr/>
    </dgm:pt>
    <dgm:pt modelId="{9B6EE8CA-B9C1-4CFC-AF6D-BB89D662F75C}" type="pres">
      <dgm:prSet presAssocID="{8CA4CBFB-9A84-4552-8579-1BD49541135C}" presName="sibTrans" presStyleCnt="0"/>
      <dgm:spPr/>
    </dgm:pt>
    <dgm:pt modelId="{70E5A2E2-D3F1-4274-BDE6-8D791FB061AD}" type="pres">
      <dgm:prSet presAssocID="{8353A4D6-EC6C-45DD-87EC-14D321601309}" presName="node" presStyleLbl="node1" presStyleIdx="2" presStyleCnt="4">
        <dgm:presLayoutVars>
          <dgm:bulletEnabled val="1"/>
        </dgm:presLayoutVars>
      </dgm:prSet>
      <dgm:spPr/>
    </dgm:pt>
    <dgm:pt modelId="{392FFBA2-505E-49D7-8279-AFBF87FE0E9C}" type="pres">
      <dgm:prSet presAssocID="{AEFB3EB3-89E8-4189-99E1-256B405F9758}" presName="sibTrans" presStyleCnt="0"/>
      <dgm:spPr/>
    </dgm:pt>
    <dgm:pt modelId="{A2E1C6B7-F901-43ED-821B-1130ECF81C59}" type="pres">
      <dgm:prSet presAssocID="{4FF5B36F-7934-4CB5-8E34-045DA7DD9FF5}" presName="node" presStyleLbl="node1" presStyleIdx="3" presStyleCnt="4">
        <dgm:presLayoutVars>
          <dgm:bulletEnabled val="1"/>
        </dgm:presLayoutVars>
      </dgm:prSet>
      <dgm:spPr/>
    </dgm:pt>
  </dgm:ptLst>
  <dgm:cxnLst>
    <dgm:cxn modelId="{DF38411D-3A54-4EED-B7F4-9DAE29A4480E}" srcId="{D0D0EDD6-14AB-4D4B-99F8-3457F5E64DEB}" destId="{016B43EE-4B93-42E6-B857-391532B27DE2}" srcOrd="0" destOrd="0" parTransId="{70891B43-8429-474E-8F86-F06BF195D368}" sibTransId="{9200257F-4109-44C1-8397-72B52EF56705}"/>
    <dgm:cxn modelId="{27ECED69-9A99-41CA-BB11-9E7B2D0362C5}" type="presOf" srcId="{4FF5B36F-7934-4CB5-8E34-045DA7DD9FF5}" destId="{A2E1C6B7-F901-43ED-821B-1130ECF81C59}" srcOrd="0" destOrd="0" presId="urn:microsoft.com/office/officeart/2005/8/layout/default"/>
    <dgm:cxn modelId="{EC25EE4A-234F-4146-9FF6-55BC938BBD2D}" srcId="{D0D0EDD6-14AB-4D4B-99F8-3457F5E64DEB}" destId="{8353A4D6-EC6C-45DD-87EC-14D321601309}" srcOrd="2" destOrd="0" parTransId="{67EE3472-DD1E-433C-B1E0-5248D5F960DF}" sibTransId="{AEFB3EB3-89E8-4189-99E1-256B405F9758}"/>
    <dgm:cxn modelId="{41B157B4-F33B-4655-8137-3F0BE133BC94}" type="presOf" srcId="{8353A4D6-EC6C-45DD-87EC-14D321601309}" destId="{70E5A2E2-D3F1-4274-BDE6-8D791FB061AD}" srcOrd="0" destOrd="0" presId="urn:microsoft.com/office/officeart/2005/8/layout/default"/>
    <dgm:cxn modelId="{518B0DBD-0BEA-4092-A347-12136A508739}" srcId="{D0D0EDD6-14AB-4D4B-99F8-3457F5E64DEB}" destId="{4FF5B36F-7934-4CB5-8E34-045DA7DD9FF5}" srcOrd="3" destOrd="0" parTransId="{1AC37DE3-2ED8-4EF6-A35B-CDEA0780CDEF}" sibTransId="{F25DCD14-6B88-4752-802B-87371F154B5B}"/>
    <dgm:cxn modelId="{3AB330BF-0E3B-467D-80D7-EDF37105B44B}" srcId="{D0D0EDD6-14AB-4D4B-99F8-3457F5E64DEB}" destId="{447F8848-C0B5-4A08-AD83-F795FBD1E8BB}" srcOrd="1" destOrd="0" parTransId="{AAF4B409-C65A-4431-9B7D-4423A55CCA48}" sibTransId="{8CA4CBFB-9A84-4552-8579-1BD49541135C}"/>
    <dgm:cxn modelId="{FC9073BF-E4B0-4A8C-B700-37213456992F}" type="presOf" srcId="{016B43EE-4B93-42E6-B857-391532B27DE2}" destId="{45469C43-0690-4DCE-97D5-F1F3D0A0ACCE}" srcOrd="0" destOrd="0" presId="urn:microsoft.com/office/officeart/2005/8/layout/default"/>
    <dgm:cxn modelId="{4091C3C5-9061-42CD-963A-560B48FD89A5}" type="presOf" srcId="{D0D0EDD6-14AB-4D4B-99F8-3457F5E64DEB}" destId="{C7896529-71AA-40CE-AF10-46BAD23FD468}" srcOrd="0" destOrd="0" presId="urn:microsoft.com/office/officeart/2005/8/layout/default"/>
    <dgm:cxn modelId="{9D0DDDE0-974C-436B-A05F-611B8D09D7A6}" type="presOf" srcId="{447F8848-C0B5-4A08-AD83-F795FBD1E8BB}" destId="{47A9EAE9-F796-44CC-A8A7-E2B2CEA25E22}" srcOrd="0" destOrd="0" presId="urn:microsoft.com/office/officeart/2005/8/layout/default"/>
    <dgm:cxn modelId="{1EA4D98E-0F07-4537-9674-60E5C6616157}" type="presParOf" srcId="{C7896529-71AA-40CE-AF10-46BAD23FD468}" destId="{45469C43-0690-4DCE-97D5-F1F3D0A0ACCE}" srcOrd="0" destOrd="0" presId="urn:microsoft.com/office/officeart/2005/8/layout/default"/>
    <dgm:cxn modelId="{6390C320-2FDB-4456-A138-204B184D5D4B}" type="presParOf" srcId="{C7896529-71AA-40CE-AF10-46BAD23FD468}" destId="{99514E6C-0A56-4CFE-A03B-3C89AF4B0312}" srcOrd="1" destOrd="0" presId="urn:microsoft.com/office/officeart/2005/8/layout/default"/>
    <dgm:cxn modelId="{0A1F6E2B-FE10-47FA-920E-A715ACDB1D2C}" type="presParOf" srcId="{C7896529-71AA-40CE-AF10-46BAD23FD468}" destId="{47A9EAE9-F796-44CC-A8A7-E2B2CEA25E22}" srcOrd="2" destOrd="0" presId="urn:microsoft.com/office/officeart/2005/8/layout/default"/>
    <dgm:cxn modelId="{D39DF44D-B59D-4B75-A12F-30C468F24E1D}" type="presParOf" srcId="{C7896529-71AA-40CE-AF10-46BAD23FD468}" destId="{9B6EE8CA-B9C1-4CFC-AF6D-BB89D662F75C}" srcOrd="3" destOrd="0" presId="urn:microsoft.com/office/officeart/2005/8/layout/default"/>
    <dgm:cxn modelId="{9246F68F-080A-416A-A1B9-45F925224962}" type="presParOf" srcId="{C7896529-71AA-40CE-AF10-46BAD23FD468}" destId="{70E5A2E2-D3F1-4274-BDE6-8D791FB061AD}" srcOrd="4" destOrd="0" presId="urn:microsoft.com/office/officeart/2005/8/layout/default"/>
    <dgm:cxn modelId="{1D968B31-E54C-4038-9C52-8060DEF2C1AF}" type="presParOf" srcId="{C7896529-71AA-40CE-AF10-46BAD23FD468}" destId="{392FFBA2-505E-49D7-8279-AFBF87FE0E9C}" srcOrd="5" destOrd="0" presId="urn:microsoft.com/office/officeart/2005/8/layout/default"/>
    <dgm:cxn modelId="{FD8B807A-A05B-42C2-B35C-013C50A07452}" type="presParOf" srcId="{C7896529-71AA-40CE-AF10-46BAD23FD468}" destId="{A2E1C6B7-F901-43ED-821B-1130ECF81C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71F31-E1FD-4051-8E20-8F20240C9854}">
      <dsp:nvSpPr>
        <dsp:cNvPr id="0" name=""/>
        <dsp:cNvSpPr/>
      </dsp:nvSpPr>
      <dsp:spPr>
        <a:xfrm>
          <a:off x="4241" y="765036"/>
          <a:ext cx="0" cy="436514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413C4-7C09-40FD-B67F-7804CD290F9A}">
      <dsp:nvSpPr>
        <dsp:cNvPr id="0" name=""/>
        <dsp:cNvSpPr/>
      </dsp:nvSpPr>
      <dsp:spPr>
        <a:xfrm>
          <a:off x="125495" y="910540"/>
          <a:ext cx="2295823" cy="1964314"/>
        </a:xfrm>
        <a:prstGeom prst="round1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64801-3A43-43B6-B958-B3D683F772C2}">
      <dsp:nvSpPr>
        <dsp:cNvPr id="0" name=""/>
        <dsp:cNvSpPr/>
      </dsp:nvSpPr>
      <dsp:spPr>
        <a:xfrm>
          <a:off x="125495" y="2874855"/>
          <a:ext cx="2295823" cy="225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>
              <a:solidFill>
                <a:schemeClr val="bg1"/>
              </a:solidFill>
              <a:latin typeface="Gill Sans MT"/>
              <a:ea typeface="+mn-ea"/>
              <a:cs typeface="+mn-cs"/>
            </a:rPr>
            <a:t>affermazione</a:t>
          </a:r>
        </a:p>
      </dsp:txBody>
      <dsp:txXfrm>
        <a:off x="125495" y="2874855"/>
        <a:ext cx="2295823" cy="2255324"/>
      </dsp:txXfrm>
    </dsp:sp>
    <dsp:sp modelId="{7280A11D-BA7D-4498-851F-3374AA3FA2AC}">
      <dsp:nvSpPr>
        <dsp:cNvPr id="0" name=""/>
        <dsp:cNvSpPr/>
      </dsp:nvSpPr>
      <dsp:spPr>
        <a:xfrm>
          <a:off x="4241" y="280020"/>
          <a:ext cx="2425079" cy="485015"/>
        </a:xfrm>
        <a:prstGeom prst="round2Diag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rPr>
            <a:t>Monitor</a:t>
          </a:r>
        </a:p>
      </dsp:txBody>
      <dsp:txXfrm>
        <a:off x="27917" y="303696"/>
        <a:ext cx="2377727" cy="437663"/>
      </dsp:txXfrm>
    </dsp:sp>
    <dsp:sp modelId="{9F0CC73E-F503-4F00-9BD7-91C8AA5613F1}">
      <dsp:nvSpPr>
        <dsp:cNvPr id="0" name=""/>
        <dsp:cNvSpPr/>
      </dsp:nvSpPr>
      <dsp:spPr>
        <a:xfrm>
          <a:off x="2787960" y="765036"/>
          <a:ext cx="0" cy="436514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CCFF5-35CE-4975-B1FA-880272C581D1}">
      <dsp:nvSpPr>
        <dsp:cNvPr id="0" name=""/>
        <dsp:cNvSpPr/>
      </dsp:nvSpPr>
      <dsp:spPr>
        <a:xfrm>
          <a:off x="2909214" y="910540"/>
          <a:ext cx="2295823" cy="1964314"/>
        </a:xfrm>
        <a:prstGeom prst="round1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7B8F-CA64-436E-A0E8-FE9731F3E6DE}">
      <dsp:nvSpPr>
        <dsp:cNvPr id="0" name=""/>
        <dsp:cNvSpPr/>
      </dsp:nvSpPr>
      <dsp:spPr>
        <a:xfrm>
          <a:off x="2909214" y="2874855"/>
          <a:ext cx="2295823" cy="225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 dirty="0">
              <a:solidFill>
                <a:schemeClr val="bg1"/>
              </a:solidFill>
              <a:latin typeface="Gill Sans MT"/>
              <a:ea typeface="+mn-ea"/>
              <a:cs typeface="+mn-cs"/>
            </a:rPr>
            <a:t>affermazione</a:t>
          </a:r>
        </a:p>
      </dsp:txBody>
      <dsp:txXfrm>
        <a:off x="2909214" y="2874855"/>
        <a:ext cx="2295823" cy="2255324"/>
      </dsp:txXfrm>
    </dsp:sp>
    <dsp:sp modelId="{F62A90DE-2642-464C-9280-6F593CF60FBF}">
      <dsp:nvSpPr>
        <dsp:cNvPr id="0" name=""/>
        <dsp:cNvSpPr/>
      </dsp:nvSpPr>
      <dsp:spPr>
        <a:xfrm>
          <a:off x="2787960" y="280020"/>
          <a:ext cx="2425079" cy="485015"/>
        </a:xfrm>
        <a:prstGeom prst="round2DiagRect">
          <a:avLst/>
        </a:prstGeom>
        <a:gradFill flip="none" rotWithShape="1">
          <a:gsLst>
            <a:gs pos="0">
              <a:srgbClr val="4F81BD">
                <a:lumMod val="40000"/>
                <a:lumOff val="60000"/>
              </a:srgbClr>
            </a:gs>
            <a:gs pos="46000">
              <a:srgbClr val="4F81BD">
                <a:lumMod val="95000"/>
                <a:lumOff val="5000"/>
              </a:srgbClr>
            </a:gs>
            <a:gs pos="100000">
              <a:srgbClr val="4F81BD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prstClr val="white"/>
              </a:solidFill>
              <a:latin typeface="Arial Black" panose="020B0A04020102020204" pitchFamily="34" charset="0"/>
              <a:ea typeface="+mn-ea"/>
              <a:cs typeface="+mn-cs"/>
            </a:rPr>
            <a:t>Analytics</a:t>
          </a:r>
        </a:p>
      </dsp:txBody>
      <dsp:txXfrm>
        <a:off x="2811636" y="303696"/>
        <a:ext cx="2377727" cy="437663"/>
      </dsp:txXfrm>
    </dsp:sp>
    <dsp:sp modelId="{AD89D675-E175-4FF3-8F50-BBF50D9E32C4}">
      <dsp:nvSpPr>
        <dsp:cNvPr id="0" name=""/>
        <dsp:cNvSpPr/>
      </dsp:nvSpPr>
      <dsp:spPr>
        <a:xfrm>
          <a:off x="5571678" y="765036"/>
          <a:ext cx="0" cy="436514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BBF7-099D-42AE-80F3-58CFA928DE2B}">
      <dsp:nvSpPr>
        <dsp:cNvPr id="0" name=""/>
        <dsp:cNvSpPr/>
      </dsp:nvSpPr>
      <dsp:spPr>
        <a:xfrm>
          <a:off x="5692932" y="910540"/>
          <a:ext cx="2295823" cy="1964314"/>
        </a:xfrm>
        <a:prstGeom prst="round1Rect">
          <a:avLst/>
        </a:prstGeom>
        <a:blipFill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0510A-D5E0-4210-82F4-A6D466888A3E}">
      <dsp:nvSpPr>
        <dsp:cNvPr id="0" name=""/>
        <dsp:cNvSpPr/>
      </dsp:nvSpPr>
      <dsp:spPr>
        <a:xfrm>
          <a:off x="5692932" y="2874855"/>
          <a:ext cx="2295823" cy="225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>
              <a:solidFill>
                <a:schemeClr val="bg1"/>
              </a:solidFill>
              <a:latin typeface="Gill Sans MT"/>
              <a:ea typeface="+mn-ea"/>
              <a:cs typeface="+mn-cs"/>
            </a:rPr>
            <a:t>affermazione</a:t>
          </a:r>
        </a:p>
      </dsp:txBody>
      <dsp:txXfrm>
        <a:off x="5692932" y="2874855"/>
        <a:ext cx="2295823" cy="2255324"/>
      </dsp:txXfrm>
    </dsp:sp>
    <dsp:sp modelId="{F9EAB057-2BD4-412C-9B22-97C8795AAB98}">
      <dsp:nvSpPr>
        <dsp:cNvPr id="0" name=""/>
        <dsp:cNvSpPr/>
      </dsp:nvSpPr>
      <dsp:spPr>
        <a:xfrm>
          <a:off x="5571678" y="280020"/>
          <a:ext cx="2425079" cy="485015"/>
        </a:xfrm>
        <a:prstGeom prst="round2DiagRect">
          <a:avLst/>
        </a:prstGeom>
        <a:gradFill flip="none" rotWithShape="1">
          <a:gsLst>
            <a:gs pos="0">
              <a:srgbClr val="4F81BD">
                <a:lumMod val="40000"/>
                <a:lumOff val="60000"/>
              </a:srgbClr>
            </a:gs>
            <a:gs pos="46000">
              <a:srgbClr val="4F81BD">
                <a:lumMod val="95000"/>
                <a:lumOff val="5000"/>
              </a:srgbClr>
            </a:gs>
            <a:gs pos="100000">
              <a:srgbClr val="4F81BD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 err="1">
              <a:solidFill>
                <a:prstClr val="white"/>
              </a:solidFill>
              <a:latin typeface="Arial Black" panose="020B0A04020102020204" pitchFamily="34" charset="0"/>
              <a:ea typeface="+mn-ea"/>
              <a:cs typeface="+mn-cs"/>
            </a:rPr>
            <a:t>Predictive</a:t>
          </a:r>
          <a:endParaRPr lang="it-IT" sz="1800" kern="1200" noProof="0" dirty="0">
            <a:solidFill>
              <a:prstClr val="white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5595354" y="303696"/>
        <a:ext cx="2377727" cy="43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792F0-E440-43D2-AE72-F3040D66ADC6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104.000 euro VA procapite (media generale 72) </a:t>
          </a:r>
        </a:p>
      </dsp:txBody>
      <dsp:txXfrm>
        <a:off x="744" y="145603"/>
        <a:ext cx="2902148" cy="1741289"/>
      </dsp:txXfrm>
    </dsp:sp>
    <dsp:sp modelId="{8319F6AF-EDDF-4B51-BE6C-F3F75468DD9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Fatturato da servizi: 63% (media 44%)</a:t>
          </a:r>
        </a:p>
      </dsp:txBody>
      <dsp:txXfrm>
        <a:off x="3193107" y="145603"/>
        <a:ext cx="2902148" cy="1741289"/>
      </dsp:txXfrm>
    </dsp:sp>
    <dsp:sp modelId="{5B65A4A8-EAEB-4EBC-9BA5-9E566F1EE40D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Maggiore probabilità di essere leader tecnologico</a:t>
          </a:r>
        </a:p>
      </dsp:txBody>
      <dsp:txXfrm>
        <a:off x="744" y="2177107"/>
        <a:ext cx="2902148" cy="1741289"/>
      </dsp:txXfrm>
    </dsp:sp>
    <dsp:sp modelId="{4742EE23-C711-40FF-9AE1-CE455515D687}">
      <dsp:nvSpPr>
        <dsp:cNvPr id="0" name=""/>
        <dsp:cNvSpPr/>
      </dsp:nvSpPr>
      <dsp:spPr>
        <a:xfrm>
          <a:off x="3193851" y="2160234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Dimensione inferiore alla media</a:t>
          </a:r>
        </a:p>
      </dsp:txBody>
      <dsp:txXfrm>
        <a:off x="3193851" y="2160234"/>
        <a:ext cx="2902148" cy="1741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69C43-0690-4DCE-97D5-F1F3D0A0ACCE}">
      <dsp:nvSpPr>
        <dsp:cNvPr id="0" name=""/>
        <dsp:cNvSpPr/>
      </dsp:nvSpPr>
      <dsp:spPr>
        <a:xfrm>
          <a:off x="820" y="656685"/>
          <a:ext cx="3199412" cy="1919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Black" panose="020B0A04020102020204" pitchFamily="34" charset="0"/>
            </a:rPr>
            <a:t>HKIS+mech</a:t>
          </a:r>
          <a:endParaRPr lang="it-IT" sz="1600" kern="1200" dirty="0"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6% campione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83% fatturato da servizi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Probabilità: leader</a:t>
          </a:r>
        </a:p>
      </dsp:txBody>
      <dsp:txXfrm>
        <a:off x="820" y="656685"/>
        <a:ext cx="3199412" cy="1919647"/>
      </dsp:txXfrm>
    </dsp:sp>
    <dsp:sp modelId="{47A9EAE9-F796-44CC-A8A7-E2B2CEA25E22}">
      <dsp:nvSpPr>
        <dsp:cNvPr id="0" name=""/>
        <dsp:cNvSpPr/>
      </dsp:nvSpPr>
      <dsp:spPr>
        <a:xfrm>
          <a:off x="3520174" y="656685"/>
          <a:ext cx="3199412" cy="191964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Black" panose="020B0A04020102020204" pitchFamily="34" charset="0"/>
            </a:rPr>
            <a:t>Mech+build</a:t>
          </a:r>
          <a:endParaRPr lang="it-IT" sz="1600" kern="1200" dirty="0"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7% del campione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48% fatturato da servizi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Probabilità: leader</a:t>
          </a:r>
        </a:p>
      </dsp:txBody>
      <dsp:txXfrm>
        <a:off x="3520174" y="656685"/>
        <a:ext cx="3199412" cy="1919647"/>
      </dsp:txXfrm>
    </dsp:sp>
    <dsp:sp modelId="{70E5A2E2-D3F1-4274-BDE6-8D791FB061AD}">
      <dsp:nvSpPr>
        <dsp:cNvPr id="0" name=""/>
        <dsp:cNvSpPr/>
      </dsp:nvSpPr>
      <dsp:spPr>
        <a:xfrm>
          <a:off x="820" y="2896274"/>
          <a:ext cx="3199412" cy="191964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Black" panose="020B0A04020102020204" pitchFamily="34" charset="0"/>
            </a:rPr>
            <a:t>Mech+agro</a:t>
          </a:r>
          <a:endParaRPr lang="it-IT" sz="1600" kern="1200" dirty="0"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12%campione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29% fatturato da servizi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Probabilità: tardive</a:t>
          </a:r>
        </a:p>
      </dsp:txBody>
      <dsp:txXfrm>
        <a:off x="820" y="2896274"/>
        <a:ext cx="3199412" cy="1919647"/>
      </dsp:txXfrm>
    </dsp:sp>
    <dsp:sp modelId="{A2E1C6B7-F901-43ED-821B-1130ECF81C59}">
      <dsp:nvSpPr>
        <dsp:cNvPr id="0" name=""/>
        <dsp:cNvSpPr/>
      </dsp:nvSpPr>
      <dsp:spPr>
        <a:xfrm>
          <a:off x="3520174" y="2896274"/>
          <a:ext cx="3199412" cy="191964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Black" panose="020B0A04020102020204" pitchFamily="34" charset="0"/>
            </a:rPr>
            <a:t>HKIS+creative</a:t>
          </a:r>
          <a:endParaRPr lang="it-IT" sz="1600" kern="1200" dirty="0"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11% campione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83% fatturato da servizi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Black" panose="020B0A04020102020204" pitchFamily="34" charset="0"/>
            </a:rPr>
            <a:t>Probabilità: leader</a:t>
          </a:r>
        </a:p>
      </dsp:txBody>
      <dsp:txXfrm>
        <a:off x="3520174" y="2896274"/>
        <a:ext cx="3199412" cy="191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0.04278</cdr:x>
      <cdr:y>0.01431</cdr:y>
    </cdr:from>
    <cdr:to>
      <cdr:x>0.04405</cdr:x>
      <cdr:y>0.80942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id="{3E7787FF-F2F0-4020-A249-5726D1318107}"/>
            </a:ext>
          </a:extLst>
        </cdr:cNvPr>
        <cdr:cNvCxnSpPr/>
      </cdr:nvCxnSpPr>
      <cdr:spPr>
        <a:xfrm xmlns:a="http://schemas.openxmlformats.org/drawingml/2006/main" flipH="1">
          <a:off x="360040" y="72008"/>
          <a:ext cx="10710" cy="4001770"/>
        </a:xfrm>
        <a:prstGeom xmlns:a="http://schemas.openxmlformats.org/drawingml/2006/main" prst="line">
          <a:avLst/>
        </a:prstGeom>
        <a:ln xmlns:a="http://schemas.openxmlformats.org/drawingml/2006/main">
          <a:head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0.04278</cdr:x>
      <cdr:y>0.80121</cdr:y>
    </cdr:from>
    <cdr:to>
      <cdr:x>0.9534</cdr:x>
      <cdr:y>0.8055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686407D3-507B-41E9-92B7-B9B4A04C5ED0}"/>
            </a:ext>
          </a:extLst>
        </cdr:cNvPr>
        <cdr:cNvCxnSpPr/>
      </cdr:nvCxnSpPr>
      <cdr:spPr>
        <a:xfrm xmlns:a="http://schemas.openxmlformats.org/drawingml/2006/main" flipV="1">
          <a:off x="360040" y="4032448"/>
          <a:ext cx="7664183" cy="21590"/>
        </a:xfrm>
        <a:prstGeom xmlns:a="http://schemas.openxmlformats.org/drawingml/2006/main" prst="line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0.43289</cdr:x>
      <cdr:y>0.00626</cdr:y>
    </cdr:from>
    <cdr:to>
      <cdr:x>0.43719</cdr:x>
      <cdr:y>0.81007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2BE990C6-9507-4BDB-B060-98F63D185226}"/>
            </a:ext>
          </a:extLst>
        </cdr:cNvPr>
        <cdr:cNvCxnSpPr/>
      </cdr:nvCxnSpPr>
      <cdr:spPr>
        <a:xfrm xmlns:a="http://schemas.openxmlformats.org/drawingml/2006/main">
          <a:off x="3456384" y="31487"/>
          <a:ext cx="34290" cy="404558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0.07834</cdr:x>
      <cdr:y>0.92346</cdr:y>
    </cdr:to>
    <cdr:sp macro="" textlink="">
      <cdr:nvSpPr>
        <cdr:cNvPr id="5" name="Casella di testo 1">
          <a:extLst xmlns:a="http://schemas.openxmlformats.org/drawingml/2006/main">
            <a:ext uri="{FF2B5EF4-FFF2-40B4-BE49-F238E27FC236}">
              <a16:creationId xmlns:a16="http://schemas.microsoft.com/office/drawing/2014/main" id="{529F0BA6-5284-4062-AA23-99DCA8F3C676}"/>
            </a:ext>
          </a:extLst>
        </cdr:cNvPr>
        <cdr:cNvSpPr txBox="1"/>
      </cdr:nvSpPr>
      <cdr:spPr>
        <a:xfrm xmlns:a="http://schemas.openxmlformats.org/drawingml/2006/main" rot="16200000">
          <a:off x="-2317727" y="725440"/>
          <a:ext cx="4647755" cy="65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Impatto positivo atteso dalla circolarità</a:t>
          </a:r>
        </a:p>
      </cdr:txBody>
    </cdr:sp>
  </cdr:relSizeAnchor>
  <cdr:relSizeAnchor xmlns:cdr="http://schemas.openxmlformats.org/drawingml/2006/chartDrawing">
    <cdr:from>
      <cdr:x>0.40313</cdr:x>
      <cdr:y>0.82982</cdr:y>
    </cdr:from>
    <cdr:to>
      <cdr:x>1</cdr:x>
      <cdr:y>0.93905</cdr:y>
    </cdr:to>
    <cdr:sp macro="" textlink="">
      <cdr:nvSpPr>
        <cdr:cNvPr id="6" name="Casella di testo 1">
          <a:extLst xmlns:a="http://schemas.openxmlformats.org/drawingml/2006/main">
            <a:ext uri="{FF2B5EF4-FFF2-40B4-BE49-F238E27FC236}">
              <a16:creationId xmlns:a16="http://schemas.microsoft.com/office/drawing/2014/main" id="{0F205011-2D4F-45E3-A247-ED516B5B285F}"/>
            </a:ext>
          </a:extLst>
        </cdr:cNvPr>
        <cdr:cNvSpPr txBox="1"/>
      </cdr:nvSpPr>
      <cdr:spPr>
        <a:xfrm xmlns:a="http://schemas.openxmlformats.org/drawingml/2006/main">
          <a:off x="3392941" y="4176464"/>
          <a:ext cx="5023473" cy="549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Soluzioni prevalenti in Emilia-Romagna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0.37847</cdr:x>
      <cdr:y>0.02597</cdr:y>
    </cdr:from>
    <cdr:to>
      <cdr:x>0.96405</cdr:x>
      <cdr:y>0.19481</cdr:y>
    </cdr:to>
    <cdr:sp macro="" textlink="">
      <cdr:nvSpPr>
        <cdr:cNvPr id="2" name="Ovale 1">
          <a:extLst xmlns:a="http://schemas.openxmlformats.org/drawingml/2006/main">
            <a:ext uri="{FF2B5EF4-FFF2-40B4-BE49-F238E27FC236}">
              <a16:creationId xmlns:a16="http://schemas.microsoft.com/office/drawing/2014/main" id="{1F61E456-7490-4698-BE04-11A4FCAFA48C}"/>
            </a:ext>
          </a:extLst>
        </cdr:cNvPr>
        <cdr:cNvSpPr/>
      </cdr:nvSpPr>
      <cdr:spPr>
        <a:xfrm xmlns:a="http://schemas.openxmlformats.org/drawingml/2006/main">
          <a:off x="3025051" y="144016"/>
          <a:ext cx="4680520" cy="9361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0.67059</cdr:y>
    </cdr:from>
    <cdr:to>
      <cdr:x>1</cdr:x>
      <cdr:y>0.9331</cdr:y>
    </cdr:to>
    <cdr:sp macro="" textlink="">
      <cdr:nvSpPr>
        <cdr:cNvPr id="2" name="Ovale 1">
          <a:extLst xmlns:a="http://schemas.openxmlformats.org/drawingml/2006/main">
            <a:ext uri="{FF2B5EF4-FFF2-40B4-BE49-F238E27FC236}">
              <a16:creationId xmlns:a16="http://schemas.microsoft.com/office/drawing/2014/main" id="{FA021584-6866-4373-A1A9-350FB1F00864}"/>
            </a:ext>
          </a:extLst>
        </cdr:cNvPr>
        <cdr:cNvSpPr/>
      </cdr:nvSpPr>
      <cdr:spPr>
        <a:xfrm xmlns:a="http://schemas.openxmlformats.org/drawingml/2006/main">
          <a:off x="0" y="1839556"/>
          <a:ext cx="4572000" cy="7201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0.59898</cdr:x>
      <cdr:y>0.32727</cdr:y>
    </cdr:from>
    <cdr:to>
      <cdr:x>0.98166</cdr:x>
      <cdr:y>0.52155</cdr:y>
    </cdr:to>
    <cdr:sp macro="" textlink="">
      <cdr:nvSpPr>
        <cdr:cNvPr id="2" name="CasellaDiTesto 10">
          <a:extLst xmlns:a="http://schemas.openxmlformats.org/drawingml/2006/main">
            <a:ext uri="{FF2B5EF4-FFF2-40B4-BE49-F238E27FC236}">
              <a16:creationId xmlns:a16="http://schemas.microsoft.com/office/drawing/2014/main" id="{32AC782E-C42D-4892-8AB2-775D7EC26254}"/>
            </a:ext>
          </a:extLst>
        </cdr:cNvPr>
        <cdr:cNvSpPr txBox="1"/>
      </cdr:nvSpPr>
      <cdr:spPr>
        <a:xfrm xmlns:a="http://schemas.openxmlformats.org/drawingml/2006/main">
          <a:off x="2592288" y="1296144"/>
          <a:ext cx="1656184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49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Tema della specializzazione digitale delle </a:t>
          </a:r>
          <a:r>
            <a:rPr lang="it-IT" sz="1100" dirty="0" err="1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value</a:t>
          </a:r>
          <a:r>
            <a:rPr lang="it-IT" sz="1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  <a:r>
            <a:rPr lang="it-IT" sz="1100" dirty="0" err="1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chains</a:t>
          </a:r>
          <a:r>
            <a:rPr lang="it-IT" sz="1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 locali</a:t>
          </a:r>
        </a:p>
      </cdr:txBody>
    </cdr:sp>
  </cdr:relSizeAnchor>
  <cdr:relSizeAnchor xmlns:cdr="http://schemas.openxmlformats.org/drawingml/2006/chartDrawing">
    <cdr:from>
      <cdr:x>0.61562</cdr:x>
      <cdr:y>0.18182</cdr:y>
    </cdr:from>
    <cdr:to>
      <cdr:x>0.76536</cdr:x>
      <cdr:y>0.38182</cdr:y>
    </cdr:to>
    <cdr:sp macro="" textlink="">
      <cdr:nvSpPr>
        <cdr:cNvPr id="3" name="Freccia in giù 2">
          <a:extLst xmlns:a="http://schemas.openxmlformats.org/drawingml/2006/main">
            <a:ext uri="{FF2B5EF4-FFF2-40B4-BE49-F238E27FC236}">
              <a16:creationId xmlns:a16="http://schemas.microsoft.com/office/drawing/2014/main" id="{4C524B3B-9394-42F3-8E0E-BD0010F2C3AA}"/>
            </a:ext>
          </a:extLst>
        </cdr:cNvPr>
        <cdr:cNvSpPr/>
      </cdr:nvSpPr>
      <cdr:spPr>
        <a:xfrm xmlns:a="http://schemas.openxmlformats.org/drawingml/2006/main" rot="18615116">
          <a:off x="2592288" y="792088"/>
          <a:ext cx="792088" cy="64807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>
            <a:alpha val="4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302296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it-IT" sz="1400" b="1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Elemento grafico SmartArt </a:t>
            </a:r>
            <a:r>
              <a:rPr lang="it-IT" sz="14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 immagini su sfondo rosso</a:t>
            </a:r>
          </a:p>
          <a:p>
            <a:pPr marL="0" algn="l" defTabSz="914400">
              <a:buNone/>
            </a:pPr>
            <a:r>
              <a:rPr lang="it-IT" sz="14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(intermedio)</a:t>
            </a:r>
          </a:p>
          <a:p>
            <a:pPr marL="0" algn="l" defTabSz="914400">
              <a:buNone/>
            </a:pPr>
            <a:endParaRPr lang="it-IT" noProof="0" dirty="0"/>
          </a:p>
          <a:p>
            <a:pPr marL="0" algn="l" defTabSz="914400">
              <a:buNone/>
            </a:pPr>
            <a:endParaRPr lang="it-IT" noProof="0" dirty="0"/>
          </a:p>
          <a:p>
            <a:pPr marL="0" algn="l" defTabSz="914400">
              <a:buNone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Per </a:t>
            </a:r>
            <a:r>
              <a:rPr lang="it-IT" sz="1200" b="0" i="0" baseline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riprodurre l’elemento 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grafico SmartArt in questa diapositiva, eseguire le operazioni seguenti: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 gruppo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Home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Layout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Vuoto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 gruppo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Illustrazioni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Inserisci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SmartArt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Scegli elemento grafico SmartArt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Picture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 riquadro sinistro.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 riquadro delle immagini, fare doppio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Immagini in linea con titolo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(quinta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riga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) per </a:t>
            </a: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inserire l’elemento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grafico nella diapositiva.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 ognuno dei quattro </a:t>
            </a: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segnaposto nell’elemento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grafico SmartArt, </a:t>
            </a: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un’immagine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 quindi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Inserisci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l’elemento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grafico.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 </a:t>
            </a:r>
            <a:r>
              <a:rPr lang="it-IT" sz="1200" b="1" i="0" u="none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Strumenti SmartArt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Dimensioni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15 cm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nella casella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Altezza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22,2 cm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nella casella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Larghezza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Sempre in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Strumenti SmartArt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Disponi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Allinea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quindi eseguire le operazioni seguenti: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Allinea rispetto alla diapositiva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Allinea al centro verticalmente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Allinea al centro orizzontalmente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l’elemento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grafico e quindi fare clic su una delle frecce nel bordo sinistro.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Immettere il testo desiderato nella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Digitare qui il testo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Premere e tenere premuto CTRL, quindi selezionare tutte le caselle di testo sopra le immagini. 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 gruppo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Carattere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Home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selezionare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Gill Sans </a:t>
            </a:r>
            <a:r>
              <a:rPr lang="it-IT" sz="1200" b="1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MT</a:t>
            </a:r>
            <a:r>
              <a:rPr lang="it-IT" sz="1200" b="0" i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nell’elenco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 di carattere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selezionare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26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(punti</a:t>
            </a:r>
            <a:r>
              <a:rPr lang="it-IT" sz="1200" b="0" i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) nell’elenco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Dimensione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carattere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 carattere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selezionare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Bianco, Sfondo 1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Premere e tenere premuto CTRL, quindi selezionare tutte le caselle di testo sopra le immagini.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Strumenti SmartArt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Cambia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forma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quindi in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Rettangoli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Arrotonda angolo diagonale rettangolo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 nuovo in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Strumenti SmartArt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Stili forme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sul pulsante di visualizzazione della finestra di dialogo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forma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finestra di dialogo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forma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nel riquadro a sinistra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Riempimento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nel riquadro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Riempimento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Riempimento a tinta unita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quindi eseguire le operazioni seguenti: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baseline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Nell’elenco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selezionare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Lineare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Angolo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0,3°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Interruzioni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Aggiungi interruzione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Rimuovi interruzione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fino a quando non vengono visualizzate tre interruzioni nel dispositivo di scorrimento.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Sempre 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Interruzioni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personalizzare le interruzioni sfumatura come indicato di seguito: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la prima interruzione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28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27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l’interruzione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successiva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50%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136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50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48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l’ultima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interruzione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28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27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Sempre nella finestra di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dialogo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forma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 linea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 riquadro sinistro e quindi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Nessuna linea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 riquadro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 linea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Ancora nella finestra di dialogo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forma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Ombreggiatura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 riquadro sinistro, fare clic sul pulsante accanto a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Preselezioni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 riquadro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Ombreggiatura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quindi fare clic su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Scostamento in diagonale in basso a sinistra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(prima riga) in 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Esterna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Premere e tenere premuto CTRL, quindi selezionare le tre caselle di testo</a:t>
            </a:r>
            <a:r>
              <a:rPr lang="it-IT" sz="1200" b="0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sotto le immagini.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 gruppo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Carattere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Home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selezionare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Gill Sans </a:t>
            </a:r>
            <a:r>
              <a:rPr lang="it-IT" sz="1200" b="1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MT</a:t>
            </a: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nell’elenco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 di carattere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</a:t>
            </a:r>
            <a:r>
              <a:rPr lang="it-IT" sz="1200" b="1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24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Dimensione carattere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quindi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 carattere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selezionare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Bianco, Sfondo 1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 gruppo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Paragrafo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Home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Allinea testo a sinistra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Premere e tenere premuto CTRL, quindi selezionare le tre linee </a:t>
            </a:r>
            <a:r>
              <a:rPr lang="it-IT" sz="1200" b="0" i="0" baseline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verticali nell’elemento 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grafico SmartArt. In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Strumenti SmartArt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nel gruppo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Stili forme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sul pulsante di visualizzazione della finestra di dialogo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 forma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Nella finestra di dialogo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 forma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nel riquadro a sinistra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 linea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nel riquadro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 linea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Linea sfumata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eseguire le operazioni seguenti: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baseline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Nell’elenco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Tipo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Lineare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Angolo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90</a:t>
            </a:r>
            <a:r>
              <a:rPr lang="it-IT" sz="1200" b="1" i="0" baseline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°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Interruzioni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Aggiungi interruzione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Rimuovi interruzione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fino a quando non vengono visualizzate due interruzioni nel dispositivo di scorrimento.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Sempre 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Interruzioni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personalizzare le interruzioni sfumatura come indicato di seguito: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la prima interruzione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46%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15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14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Trasparenza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l’ultima</a:t>
            </a:r>
            <a:r>
              <a:rPr lang="it-IT" sz="1200" b="0" i="0" baseline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interruzione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quindi 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 tema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Nero, Testo 1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(prima riga).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Trasparenza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Premere e tenere premuto CTRL, quindi selezionare tutte e tre le immagini. In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Strumenti SmartArt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Cambia forma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in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Rettangoli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Rettangolo con singolo angolo arrotondato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Strumenti immagine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Stili immagini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Effetti immagine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posizionare il puntatore del mouse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Ombreggiatura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in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Interna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Interna diagonale in alto a destra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Ancora in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Strumenti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immagine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nel gruppo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Stili immagini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Bordo immagine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Nessun contorno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914400">
              <a:buNone/>
            </a:pPr>
            <a:endParaRPr lang="it-IT" noProof="0" dirty="0"/>
          </a:p>
          <a:p>
            <a:pPr marL="0" algn="l" defTabSz="914400">
              <a:buNone/>
            </a:pPr>
            <a:endParaRPr lang="it-IT" noProof="0" dirty="0"/>
          </a:p>
          <a:p>
            <a:pPr marL="0" algn="l" defTabSz="914400">
              <a:buNone/>
            </a:pP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Per riprodurre gli effetti dello sfondo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in questa diapositiva, eseguire le operazioni seguenti: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 gruppo </a:t>
            </a:r>
            <a:r>
              <a:rPr lang="it-IT" sz="1200" b="1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Sfondo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della scheda </a:t>
            </a:r>
            <a:r>
              <a:rPr lang="it-IT" sz="1200" b="1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Progettazione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Stili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sfondo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 sfondo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Nella finestra di dialogo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Formato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sfondo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Riempimento sfumato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 quindi eseguire le operazioni seguenti: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baseline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Nell’elenco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Tipo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Radiale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baseline="0" noProof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Nell’elenco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Direzione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Dal centro</a:t>
            </a:r>
            <a:r>
              <a:rPr lang="it-IT" sz="1200" b="0" i="0" baseline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Interruzioni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Aggiungi interruzione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Rimuovi interruzione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fino a quando non vengono visualizzate tre interruzioni nel dispositivo di scorrimento.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Sempre in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Interruzioni sfumatura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personalizzare le interruzioni sfumatura come indicato di seguito: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la prima interruzione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153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57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55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l’interruzione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successiva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50%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114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42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Selezionare l’ultima 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interruzione nel dispositivo di scorrimento e quindi eseguire le operazioni seguenti: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Nella casella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Posizione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Fare clic sul pulsante accanto 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fare clic su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Altri 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nella scheda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Personalizzati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della finestra di dialogo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Colori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immettere i valori Rosso: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15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 Blu:</a:t>
            </a:r>
            <a:r>
              <a:rPr lang="it-IT" sz="1200" b="0" i="0" noProof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200" b="1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14</a:t>
            </a:r>
            <a:r>
              <a:rPr lang="it-IT" sz="1200" b="0" i="0" noProof="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95DBE89-0D3A-4930-9130-5796A18168FD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5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1">
                <a:alpha val="50000"/>
                <a:lumMod val="63000"/>
                <a:lumOff val="37000"/>
              </a:schemeClr>
            </a:gs>
            <a:gs pos="99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1355D9B-07FE-4745-9514-D3E7615F9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79304" cy="4597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50529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buNone/>
            </a:pPr>
            <a:r>
              <a:rPr lang="it-IT" sz="4200" spc="100" noProof="1">
                <a:solidFill>
                  <a:schemeClr val="accent1">
                    <a:lumMod val="75000"/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Innovazione come </a:t>
            </a:r>
          </a:p>
          <a:p>
            <a:pPr algn="r" defTabSz="914400">
              <a:buNone/>
            </a:pPr>
            <a:r>
              <a:rPr lang="it-IT" sz="4200" spc="100" noProof="1">
                <a:solidFill>
                  <a:schemeClr val="accent1">
                    <a:lumMod val="75000"/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ecosistema di valore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D4862B-1157-4508-BA6E-C1B61615B637}"/>
              </a:ext>
            </a:extLst>
          </p:cNvPr>
          <p:cNvSpPr txBox="1"/>
          <p:nvPr/>
        </p:nvSpPr>
        <p:spPr>
          <a:xfrm>
            <a:off x="5580112" y="335699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#INNO-ER 2018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24DC91-2489-43DD-BD6A-FBBF4DF2CA25}"/>
              </a:ext>
            </a:extLst>
          </p:cNvPr>
          <p:cNvSpPr txBox="1"/>
          <p:nvPr/>
        </p:nvSpPr>
        <p:spPr>
          <a:xfrm>
            <a:off x="611560" y="62373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Lorenzo Ciapetti, ANTARES</a:t>
            </a:r>
          </a:p>
        </p:txBody>
      </p:sp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1303E5-657A-4A7A-ABD5-30F48989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73016"/>
            <a:ext cx="2615533" cy="31994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B6081D-D3E8-4209-B85B-EB1C655A62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1111170"/>
            <a:ext cx="828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D35C3780-8A48-4AE4-B49E-F8A37110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32656"/>
            <a:ext cx="2664296" cy="3107052"/>
          </a:xfrm>
          <a:prstGeom prst="rect">
            <a:avLst/>
          </a:prstGeom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A55E4-1295-45C8-BA05-5A9E705B74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E484B496-C1D1-46A1-97C6-392B011EE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630923"/>
            <a:ext cx="2744156" cy="321895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E5493B3-E0B7-4617-B55C-78824EE5A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60648"/>
            <a:ext cx="2592288" cy="31421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C5794E-A9A1-4A23-AF68-C79A782233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F65E2F-4E76-4713-92A7-6FFEBC60F6B4}"/>
              </a:ext>
            </a:extLst>
          </p:cNvPr>
          <p:cNvSpPr txBox="1"/>
          <p:nvPr/>
        </p:nvSpPr>
        <p:spPr>
          <a:xfrm>
            <a:off x="107504" y="155679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LEADER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6D0860-826C-40B1-9351-ED962DC87467}"/>
              </a:ext>
            </a:extLst>
          </p:cNvPr>
          <p:cNvSpPr txBox="1"/>
          <p:nvPr/>
        </p:nvSpPr>
        <p:spPr>
          <a:xfrm>
            <a:off x="7524328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PROATTIVE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0F0A4A-B6EB-4F86-BC8A-E518E2EF4888}"/>
              </a:ext>
            </a:extLst>
          </p:cNvPr>
          <p:cNvSpPr txBox="1"/>
          <p:nvPr/>
        </p:nvSpPr>
        <p:spPr>
          <a:xfrm>
            <a:off x="7740352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TARDIVE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583F7D-934E-4123-A7F2-38606C47335B}"/>
              </a:ext>
            </a:extLst>
          </p:cNvPr>
          <p:cNvSpPr txBox="1"/>
          <p:nvPr/>
        </p:nvSpPr>
        <p:spPr>
          <a:xfrm>
            <a:off x="32226" y="4653136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ADATTIVE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D0B307A-C6D7-4339-8638-C64F9145E1DA}"/>
              </a:ext>
            </a:extLst>
          </p:cNvPr>
          <p:cNvSpPr/>
          <p:nvPr/>
        </p:nvSpPr>
        <p:spPr>
          <a:xfrm>
            <a:off x="2116" y="1844824"/>
            <a:ext cx="1349896" cy="156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27% sul totale imprese del campione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48% del totale addetti del campione</a:t>
            </a:r>
            <a:endParaRPr lang="it-IT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6656BC-52E2-426E-AFDD-6A36FE2D9749}"/>
              </a:ext>
            </a:extLst>
          </p:cNvPr>
          <p:cNvSpPr/>
          <p:nvPr/>
        </p:nvSpPr>
        <p:spPr>
          <a:xfrm>
            <a:off x="7745201" y="1844824"/>
            <a:ext cx="1421904" cy="108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23% sul totale imprese del campione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21% del totale addetti del campione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1A926C-0589-4FE2-A2EA-3D8C3751C486}"/>
              </a:ext>
            </a:extLst>
          </p:cNvPr>
          <p:cNvSpPr/>
          <p:nvPr/>
        </p:nvSpPr>
        <p:spPr>
          <a:xfrm>
            <a:off x="-108520" y="5013176"/>
            <a:ext cx="1349896" cy="12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15% sul totale imprese del campione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8% del totale addetti del campione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3ABF323-9A28-404D-9DB8-93CDE290E619}"/>
              </a:ext>
            </a:extLst>
          </p:cNvPr>
          <p:cNvSpPr/>
          <p:nvPr/>
        </p:nvSpPr>
        <p:spPr>
          <a:xfrm>
            <a:off x="7884368" y="4869160"/>
            <a:ext cx="1205880" cy="12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33% sul totale imprese del campione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21% del totale addetti del campione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5E740F7-AB9A-4063-9883-4D7605C0D13A}"/>
              </a:ext>
            </a:extLst>
          </p:cNvPr>
          <p:cNvSpPr/>
          <p:nvPr/>
        </p:nvSpPr>
        <p:spPr>
          <a:xfrm>
            <a:off x="539552" y="11266"/>
            <a:ext cx="828092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Profili tecnologici </a:t>
            </a:r>
          </a:p>
        </p:txBody>
      </p:sp>
    </p:spTree>
    <p:extLst>
      <p:ext uri="{BB962C8B-B14F-4D97-AF65-F5344CB8AC3E}">
        <p14:creationId xmlns:p14="http://schemas.microsoft.com/office/powerpoint/2010/main" val="10698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singolo angolo arrotondato 1">
            <a:extLst>
              <a:ext uri="{FF2B5EF4-FFF2-40B4-BE49-F238E27FC236}">
                <a16:creationId xmlns:a16="http://schemas.microsoft.com/office/drawing/2014/main" id="{AA62FBE2-9687-415E-9E16-397C66A4A0E3}"/>
              </a:ext>
            </a:extLst>
          </p:cNvPr>
          <p:cNvSpPr/>
          <p:nvPr/>
        </p:nvSpPr>
        <p:spPr>
          <a:xfrm>
            <a:off x="3563888" y="2852936"/>
            <a:ext cx="2295823" cy="1964314"/>
          </a:xfrm>
          <a:prstGeom prst="round1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BFFC9F-F0B5-4810-B690-5D3331A9EF0A}"/>
              </a:ext>
            </a:extLst>
          </p:cNvPr>
          <p:cNvSpPr txBox="1"/>
          <p:nvPr/>
        </p:nvSpPr>
        <p:spPr>
          <a:xfrm>
            <a:off x="3203848" y="2276872"/>
            <a:ext cx="2880320" cy="341632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46000">
                <a:srgbClr val="4F81BD">
                  <a:lumMod val="95000"/>
                  <a:lumOff val="5000"/>
                </a:srgbClr>
              </a:gs>
              <a:gs pos="100000">
                <a:srgbClr val="4F81BD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6040" tIns="66040" rIns="66040" bIns="66040" numCol="1" spcCol="1270" rtlCol="0" anchor="ctr" anchorCtr="0">
            <a:noAutofit/>
          </a:bodyPr>
          <a:lstStyle>
            <a:defPPr>
              <a:defRPr lang="en-US"/>
            </a:defPPr>
            <a:lvl1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86592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A291CEC-21EC-48DC-89E8-5F3F0B71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81" y="0"/>
            <a:ext cx="9252520" cy="68580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48E1DDC6-4F16-440F-A92D-7D27B8F3E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673207"/>
              </p:ext>
            </p:extLst>
          </p:nvPr>
        </p:nvGraphicFramePr>
        <p:xfrm>
          <a:off x="3060730" y="980728"/>
          <a:ext cx="6060440" cy="381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E2BE7C6A-4E22-4735-8392-BF354A5E5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2420888"/>
            <a:ext cx="5229291" cy="338437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5A91D04-CF96-4594-97F1-757903B00C4A}"/>
              </a:ext>
            </a:extLst>
          </p:cNvPr>
          <p:cNvSpPr/>
          <p:nvPr/>
        </p:nvSpPr>
        <p:spPr>
          <a:xfrm>
            <a:off x="467544" y="260648"/>
            <a:ext cx="828092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Indicatore di “Innovation climate”. </a:t>
            </a:r>
          </a:p>
        </p:txBody>
      </p:sp>
      <p:sp>
        <p:nvSpPr>
          <p:cNvPr id="7" name="Casella di testo 216">
            <a:extLst>
              <a:ext uri="{FF2B5EF4-FFF2-40B4-BE49-F238E27FC236}">
                <a16:creationId xmlns:a16="http://schemas.microsoft.com/office/drawing/2014/main" id="{668B34A4-B4EC-4C21-8860-C605F6DF7B30}"/>
              </a:ext>
            </a:extLst>
          </p:cNvPr>
          <p:cNvSpPr txBox="1"/>
          <p:nvPr/>
        </p:nvSpPr>
        <p:spPr>
          <a:xfrm>
            <a:off x="323528" y="1052736"/>
            <a:ext cx="2952328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Un clima innovativo più aperto contraddistingue, con medie superiori, le imprese dei servizi e della cultura e creatività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023C25-FEC4-4FFA-B18D-4C4F328C432A}"/>
              </a:ext>
            </a:extLst>
          </p:cNvPr>
          <p:cNvSpPr txBox="1"/>
          <p:nvPr/>
        </p:nvSpPr>
        <p:spPr>
          <a:xfrm>
            <a:off x="6372200" y="3284984"/>
            <a:ext cx="720080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accent1"/>
                </a:solidFill>
              </a:rPr>
              <a:t>Industrie della salute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6B5B9C1-0C26-4F31-8096-C8E80BC4F54C}"/>
              </a:ext>
            </a:extLst>
          </p:cNvPr>
          <p:cNvSpPr/>
          <p:nvPr/>
        </p:nvSpPr>
        <p:spPr>
          <a:xfrm>
            <a:off x="107504" y="5733256"/>
            <a:ext cx="5183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167FA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Ponderazione dei giudizi espressi dalle aziende. </a:t>
            </a:r>
            <a:br>
              <a:rPr lang="it-IT" b="1" dirty="0">
                <a:solidFill>
                  <a:srgbClr val="167FA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200" b="1" dirty="0">
                <a:solidFill>
                  <a:srgbClr val="167FA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 della piramide e colore verde= massima apertura e predisposizione organizzativa all’innovazione</a:t>
            </a:r>
            <a:endParaRPr lang="it-IT" sz="1200" dirty="0"/>
          </a:p>
        </p:txBody>
      </p:sp>
      <p:sp>
        <p:nvSpPr>
          <p:cNvPr id="13" name="Casella di testo 216">
            <a:extLst>
              <a:ext uri="{FF2B5EF4-FFF2-40B4-BE49-F238E27FC236}">
                <a16:creationId xmlns:a16="http://schemas.microsoft.com/office/drawing/2014/main" id="{F9A6E015-A026-4D63-A5D6-780974C2FA6B}"/>
              </a:ext>
            </a:extLst>
          </p:cNvPr>
          <p:cNvSpPr txBox="1"/>
          <p:nvPr/>
        </p:nvSpPr>
        <p:spPr>
          <a:xfrm>
            <a:off x="5724128" y="4653136"/>
            <a:ext cx="2952328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Le imprese leader tecnologiche sono con maggiore probabilità anche imprese con una cultura innovativa più «aperta» </a:t>
            </a:r>
          </a:p>
        </p:txBody>
      </p:sp>
    </p:spTree>
    <p:extLst>
      <p:ext uri="{BB962C8B-B14F-4D97-AF65-F5344CB8AC3E}">
        <p14:creationId xmlns:p14="http://schemas.microsoft.com/office/powerpoint/2010/main" val="3361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364AF8-2055-40F6-BE2F-F1906EFCD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81" y="0"/>
            <a:ext cx="9252520" cy="68580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29EB65-EDE4-42A2-8E44-A3110068F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20888"/>
            <a:ext cx="4268234" cy="27370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14F2F5-D943-4FB3-8C68-F840115C3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764704"/>
            <a:ext cx="4669410" cy="31683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56677B-C0B7-4DAC-ACAD-8054FF1B59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573887"/>
            <a:ext cx="0" cy="3710227"/>
          </a:xfrm>
          <a:prstGeom prst="line">
            <a:avLst/>
          </a:prstGeom>
          <a:ln>
            <a:solidFill>
              <a:srgbClr val="E8A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7D4755FA-780E-4792-953B-3756BFD1D74E}"/>
              </a:ext>
            </a:extLst>
          </p:cNvPr>
          <p:cNvSpPr/>
          <p:nvPr/>
        </p:nvSpPr>
        <p:spPr>
          <a:xfrm>
            <a:off x="467544" y="260648"/>
            <a:ext cx="828092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Tempi di «rendimento» dell’innovazione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7BEAF9-B3DE-44FF-BB6C-25542262E4DA}"/>
              </a:ext>
            </a:extLst>
          </p:cNvPr>
          <p:cNvSpPr/>
          <p:nvPr/>
        </p:nvSpPr>
        <p:spPr>
          <a:xfrm>
            <a:off x="107504" y="4221088"/>
            <a:ext cx="4257621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Trade-off velocità traduzione sul </a:t>
            </a:r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mkt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e VA: aumentando la velocità aumenta percentuale di fatturato da servizi (in media del 10%) ma diminuisce VA procapite (-19%)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966250-F5A9-4938-84D0-D333D5C84D99}"/>
              </a:ext>
            </a:extLst>
          </p:cNvPr>
          <p:cNvSpPr/>
          <p:nvPr/>
        </p:nvSpPr>
        <p:spPr>
          <a:xfrm>
            <a:off x="179512" y="5589240"/>
            <a:ext cx="8856984" cy="95410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Poiché le più veloci sono in media più </a:t>
            </a:r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piccole..la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diminuzione di VA può volere dire che si tratta di imprese emergenti non di imprese </a:t>
            </a:r>
            <a:r>
              <a:rPr lang="it-IT" sz="1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underperfomant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 veloci hanno maggiore investimenti in immobilizzazioni </a:t>
            </a:r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immat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(di 3 volte superiori a lente, se si controlla per alta propensione al cliente)</a:t>
            </a:r>
          </a:p>
        </p:txBody>
      </p:sp>
      <p:pic>
        <p:nvPicPr>
          <p:cNvPr id="6147" name="Immagine 201" descr="Image result for icon  run">
            <a:extLst>
              <a:ext uri="{FF2B5EF4-FFF2-40B4-BE49-F238E27FC236}">
                <a16:creationId xmlns:a16="http://schemas.microsoft.com/office/drawing/2014/main" id="{ACDA0CE1-37DF-48E6-8EA1-A016A3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4" b="-294"/>
          <a:stretch>
            <a:fillRect/>
          </a:stretch>
        </p:blipFill>
        <p:spPr bwMode="auto">
          <a:xfrm>
            <a:off x="1115616" y="726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magine 200" descr="Related image">
            <a:extLst>
              <a:ext uri="{FF2B5EF4-FFF2-40B4-BE49-F238E27FC236}">
                <a16:creationId xmlns:a16="http://schemas.microsoft.com/office/drawing/2014/main" id="{2B4E83B4-D207-4CEB-9084-A55A3E56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" b="-104"/>
          <a:stretch>
            <a:fillRect/>
          </a:stretch>
        </p:blipFill>
        <p:spPr bwMode="auto">
          <a:xfrm>
            <a:off x="0" y="260648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magine 202" descr="Image result for run icon">
            <a:extLst>
              <a:ext uri="{FF2B5EF4-FFF2-40B4-BE49-F238E27FC236}">
                <a16:creationId xmlns:a16="http://schemas.microsoft.com/office/drawing/2014/main" id="{DFDCBE71-1D7F-45F0-A6D5-9894BE97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F23359-ECFD-4E26-8ED5-080ADA0081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38565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 di testo 302">
            <a:extLst>
              <a:ext uri="{FF2B5EF4-FFF2-40B4-BE49-F238E27FC236}">
                <a16:creationId xmlns:a16="http://schemas.microsoft.com/office/drawing/2014/main" id="{EC97C183-82A6-4611-BC2B-8CC62CF52653}"/>
              </a:ext>
            </a:extLst>
          </p:cNvPr>
          <p:cNvSpPr txBox="1"/>
          <p:nvPr/>
        </p:nvSpPr>
        <p:spPr>
          <a:xfrm>
            <a:off x="395536" y="1556792"/>
            <a:ext cx="1181100" cy="266700"/>
          </a:xfrm>
          <a:prstGeom prst="rect">
            <a:avLst/>
          </a:prstGeom>
          <a:solidFill>
            <a:srgbClr val="FFE9A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Interoperabilità</a:t>
            </a:r>
            <a:r>
              <a:rPr lang="it-IT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660971-AD0E-4880-BDA3-C7C2D2FFD9A2}"/>
              </a:ext>
            </a:extLst>
          </p:cNvPr>
          <p:cNvSpPr/>
          <p:nvPr/>
        </p:nvSpPr>
        <p:spPr>
          <a:xfrm>
            <a:off x="323528" y="404664"/>
            <a:ext cx="4572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8EAADB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Tecnologie adottate (tecnologie presenti e tecnologie “chiave”) dalle imprese per S3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6FFF9C0-3D1A-4CB6-97EE-33E95C6BB074}"/>
              </a:ext>
            </a:extLst>
          </p:cNvPr>
          <p:cNvSpPr/>
          <p:nvPr/>
        </p:nvSpPr>
        <p:spPr>
          <a:xfrm>
            <a:off x="6156176" y="1052736"/>
            <a:ext cx="2987824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8EAADB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Tecnologie previste (tecnologie di cui si prevede l’adozione)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592D87F-CCDB-41C3-9934-DFB94FA9E30A}"/>
              </a:ext>
            </a:extLst>
          </p:cNvPr>
          <p:cNvSpPr/>
          <p:nvPr/>
        </p:nvSpPr>
        <p:spPr>
          <a:xfrm>
            <a:off x="7668344" y="1844824"/>
            <a:ext cx="1143000" cy="895350"/>
          </a:xfrm>
          <a:prstGeom prst="downArrow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7" name="Casella di testo 275">
            <a:extLst>
              <a:ext uri="{FF2B5EF4-FFF2-40B4-BE49-F238E27FC236}">
                <a16:creationId xmlns:a16="http://schemas.microsoft.com/office/drawing/2014/main" id="{1BDF833A-3A8F-47FF-842D-DAA825993FE3}"/>
              </a:ext>
            </a:extLst>
          </p:cNvPr>
          <p:cNvSpPr txBox="1"/>
          <p:nvPr/>
        </p:nvSpPr>
        <p:spPr>
          <a:xfrm>
            <a:off x="4307309" y="6132418"/>
            <a:ext cx="1855470" cy="901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00">
                <a:solidFill>
                  <a:srgbClr val="80808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AI=artificial intelligence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00">
                <a:solidFill>
                  <a:srgbClr val="80808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AR= augmented reality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00">
                <a:solidFill>
                  <a:srgbClr val="80808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SIM= tecnologie di simulazione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5DC819-2D41-496E-B4D4-F39FCAF91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61248"/>
            <a:ext cx="271780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E2CD239-9FD2-415B-84A8-A87ACA2BC61F}"/>
              </a:ext>
            </a:extLst>
          </p:cNvPr>
          <p:cNvSpPr/>
          <p:nvPr/>
        </p:nvSpPr>
        <p:spPr>
          <a:xfrm>
            <a:off x="467544" y="7260"/>
            <a:ext cx="828092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Indicatore di intensità tecnologica</a:t>
            </a:r>
          </a:p>
        </p:txBody>
      </p:sp>
      <p:sp>
        <p:nvSpPr>
          <p:cNvPr id="10" name="Casella di testo 302">
            <a:extLst>
              <a:ext uri="{FF2B5EF4-FFF2-40B4-BE49-F238E27FC236}">
                <a16:creationId xmlns:a16="http://schemas.microsoft.com/office/drawing/2014/main" id="{D7A4648D-8477-4F54-A28E-0BBAC45C7E8E}"/>
              </a:ext>
            </a:extLst>
          </p:cNvPr>
          <p:cNvSpPr txBox="1"/>
          <p:nvPr/>
        </p:nvSpPr>
        <p:spPr>
          <a:xfrm>
            <a:off x="7092280" y="2996952"/>
            <a:ext cx="1440160" cy="266700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Interoperabilità</a:t>
            </a:r>
            <a:r>
              <a:rPr lang="it-IT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673FC8-FDC4-4698-B29C-2548AC0D60EA}"/>
              </a:ext>
            </a:extLst>
          </p:cNvPr>
          <p:cNvSpPr txBox="1"/>
          <p:nvPr/>
        </p:nvSpPr>
        <p:spPr>
          <a:xfrm>
            <a:off x="4716016" y="1196752"/>
            <a:ext cx="136815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Sfida: sostenibilità ambientale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1AB930-CB85-4C25-8824-192FF740F8F6}"/>
              </a:ext>
            </a:extLst>
          </p:cNvPr>
          <p:cNvSpPr txBox="1"/>
          <p:nvPr/>
        </p:nvSpPr>
        <p:spPr>
          <a:xfrm>
            <a:off x="4716016" y="5517232"/>
            <a:ext cx="151216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Sfida: diversificazione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9E9F1E-8D4C-4AF8-A0F4-B6D246AFB4B3}"/>
              </a:ext>
            </a:extLst>
          </p:cNvPr>
          <p:cNvSpPr txBox="1"/>
          <p:nvPr/>
        </p:nvSpPr>
        <p:spPr>
          <a:xfrm>
            <a:off x="4716016" y="4653136"/>
            <a:ext cx="1872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Sfida: qualità diversificazione, big data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C348DE-11A6-4C08-B097-FD7B4A2C39C8}"/>
              </a:ext>
            </a:extLst>
          </p:cNvPr>
          <p:cNvSpPr txBox="1"/>
          <p:nvPr/>
        </p:nvSpPr>
        <p:spPr>
          <a:xfrm>
            <a:off x="4716016" y="2060848"/>
            <a:ext cx="1656184" cy="648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it-IT" dirty="0" err="1"/>
              <a:t>Coprogettazione</a:t>
            </a:r>
            <a:r>
              <a:rPr lang="it-IT" dirty="0"/>
              <a:t>, logistica, big data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CB189A2-B7FA-432B-8067-91815131F89A}"/>
              </a:ext>
            </a:extLst>
          </p:cNvPr>
          <p:cNvSpPr txBox="1"/>
          <p:nvPr/>
        </p:nvSpPr>
        <p:spPr>
          <a:xfrm>
            <a:off x="4716016" y="2924944"/>
            <a:ext cx="1800200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Sfida: diversificazione , co-progettazione big data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CF1FBA-A7AF-4468-BA27-312B03BB45C8}"/>
              </a:ext>
            </a:extLst>
          </p:cNvPr>
          <p:cNvSpPr txBox="1"/>
          <p:nvPr/>
        </p:nvSpPr>
        <p:spPr>
          <a:xfrm>
            <a:off x="4716016" y="4005064"/>
            <a:ext cx="1872208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Sfida: costi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37E0F75-ECFD-4082-8361-2EE97CAC4143}"/>
              </a:ext>
            </a:extLst>
          </p:cNvPr>
          <p:cNvSpPr txBox="1"/>
          <p:nvPr/>
        </p:nvSpPr>
        <p:spPr>
          <a:xfrm>
            <a:off x="4716016" y="692696"/>
            <a:ext cx="1368152" cy="2769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Sfide future</a:t>
            </a:r>
          </a:p>
        </p:txBody>
      </p:sp>
    </p:spTree>
    <p:extLst>
      <p:ext uri="{BB962C8B-B14F-4D97-AF65-F5344CB8AC3E}">
        <p14:creationId xmlns:p14="http://schemas.microsoft.com/office/powerpoint/2010/main" val="18253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841AE8B-32CA-49D7-B05E-16FD88A5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" y="-13510"/>
            <a:ext cx="9252520" cy="68580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14D2544-EFF1-4A43-A4C9-D5EF54C39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28903"/>
              </p:ext>
            </p:extLst>
          </p:nvPr>
        </p:nvGraphicFramePr>
        <p:xfrm>
          <a:off x="683568" y="1916832"/>
          <a:ext cx="7992888" cy="438426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059257">
                  <a:extLst>
                    <a:ext uri="{9D8B030D-6E8A-4147-A177-3AD203B41FA5}">
                      <a16:colId xmlns:a16="http://schemas.microsoft.com/office/drawing/2014/main" val="2942821600"/>
                    </a:ext>
                  </a:extLst>
                </a:gridCol>
                <a:gridCol w="844000">
                  <a:extLst>
                    <a:ext uri="{9D8B030D-6E8A-4147-A177-3AD203B41FA5}">
                      <a16:colId xmlns:a16="http://schemas.microsoft.com/office/drawing/2014/main" val="3203170408"/>
                    </a:ext>
                  </a:extLst>
                </a:gridCol>
                <a:gridCol w="1053551">
                  <a:extLst>
                    <a:ext uri="{9D8B030D-6E8A-4147-A177-3AD203B41FA5}">
                      <a16:colId xmlns:a16="http://schemas.microsoft.com/office/drawing/2014/main" val="1539478238"/>
                    </a:ext>
                  </a:extLst>
                </a:gridCol>
                <a:gridCol w="1064174">
                  <a:extLst>
                    <a:ext uri="{9D8B030D-6E8A-4147-A177-3AD203B41FA5}">
                      <a16:colId xmlns:a16="http://schemas.microsoft.com/office/drawing/2014/main" val="1040091657"/>
                    </a:ext>
                  </a:extLst>
                </a:gridCol>
                <a:gridCol w="1167500">
                  <a:extLst>
                    <a:ext uri="{9D8B030D-6E8A-4147-A177-3AD203B41FA5}">
                      <a16:colId xmlns:a16="http://schemas.microsoft.com/office/drawing/2014/main" val="2559848696"/>
                    </a:ext>
                  </a:extLst>
                </a:gridCol>
                <a:gridCol w="804406">
                  <a:extLst>
                    <a:ext uri="{9D8B030D-6E8A-4147-A177-3AD203B41FA5}">
                      <a16:colId xmlns:a16="http://schemas.microsoft.com/office/drawing/2014/main" val="414872209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 Black" panose="020B0A04020102020204" pitchFamily="34" charset="0"/>
                        </a:rPr>
                        <a:t>Non li conosco</a:t>
                      </a:r>
                      <a:endParaRPr lang="it-IT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 Black" panose="020B0A04020102020204" pitchFamily="34" charset="0"/>
                        </a:rPr>
                        <a:t>Sì, ne ho già beneficiato</a:t>
                      </a:r>
                      <a:endParaRPr lang="it-IT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 Black" panose="020B0A04020102020204" pitchFamily="34" charset="0"/>
                        </a:rPr>
                        <a:t>Sì, non sono interessato</a:t>
                      </a:r>
                      <a:endParaRPr lang="it-IT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 Black" panose="020B0A04020102020204" pitchFamily="34" charset="0"/>
                        </a:rPr>
                        <a:t>Sì, prevedo di beneficiarne</a:t>
                      </a:r>
                      <a:endParaRPr lang="it-IT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 Black" panose="020B0A04020102020204" pitchFamily="34" charset="0"/>
                        </a:rPr>
                        <a:t>Totale </a:t>
                      </a:r>
                      <a:endParaRPr lang="it-IT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569548"/>
                  </a:ext>
                </a:extLst>
              </a:tr>
              <a:tr h="40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Meccatronica e motoristica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34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196672"/>
                  </a:ext>
                </a:extLst>
              </a:tr>
              <a:tr h="48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Sistema edilizia e costruzioni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990710"/>
                  </a:ext>
                </a:extLst>
              </a:tr>
              <a:tr h="40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Agroalimentare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430686"/>
                  </a:ext>
                </a:extLst>
              </a:tr>
              <a:tr h="48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Industrie culturali e creative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33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34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0501678"/>
                  </a:ext>
                </a:extLst>
              </a:tr>
              <a:tr h="51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Servizi ad alta intensità di conoscenza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27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37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136622"/>
                  </a:ext>
                </a:extLst>
              </a:tr>
              <a:tr h="493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Industria della salute e del benessere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19442"/>
                  </a:ext>
                </a:extLst>
              </a:tr>
              <a:tr h="294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Arial Black" panose="020B0A04020102020204" pitchFamily="34" charset="0"/>
                        </a:rPr>
                        <a:t>Totale complessivo</a:t>
                      </a:r>
                      <a:endParaRPr lang="it-IT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27</a:t>
                      </a:r>
                      <a:endParaRPr lang="it-IT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394820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EEFE9BAE-54E3-4E74-BD9D-8B8ADFFEE8A3}"/>
              </a:ext>
            </a:extLst>
          </p:cNvPr>
          <p:cNvSpPr/>
          <p:nvPr/>
        </p:nvSpPr>
        <p:spPr>
          <a:xfrm>
            <a:off x="755576" y="1124744"/>
            <a:ext cx="7776864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Utilizzo super-ammortamenti “Industria 4.0”. Valori percentuali su aree S3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400E8FF-2CE4-4FE7-A504-38354DF49E1E}"/>
              </a:ext>
            </a:extLst>
          </p:cNvPr>
          <p:cNvSpPr/>
          <p:nvPr/>
        </p:nvSpPr>
        <p:spPr>
          <a:xfrm>
            <a:off x="251520" y="3068960"/>
            <a:ext cx="864096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A75F128-59B8-4C49-A7B7-3CA2B2E8ABE4}"/>
              </a:ext>
            </a:extLst>
          </p:cNvPr>
          <p:cNvSpPr/>
          <p:nvPr/>
        </p:nvSpPr>
        <p:spPr>
          <a:xfrm>
            <a:off x="323528" y="3933056"/>
            <a:ext cx="864096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7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39A2B79-4E38-48E9-BB72-9AAE32C4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9"/>
            <a:ext cx="9252520" cy="68580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18819BD-C76A-4D2D-A47E-A0647EA45B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552728" cy="2107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15F8D1C-2506-47EC-BA24-D710794A968D}"/>
              </a:ext>
            </a:extLst>
          </p:cNvPr>
          <p:cNvSpPr/>
          <p:nvPr/>
        </p:nvSpPr>
        <p:spPr>
          <a:xfrm>
            <a:off x="539552" y="1772816"/>
            <a:ext cx="7776864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propensione all’utilizzo del POR-FESR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270C73B-8D59-4D5F-BEED-3CF6FECD9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885894"/>
              </p:ext>
            </p:extLst>
          </p:nvPr>
        </p:nvGraphicFramePr>
        <p:xfrm>
          <a:off x="323528" y="1268760"/>
          <a:ext cx="8416414" cy="503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7CEE16-EFAF-40F9-ABCE-6B5402194262}"/>
              </a:ext>
            </a:extLst>
          </p:cNvPr>
          <p:cNvSpPr txBox="1"/>
          <p:nvPr/>
        </p:nvSpPr>
        <p:spPr>
          <a:xfrm>
            <a:off x="899592" y="11967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Eco-efficacia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6E7963-3EC6-475A-BA58-ADE441D4A717}"/>
              </a:ext>
            </a:extLst>
          </p:cNvPr>
          <p:cNvSpPr txBox="1"/>
          <p:nvPr/>
        </p:nvSpPr>
        <p:spPr>
          <a:xfrm>
            <a:off x="5724128" y="486916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Eco-efficienza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E43577-A44F-426A-860A-9DF1251CC92F}"/>
              </a:ext>
            </a:extLst>
          </p:cNvPr>
          <p:cNvSpPr/>
          <p:nvPr/>
        </p:nvSpPr>
        <p:spPr>
          <a:xfrm>
            <a:off x="539552" y="260648"/>
            <a:ext cx="828092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Indicatore di circular economy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14449A-FE23-44A1-9537-96EB03DED9C9}"/>
              </a:ext>
            </a:extLst>
          </p:cNvPr>
          <p:cNvSpPr txBox="1"/>
          <p:nvPr/>
        </p:nvSpPr>
        <p:spPr>
          <a:xfrm>
            <a:off x="899592" y="4581128"/>
            <a:ext cx="3024336" cy="738664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Il 21%  delle imprese adotta soluzioni avanzate di «eco-efficacia»</a:t>
            </a:r>
          </a:p>
        </p:txBody>
      </p:sp>
    </p:spTree>
    <p:extLst>
      <p:ext uri="{BB962C8B-B14F-4D97-AF65-F5344CB8AC3E}">
        <p14:creationId xmlns:p14="http://schemas.microsoft.com/office/powerpoint/2010/main" val="22787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CFCE059F-26ED-4501-8A2C-03930603A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090293"/>
              </p:ext>
            </p:extLst>
          </p:nvPr>
        </p:nvGraphicFramePr>
        <p:xfrm>
          <a:off x="1115616" y="836712"/>
          <a:ext cx="65527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04CE75AE-16BF-4556-8DE9-3D032D1B4B3D}"/>
              </a:ext>
            </a:extLst>
          </p:cNvPr>
          <p:cNvSpPr/>
          <p:nvPr/>
        </p:nvSpPr>
        <p:spPr>
          <a:xfrm>
            <a:off x="3923928" y="1556792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F61E456-7490-4698-BE04-11A4FCAFA48C}"/>
              </a:ext>
            </a:extLst>
          </p:cNvPr>
          <p:cNvSpPr/>
          <p:nvPr/>
        </p:nvSpPr>
        <p:spPr>
          <a:xfrm>
            <a:off x="4211960" y="980728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FAA8C8-2799-4911-BE7B-0DE3613B0F6F}"/>
              </a:ext>
            </a:extLst>
          </p:cNvPr>
          <p:cNvSpPr/>
          <p:nvPr/>
        </p:nvSpPr>
        <p:spPr>
          <a:xfrm>
            <a:off x="3995936" y="263691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4FBF99-6572-4C24-8B7D-A3729C0C3F97}"/>
              </a:ext>
            </a:extLst>
          </p:cNvPr>
          <p:cNvSpPr txBox="1"/>
          <p:nvPr/>
        </p:nvSpPr>
        <p:spPr>
          <a:xfrm>
            <a:off x="0" y="0"/>
            <a:ext cx="4536504" cy="95410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Nella meccatronica e agroalimentare le strategie di riduzione consumi accompagnano strategie di riciclo e utilizzo scarti sopra media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3DD6B9A-8D5C-42A9-8EC0-AF01E598649B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4139952" y="764704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669A3CC-BEB7-467F-A657-7EB73BF983CC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3635896" y="836712"/>
            <a:ext cx="108012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85C655B-1273-4211-980C-716DC63D1A07}"/>
              </a:ext>
            </a:extLst>
          </p:cNvPr>
          <p:cNvCxnSpPr>
            <a:cxnSpLocks/>
          </p:cNvCxnSpPr>
          <p:nvPr/>
        </p:nvCxnSpPr>
        <p:spPr>
          <a:xfrm>
            <a:off x="5292080" y="2708920"/>
            <a:ext cx="151216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1B3605A-BA6D-4CD3-ABC7-F427E0FA27FE}"/>
              </a:ext>
            </a:extLst>
          </p:cNvPr>
          <p:cNvSpPr txBox="1"/>
          <p:nvPr/>
        </p:nvSpPr>
        <p:spPr>
          <a:xfrm>
            <a:off x="6876256" y="2852936"/>
            <a:ext cx="2016224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Industrie della salute: prevalgono strategie di efficienza</a:t>
            </a:r>
          </a:p>
          <a:p>
            <a:r>
              <a:rPr lang="it-IT" dirty="0"/>
              <a:t>Sopra media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8E26C03-08C3-475C-8599-47D2FA904BF3}"/>
              </a:ext>
            </a:extLst>
          </p:cNvPr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Indicatore di circular economy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BB9C3E-E61E-47C3-9C71-A6D4ABA5283A}"/>
              </a:ext>
            </a:extLst>
          </p:cNvPr>
          <p:cNvSpPr txBox="1"/>
          <p:nvPr/>
        </p:nvSpPr>
        <p:spPr>
          <a:xfrm>
            <a:off x="6012160" y="5157192"/>
            <a:ext cx="2880320" cy="738664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Esigenza di strategie differenziate per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chains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CFC8564-7014-4B2A-B8D7-C1C95CE15B70}"/>
              </a:ext>
            </a:extLst>
          </p:cNvPr>
          <p:cNvSpPr txBox="1"/>
          <p:nvPr/>
        </p:nvSpPr>
        <p:spPr>
          <a:xfrm>
            <a:off x="107504" y="1052736"/>
            <a:ext cx="1296144" cy="161582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100" dirty="0"/>
              <a:t>Per le imprese </a:t>
            </a:r>
            <a:r>
              <a:rPr lang="it-IT" sz="1100" dirty="0" err="1"/>
              <a:t>mech+agro</a:t>
            </a:r>
            <a:r>
              <a:rPr lang="it-IT" sz="1100" dirty="0"/>
              <a:t> l’indicatore circular economy raddoppia se aumenta propensione ai servizi</a:t>
            </a:r>
          </a:p>
        </p:txBody>
      </p:sp>
    </p:spTree>
    <p:extLst>
      <p:ext uri="{BB962C8B-B14F-4D97-AF65-F5344CB8AC3E}">
        <p14:creationId xmlns:p14="http://schemas.microsoft.com/office/powerpoint/2010/main" val="39530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B6673FC-9809-4DC9-B8E3-A3730580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167F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Elementi che secondo le imprese favoriscono l’innovazione. Valori percentuali sul totale risposte delle aree S3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76F2D0D-338A-4BC4-9AFB-AC60D7F82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525966"/>
              </p:ext>
            </p:extLst>
          </p:nvPr>
        </p:nvGraphicFramePr>
        <p:xfrm>
          <a:off x="34781" y="1124744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20AE75A-DF1D-4938-999C-AA1051CF2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ova Light" panose="020B0604020202020204" pitchFamily="34" charset="0"/>
                <a:cs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3E9406-865A-4896-BA6C-6B7A95CF68AA}"/>
              </a:ext>
            </a:extLst>
          </p:cNvPr>
          <p:cNvSpPr/>
          <p:nvPr/>
        </p:nvSpPr>
        <p:spPr>
          <a:xfrm>
            <a:off x="1043608" y="332656"/>
            <a:ext cx="72008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167FA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Elementi che secondo le imprese favoriscono l’innovazione. Valori percentuali sul totale risposte delle aree S3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88F46C-3DED-4C9C-9EE4-3D2C79D5D7F8}"/>
              </a:ext>
            </a:extLst>
          </p:cNvPr>
          <p:cNvSpPr txBox="1"/>
          <p:nvPr/>
        </p:nvSpPr>
        <p:spPr>
          <a:xfrm>
            <a:off x="7020272" y="2204864"/>
            <a:ext cx="2016224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Evidenza di un canale «industriale» + market pull prevalente</a:t>
            </a:r>
          </a:p>
        </p:txBody>
      </p:sp>
    </p:spTree>
    <p:extLst>
      <p:ext uri="{BB962C8B-B14F-4D97-AF65-F5344CB8AC3E}">
        <p14:creationId xmlns:p14="http://schemas.microsoft.com/office/powerpoint/2010/main" val="41190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1">
                <a:alpha val="50000"/>
                <a:lumMod val="63000"/>
                <a:lumOff val="37000"/>
              </a:schemeClr>
            </a:gs>
            <a:gs pos="99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1355D9B-07FE-4745-9514-D3E7615F9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79304" cy="45977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D4862B-1157-4508-BA6E-C1B61615B637}"/>
              </a:ext>
            </a:extLst>
          </p:cNvPr>
          <p:cNvSpPr txBox="1"/>
          <p:nvPr/>
        </p:nvSpPr>
        <p:spPr>
          <a:xfrm>
            <a:off x="5364088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#INNO-ER 2018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FE9BE3B-A115-4493-AEB5-EA6A537718E9}"/>
              </a:ext>
            </a:extLst>
          </p:cNvPr>
          <p:cNvSpPr/>
          <p:nvPr/>
        </p:nvSpPr>
        <p:spPr>
          <a:xfrm>
            <a:off x="2051720" y="472514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https://www.ciseonweb.it/innovazione-e-sostenibilita/innovazione/osservatorio-innovazione</a:t>
            </a:r>
          </a:p>
        </p:txBody>
      </p:sp>
    </p:spTree>
    <p:extLst>
      <p:ext uri="{BB962C8B-B14F-4D97-AF65-F5344CB8AC3E}">
        <p14:creationId xmlns:p14="http://schemas.microsoft.com/office/powerpoint/2010/main" val="42614825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50A41EE-62B3-406F-8982-BDE686EA9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87784"/>
              </p:ext>
            </p:extLst>
          </p:nvPr>
        </p:nvGraphicFramePr>
        <p:xfrm>
          <a:off x="467544" y="1484784"/>
          <a:ext cx="8229599" cy="166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3112">
                  <a:extLst>
                    <a:ext uri="{9D8B030D-6E8A-4147-A177-3AD203B41FA5}">
                      <a16:colId xmlns:a16="http://schemas.microsoft.com/office/drawing/2014/main" val="1457232843"/>
                    </a:ext>
                  </a:extLst>
                </a:gridCol>
                <a:gridCol w="2337206">
                  <a:extLst>
                    <a:ext uri="{9D8B030D-6E8A-4147-A177-3AD203B41FA5}">
                      <a16:colId xmlns:a16="http://schemas.microsoft.com/office/drawing/2014/main" val="2261716797"/>
                    </a:ext>
                  </a:extLst>
                </a:gridCol>
                <a:gridCol w="2569281">
                  <a:extLst>
                    <a:ext uri="{9D8B030D-6E8A-4147-A177-3AD203B41FA5}">
                      <a16:colId xmlns:a16="http://schemas.microsoft.com/office/drawing/2014/main" val="5671160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 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% valore medio servizi su totale fatturato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% valore medio prodotti finiti su totale fatturato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953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Servizi ad alta intensità di conoscenza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87</a:t>
                      </a:r>
                      <a:endParaRPr lang="it-IT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it-IT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050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Industria della salute e del benessere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4114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Industrie culturali e creative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57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39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997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Sistema edilizia e costruzioni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54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750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 Meccatronica e motoristica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37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39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167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Agroalimentare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33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729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media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44</a:t>
                      </a:r>
                      <a:endParaRPr lang="it-IT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it-IT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849137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9574CA8A-1F74-411B-B7A8-09985B0F27C9}"/>
              </a:ext>
            </a:extLst>
          </p:cNvPr>
          <p:cNvSpPr/>
          <p:nvPr/>
        </p:nvSpPr>
        <p:spPr>
          <a:xfrm>
            <a:off x="539552" y="1124744"/>
            <a:ext cx="784887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167FA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 dei servizi e dei prodotti finiti in termini di fatturato per area S3. Valori medi 2016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E685066-3982-4D5C-8DE7-7558F0D15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702796"/>
              </p:ext>
            </p:extLst>
          </p:nvPr>
        </p:nvGraphicFramePr>
        <p:xfrm>
          <a:off x="179512" y="41097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2098A073-7B21-427B-B244-CCC3C60382F6}"/>
              </a:ext>
            </a:extLst>
          </p:cNvPr>
          <p:cNvSpPr/>
          <p:nvPr/>
        </p:nvSpPr>
        <p:spPr>
          <a:xfrm>
            <a:off x="755576" y="404664"/>
            <a:ext cx="76328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Indice di </a:t>
            </a:r>
            <a:r>
              <a:rPr lang="it-IT" dirty="0" err="1">
                <a:solidFill>
                  <a:schemeClr val="bg1"/>
                </a:solidFill>
                <a:latin typeface="Arial Black" panose="020B0A04020102020204" pitchFamily="34" charset="0"/>
              </a:rPr>
              <a:t>servitizzazione</a:t>
            </a:r>
            <a:endParaRPr lang="it-I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644F1D-8253-4A72-B5C0-28540C8064B4}"/>
              </a:ext>
            </a:extLst>
          </p:cNvPr>
          <p:cNvSpPr txBox="1"/>
          <p:nvPr/>
        </p:nvSpPr>
        <p:spPr>
          <a:xfrm>
            <a:off x="35771" y="3717032"/>
            <a:ext cx="6696744" cy="375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Aft>
                <a:spcPts val="800"/>
              </a:spcAft>
              <a:defRPr b="1">
                <a:solidFill>
                  <a:srgbClr val="167FA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Variabili che determinano il profilo di </a:t>
            </a:r>
            <a:r>
              <a:rPr lang="it-IT" dirty="0" err="1"/>
              <a:t>servitizzazione</a:t>
            </a:r>
            <a:r>
              <a:rPr lang="it-IT" dirty="0"/>
              <a:t> (probabilità)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85B6FF-140C-4118-8887-76C3782F5592}"/>
              </a:ext>
            </a:extLst>
          </p:cNvPr>
          <p:cNvSpPr txBox="1"/>
          <p:nvPr/>
        </p:nvSpPr>
        <p:spPr>
          <a:xfrm>
            <a:off x="4427984" y="4293096"/>
            <a:ext cx="2520280" cy="1600438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Il 53% delle imprese del campione ha un indice di </a:t>
            </a:r>
            <a:r>
              <a:rPr lang="it-IT" dirty="0" err="1"/>
              <a:t>servitizzazione</a:t>
            </a:r>
            <a:r>
              <a:rPr lang="it-IT" dirty="0"/>
              <a:t> superiore alla media; le imprese manifatturiere con un indice superiore alla media sono il 27%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4E9C92-EAA5-4F8C-9C87-B473A26C4EB7}"/>
              </a:ext>
            </a:extLst>
          </p:cNvPr>
          <p:cNvSpPr txBox="1"/>
          <p:nvPr/>
        </p:nvSpPr>
        <p:spPr>
          <a:xfrm>
            <a:off x="4932040" y="5877272"/>
            <a:ext cx="2520280" cy="83099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200" dirty="0"/>
              <a:t>Ad un indice superiore alla media corrisponde una maggiore probabilità di profilo leader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7D8122-E1C8-448B-95AF-C05A4D4256DB}"/>
              </a:ext>
            </a:extLst>
          </p:cNvPr>
          <p:cNvSpPr txBox="1"/>
          <p:nvPr/>
        </p:nvSpPr>
        <p:spPr>
          <a:xfrm>
            <a:off x="7020272" y="4293096"/>
            <a:ext cx="2123728" cy="138499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investimenti superiori in R&amp;D: 472 mila euro in media di investimenti (4 volte la quota delle imprese con bassa propensione)</a:t>
            </a:r>
          </a:p>
        </p:txBody>
      </p:sp>
    </p:spTree>
    <p:extLst>
      <p:ext uri="{BB962C8B-B14F-4D97-AF65-F5344CB8AC3E}">
        <p14:creationId xmlns:p14="http://schemas.microsoft.com/office/powerpoint/2010/main" val="29572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D053A66-2739-417F-8CE9-7275E934CFB1}"/>
              </a:ext>
            </a:extLst>
          </p:cNvPr>
          <p:cNvSpPr/>
          <p:nvPr/>
        </p:nvSpPr>
        <p:spPr>
          <a:xfrm>
            <a:off x="683568" y="476672"/>
            <a:ext cx="76328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Imprese ad elevata integrazione prodotto/servizio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A8989D8-5CE6-4837-ACBF-E995787E8D5D}"/>
              </a:ext>
            </a:extLst>
          </p:cNvPr>
          <p:cNvSpPr/>
          <p:nvPr/>
        </p:nvSpPr>
        <p:spPr>
          <a:xfrm>
            <a:off x="827584" y="1268760"/>
            <a:ext cx="7200800" cy="92333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l’11% delle imprese hanno una elevata integrazione di prodotti finiti e servizi</a:t>
            </a:r>
          </a:p>
          <a:p>
            <a:pPr algn="ctr"/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prodotti finiti (&gt;50) + servizi (&gt;30)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40E862D-4A2D-425F-AA0E-E62DD17C7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44715"/>
              </p:ext>
            </p:extLst>
          </p:nvPr>
        </p:nvGraphicFramePr>
        <p:xfrm>
          <a:off x="1259632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2DCBD7-629C-4DF9-AFF0-279BDD9E259E}"/>
              </a:ext>
            </a:extLst>
          </p:cNvPr>
          <p:cNvSpPr txBox="1"/>
          <p:nvPr/>
        </p:nvSpPr>
        <p:spPr>
          <a:xfrm>
            <a:off x="7380312" y="3861048"/>
            <a:ext cx="1656184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Elevata propensione ai servizi (indice </a:t>
            </a:r>
            <a:r>
              <a:rPr lang="it-IT" dirty="0" err="1"/>
              <a:t>servitizzazione</a:t>
            </a:r>
            <a:r>
              <a:rPr lang="it-IT" dirty="0"/>
              <a:t> &gt; media)</a:t>
            </a:r>
          </a:p>
        </p:txBody>
      </p:sp>
    </p:spTree>
    <p:extLst>
      <p:ext uri="{BB962C8B-B14F-4D97-AF65-F5344CB8AC3E}">
        <p14:creationId xmlns:p14="http://schemas.microsoft.com/office/powerpoint/2010/main" val="41822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B4E595E-6251-4075-B999-EEB42CA2B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512893"/>
              </p:ext>
            </p:extLst>
          </p:nvPr>
        </p:nvGraphicFramePr>
        <p:xfrm>
          <a:off x="899592" y="764704"/>
          <a:ext cx="67204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6BCBDBC3-CD70-4F01-B649-7273610030A7}"/>
              </a:ext>
            </a:extLst>
          </p:cNvPr>
          <p:cNvSpPr/>
          <p:nvPr/>
        </p:nvSpPr>
        <p:spPr>
          <a:xfrm>
            <a:off x="683568" y="620688"/>
            <a:ext cx="76328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 «</a:t>
            </a:r>
            <a:r>
              <a:rPr lang="it-IT" dirty="0" err="1">
                <a:solidFill>
                  <a:schemeClr val="bg1"/>
                </a:solidFill>
                <a:latin typeface="Arial Black" panose="020B0A04020102020204" pitchFamily="34" charset="0"/>
              </a:rPr>
              <a:t>value</a:t>
            </a:r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 networks» della S3 regionale</a:t>
            </a:r>
          </a:p>
        </p:txBody>
      </p:sp>
    </p:spTree>
    <p:extLst>
      <p:ext uri="{BB962C8B-B14F-4D97-AF65-F5344CB8AC3E}">
        <p14:creationId xmlns:p14="http://schemas.microsoft.com/office/powerpoint/2010/main" val="39133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singolo angolo arrotondato 1">
            <a:extLst>
              <a:ext uri="{FF2B5EF4-FFF2-40B4-BE49-F238E27FC236}">
                <a16:creationId xmlns:a16="http://schemas.microsoft.com/office/drawing/2014/main" id="{D40894EA-7192-4D0B-9110-6D05FCDA82D3}"/>
              </a:ext>
            </a:extLst>
          </p:cNvPr>
          <p:cNvSpPr/>
          <p:nvPr/>
        </p:nvSpPr>
        <p:spPr>
          <a:xfrm>
            <a:off x="3480715" y="2762103"/>
            <a:ext cx="2295823" cy="1964314"/>
          </a:xfrm>
          <a:prstGeom prst="round1Rect">
            <a:avLst/>
          </a:pr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466C45E-435E-4465-ABEE-A3B15E777F9A}"/>
              </a:ext>
            </a:extLst>
          </p:cNvPr>
          <p:cNvGrpSpPr/>
          <p:nvPr/>
        </p:nvGrpSpPr>
        <p:grpSpPr>
          <a:xfrm>
            <a:off x="3359461" y="2131583"/>
            <a:ext cx="2425079" cy="485015"/>
            <a:chOff x="5571678" y="280020"/>
            <a:chExt cx="2425079" cy="485015"/>
          </a:xfrm>
        </p:grpSpPr>
        <p:sp>
          <p:nvSpPr>
            <p:cNvPr id="4" name="Rettangolo con angoli diagonali arrotondati 3">
              <a:extLst>
                <a:ext uri="{FF2B5EF4-FFF2-40B4-BE49-F238E27FC236}">
                  <a16:creationId xmlns:a16="http://schemas.microsoft.com/office/drawing/2014/main" id="{20D3025F-7D03-4A05-B4BC-BE467D0E1122}"/>
                </a:ext>
              </a:extLst>
            </p:cNvPr>
            <p:cNvSpPr/>
            <p:nvPr/>
          </p:nvSpPr>
          <p:spPr>
            <a:xfrm>
              <a:off x="5571678" y="280020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46000">
                  <a:srgbClr val="4F81BD">
                    <a:lumMod val="95000"/>
                    <a:lumOff val="5000"/>
                  </a:srgbClr>
                </a:gs>
                <a:gs pos="100000">
                  <a:srgbClr val="4F81BD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D305513-D6CD-4357-BF14-FD5AA308111D}"/>
                </a:ext>
              </a:extLst>
            </p:cNvPr>
            <p:cNvSpPr txBox="1"/>
            <p:nvPr/>
          </p:nvSpPr>
          <p:spPr>
            <a:xfrm>
              <a:off x="5595354" y="303696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rtlCol="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noProof="0" dirty="0" err="1">
                  <a:solidFill>
                    <a:prstClr val="white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Predictive</a:t>
              </a:r>
              <a:endParaRPr lang="it-IT" sz="1800" kern="1200" noProof="0" dirty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945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80AB789-AB4F-4EAF-89F1-83A8FF80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29625"/>
            <a:ext cx="84249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167F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Modello Innovation </a:t>
            </a: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167F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167F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167F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index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167F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Variabili determinanti per il profilo di innovazione.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68E9C9A-2EB3-47DF-8122-8E2B5D615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68051"/>
              </p:ext>
            </p:extLst>
          </p:nvPr>
        </p:nvGraphicFramePr>
        <p:xfrm>
          <a:off x="179512" y="1412776"/>
          <a:ext cx="47525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7C4CB5F-8BDA-4FA0-B383-8AAEBBBA2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586051"/>
              </p:ext>
            </p:extLst>
          </p:nvPr>
        </p:nvGraphicFramePr>
        <p:xfrm>
          <a:off x="4716016" y="1412776"/>
          <a:ext cx="432784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973F24F3-4AFD-4F5E-986A-8C069D47C9CD}"/>
              </a:ext>
            </a:extLst>
          </p:cNvPr>
          <p:cNvSpPr/>
          <p:nvPr/>
        </p:nvSpPr>
        <p:spPr>
          <a:xfrm>
            <a:off x="611560" y="188640"/>
            <a:ext cx="763284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Attitudine all’innovazione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rial Black" panose="020B0A04020102020204" pitchFamily="34" charset="0"/>
              </a:rPr>
              <a:t>Innovation </a:t>
            </a:r>
            <a:r>
              <a:rPr lang="it-IT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behaviour</a:t>
            </a:r>
            <a:r>
              <a:rPr lang="it-IT" sz="1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index</a:t>
            </a:r>
            <a:endParaRPr lang="it-IT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FC39311-D84B-4025-8747-0622DFC4DE40}"/>
              </a:ext>
            </a:extLst>
          </p:cNvPr>
          <p:cNvSpPr/>
          <p:nvPr/>
        </p:nvSpPr>
        <p:spPr>
          <a:xfrm>
            <a:off x="683568" y="4365104"/>
            <a:ext cx="810039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77BFEFF-CAE9-4BEA-9D22-01D919DF42DC}"/>
              </a:ext>
            </a:extLst>
          </p:cNvPr>
          <p:cNvSpPr/>
          <p:nvPr/>
        </p:nvSpPr>
        <p:spPr>
          <a:xfrm>
            <a:off x="179512" y="2060848"/>
            <a:ext cx="81003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816BF0-678D-442E-A91B-E101AF10EDE3}"/>
              </a:ext>
            </a:extLst>
          </p:cNvPr>
          <p:cNvSpPr txBox="1"/>
          <p:nvPr/>
        </p:nvSpPr>
        <p:spPr>
          <a:xfrm>
            <a:off x="755576" y="5733256"/>
            <a:ext cx="7848872" cy="738664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Economia dei servizi;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Cultura dell’innovazione;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Cambia il ruolo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35192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1E1810D-339C-4E52-B6ED-08FD65A5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69" y="3861048"/>
            <a:ext cx="5385462" cy="25922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4863021-D9AC-44CD-94E1-D860B817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8680"/>
            <a:ext cx="7038975" cy="38004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3FED28F-20F1-4431-8311-FC3EE971C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581128"/>
            <a:ext cx="3744416" cy="22768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24E231C-3B4D-442F-9B8D-6A476F998377}"/>
              </a:ext>
            </a:extLst>
          </p:cNvPr>
          <p:cNvSpPr/>
          <p:nvPr/>
        </p:nvSpPr>
        <p:spPr>
          <a:xfrm>
            <a:off x="827584" y="116632"/>
            <a:ext cx="76328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Innovation </a:t>
            </a:r>
            <a:r>
              <a:rPr lang="it-IT" dirty="0" err="1">
                <a:solidFill>
                  <a:schemeClr val="bg1"/>
                </a:solidFill>
                <a:latin typeface="Arial Black" panose="020B0A04020102020204" pitchFamily="34" charset="0"/>
              </a:rPr>
              <a:t>Key</a:t>
            </a:r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 performance </a:t>
            </a:r>
            <a:r>
              <a:rPr lang="it-IT" dirty="0" err="1">
                <a:solidFill>
                  <a:schemeClr val="bg1"/>
                </a:solidFill>
                <a:latin typeface="Arial Black" panose="020B0A04020102020204" pitchFamily="34" charset="0"/>
              </a:rPr>
              <a:t>indicator</a:t>
            </a:r>
            <a:endParaRPr lang="it-IT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E438DA4-DB99-4762-94D2-771E3B61676F}"/>
              </a:ext>
            </a:extLst>
          </p:cNvPr>
          <p:cNvSpPr/>
          <p:nvPr/>
        </p:nvSpPr>
        <p:spPr>
          <a:xfrm>
            <a:off x="6084168" y="3356992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E77079E-153B-4FAE-96B8-859193F08861}"/>
              </a:ext>
            </a:extLst>
          </p:cNvPr>
          <p:cNvSpPr/>
          <p:nvPr/>
        </p:nvSpPr>
        <p:spPr>
          <a:xfrm>
            <a:off x="6084168" y="3861048"/>
            <a:ext cx="86409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6472D50-39DB-486F-A9BF-73AA0D472A40}"/>
              </a:ext>
            </a:extLst>
          </p:cNvPr>
          <p:cNvSpPr/>
          <p:nvPr/>
        </p:nvSpPr>
        <p:spPr>
          <a:xfrm>
            <a:off x="7020272" y="5589240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DC1F59-5E4B-42F4-9C64-6001BE099DCB}"/>
              </a:ext>
            </a:extLst>
          </p:cNvPr>
          <p:cNvSpPr txBox="1"/>
          <p:nvPr/>
        </p:nvSpPr>
        <p:spPr>
          <a:xfrm>
            <a:off x="7487816" y="2636912"/>
            <a:ext cx="1656184" cy="938719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100" dirty="0"/>
              <a:t>Oggi è più probabile trovare ritardo tecnologico nei servizi di logistica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4C524B3B-9394-42F3-8E0E-BD0010F2C3AA}"/>
              </a:ext>
            </a:extLst>
          </p:cNvPr>
          <p:cNvSpPr/>
          <p:nvPr/>
        </p:nvSpPr>
        <p:spPr>
          <a:xfrm>
            <a:off x="7524328" y="3501008"/>
            <a:ext cx="1008112" cy="648072"/>
          </a:xfrm>
          <a:prstGeom prst="downArrow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AC782E-C42D-4892-8AB2-775D7EC26254}"/>
              </a:ext>
            </a:extLst>
          </p:cNvPr>
          <p:cNvSpPr txBox="1"/>
          <p:nvPr/>
        </p:nvSpPr>
        <p:spPr>
          <a:xfrm>
            <a:off x="6948264" y="1412776"/>
            <a:ext cx="1656184" cy="938719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100" dirty="0"/>
              <a:t>Leadership tecnologica nell’elettronica, macchinari e impianti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032FF8C9-EFAC-4C1E-8792-A733F56EA893}"/>
              </a:ext>
            </a:extLst>
          </p:cNvPr>
          <p:cNvSpPr/>
          <p:nvPr/>
        </p:nvSpPr>
        <p:spPr>
          <a:xfrm rot="12980890">
            <a:off x="6364151" y="2064451"/>
            <a:ext cx="1008112" cy="1518718"/>
          </a:xfrm>
          <a:prstGeom prst="downArrow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74089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54A4AF-2B0B-4462-8A96-41691F6A76C8}"/>
              </a:ext>
            </a:extLst>
          </p:cNvPr>
          <p:cNvSpPr txBox="1"/>
          <p:nvPr/>
        </p:nvSpPr>
        <p:spPr>
          <a:xfrm>
            <a:off x="1763688" y="188640"/>
            <a:ext cx="58326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F25A1E-86FE-4B41-B641-FD3699D01A0E}"/>
              </a:ext>
            </a:extLst>
          </p:cNvPr>
          <p:cNvSpPr txBox="1"/>
          <p:nvPr/>
        </p:nvSpPr>
        <p:spPr>
          <a:xfrm>
            <a:off x="395536" y="764704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Esistenza di profili tecnologici e di innovazione differenziati esigono azioni differenziate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La prevalenza di un «market pull» deve suggerire una interlocuzione sia con i team di R&amp;D che con i servizi commerciali delle imprese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…a livello di politiche regionali il tema della domanda potrebbe suggerire una spinta sul tema degli appalti precompetitivi……….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L’offerta di tecnologia (convogliata ad esempio dalla rete AT) dovrebbe considerare anche la centralità del design e della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servitizzazione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per garantire la nuova frontiera di «circolarità» e «interoperabilità» dei prodotti/servizi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clust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-ER potrebbero rappresentare i laboratori per un upgrading sul lato dell’integrazione avanzata prodotto/servizio e digitalizzazione 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Esigenza di una più capillare azione di cultura dell’innovazione + open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innovation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(Tecnopoli come «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value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shops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»?)</a:t>
            </a:r>
          </a:p>
        </p:txBody>
      </p:sp>
    </p:spTree>
    <p:extLst>
      <p:ext uri="{BB962C8B-B14F-4D97-AF65-F5344CB8AC3E}">
        <p14:creationId xmlns:p14="http://schemas.microsoft.com/office/powerpoint/2010/main" val="189879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0C76615-ADBD-4E0C-92C9-374D6C4B3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413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C3B5E7D-D03A-4EC2-B1BE-4B8652E8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221987-4375-412C-ABC3-B54CCC04EE74}"/>
              </a:ext>
            </a:extLst>
          </p:cNvPr>
          <p:cNvSpPr txBox="1"/>
          <p:nvPr/>
        </p:nvSpPr>
        <p:spPr>
          <a:xfrm>
            <a:off x="755576" y="213285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Nel 2020, 50 miliardi di dispositivi connessi. Come sta cambiando il modo di produrre?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57EBA8-B945-4DEF-A237-5B98681AE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517232"/>
            <a:ext cx="2706266" cy="10801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105243-3230-41E8-AF65-05AECFE1E313}"/>
              </a:ext>
            </a:extLst>
          </p:cNvPr>
          <p:cNvSpPr txBox="1"/>
          <p:nvPr/>
        </p:nvSpPr>
        <p:spPr>
          <a:xfrm>
            <a:off x="3563888" y="332656"/>
            <a:ext cx="446449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Connessi con tutto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87F2CB4-37F5-4238-BB05-27A0052C1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768" y="4293096"/>
            <a:ext cx="2088232" cy="13136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FFD163-A26A-4E26-869F-AAC3CC47B72F}"/>
              </a:ext>
            </a:extLst>
          </p:cNvPr>
          <p:cNvSpPr txBox="1"/>
          <p:nvPr/>
        </p:nvSpPr>
        <p:spPr>
          <a:xfrm>
            <a:off x="179512" y="5805264"/>
            <a:ext cx="446449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#INNO-ER: interoperabilità e </a:t>
            </a:r>
            <a:r>
              <a:rPr lang="it-IT" dirty="0" err="1"/>
              <a:t>cloudcomputing</a:t>
            </a:r>
            <a:r>
              <a:rPr lang="it-IT" dirty="0"/>
              <a:t> le tecnologie più presenti nelle imprese regionali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F85DB5-7708-4C50-9750-264E7C13630D}"/>
              </a:ext>
            </a:extLst>
          </p:cNvPr>
          <p:cNvSpPr txBox="1"/>
          <p:nvPr/>
        </p:nvSpPr>
        <p:spPr>
          <a:xfrm>
            <a:off x="251520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Arial Black" panose="020B0A04020102020204" pitchFamily="34" charset="0"/>
              </a:rPr>
              <a:t>Tecnologia I40 più diffusa tra imprese RER (28%) rispetto a nordest e Italia (</a:t>
            </a:r>
            <a:r>
              <a:rPr lang="it-IT" sz="1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Bankitalia</a:t>
            </a:r>
            <a:r>
              <a:rPr lang="it-IT" sz="1400" dirty="0">
                <a:solidFill>
                  <a:srgbClr val="00B0F0"/>
                </a:solidFill>
                <a:latin typeface="Arial Black" panose="020B0A04020102020204" pitchFamily="34" charset="0"/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7264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B6AB2164-2FCE-4C94-AB27-8455A22E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273"/>
            <a:ext cx="9252520" cy="68580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74F0AC-4359-4C5F-9FE2-2E4A5255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3795850" cy="25202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AC0F76-92EC-4FBF-9617-8E3CD16904B3}"/>
              </a:ext>
            </a:extLst>
          </p:cNvPr>
          <p:cNvSpPr txBox="1"/>
          <p:nvPr/>
        </p:nvSpPr>
        <p:spPr>
          <a:xfrm>
            <a:off x="2051720" y="260648"/>
            <a:ext cx="69847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Un perpetuo sistema di apprendimento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A9115B-7805-4924-89EB-F84536C2703B}"/>
              </a:ext>
            </a:extLst>
          </p:cNvPr>
          <p:cNvSpPr txBox="1"/>
          <p:nvPr/>
        </p:nvSpPr>
        <p:spPr>
          <a:xfrm>
            <a:off x="21704" y="1052736"/>
            <a:ext cx="5688632" cy="800219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Digital twin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copia digitale dinamica di qualcosa di reale, attraverso la quale risulta più facile interagire: rappresenta l’ingresso nell’era dell’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economia dei dati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6FB0DD-3ED2-4CBF-8423-9B9CB01A9E45}"/>
              </a:ext>
            </a:extLst>
          </p:cNvPr>
          <p:cNvSpPr txBox="1"/>
          <p:nvPr/>
        </p:nvSpPr>
        <p:spPr>
          <a:xfrm>
            <a:off x="467544" y="4221088"/>
            <a:ext cx="3816424" cy="52322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«Virtual continuum» (Minerva, 2017)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B33C71-D9DD-4325-A946-02B32A756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7" y="1988840"/>
            <a:ext cx="3857571" cy="216024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7B49BB-B69E-4B3F-AD8C-C4C9F6FF6E1E}"/>
              </a:ext>
            </a:extLst>
          </p:cNvPr>
          <p:cNvSpPr txBox="1"/>
          <p:nvPr/>
        </p:nvSpPr>
        <p:spPr>
          <a:xfrm>
            <a:off x="5508104" y="1556792"/>
            <a:ext cx="3420888" cy="1631216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600" dirty="0">
                <a:solidFill>
                  <a:srgbClr val="FF0000"/>
                </a:solidFill>
              </a:rPr>
              <a:t>Service </a:t>
            </a:r>
            <a:r>
              <a:rPr lang="it-IT" sz="1600" dirty="0" err="1">
                <a:solidFill>
                  <a:srgbClr val="FF0000"/>
                </a:solidFill>
              </a:rPr>
              <a:t>innovation</a:t>
            </a:r>
            <a:endParaRPr lang="it-IT" sz="1600" dirty="0">
              <a:solidFill>
                <a:srgbClr val="FF0000"/>
              </a:solidFill>
            </a:endParaRPr>
          </a:p>
          <a:p>
            <a:r>
              <a:rPr lang="it-IT" dirty="0"/>
              <a:t>Modelli di comportamento dedotti del singolo consumatore; modelli di business adattati al singolo consumatore; piattaforme di interazione per altri servizi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1C9F73D-22C0-48D3-A9D6-9E1900C3F369}"/>
              </a:ext>
            </a:extLst>
          </p:cNvPr>
          <p:cNvSpPr txBox="1"/>
          <p:nvPr/>
        </p:nvSpPr>
        <p:spPr>
          <a:xfrm>
            <a:off x="107504" y="4869160"/>
            <a:ext cx="4896544" cy="800219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800" i="1" dirty="0" err="1">
                <a:solidFill>
                  <a:srgbClr val="FF0000"/>
                </a:solidFill>
              </a:rPr>
              <a:t>Servitisation</a:t>
            </a:r>
            <a:r>
              <a:rPr lang="it-IT" i="1" dirty="0"/>
              <a:t> </a:t>
            </a:r>
            <a:r>
              <a:rPr lang="it-IT" dirty="0"/>
              <a:t>= collegamento tra prodotto fisico e servizi e funzionalità che integrano e aumentano il valore del prodotto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7194BC-2E46-4023-BD00-F1E705FD5043}"/>
              </a:ext>
            </a:extLst>
          </p:cNvPr>
          <p:cNvSpPr txBox="1"/>
          <p:nvPr/>
        </p:nvSpPr>
        <p:spPr>
          <a:xfrm>
            <a:off x="899592" y="5805264"/>
            <a:ext cx="3240360" cy="30777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Relazione user/producer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96A80B-F0FE-4CE5-9268-EB6ACFC050FB}"/>
              </a:ext>
            </a:extLst>
          </p:cNvPr>
          <p:cNvSpPr txBox="1"/>
          <p:nvPr/>
        </p:nvSpPr>
        <p:spPr>
          <a:xfrm>
            <a:off x="4644008" y="5805264"/>
            <a:ext cx="424847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#INNO-ER: classificazione imprese regionali per indice di «</a:t>
            </a:r>
            <a:r>
              <a:rPr lang="it-IT" dirty="0" err="1"/>
              <a:t>servitizzazione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993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5ED6EBED-F87C-4D21-9160-9B208378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" y="0"/>
            <a:ext cx="9252520" cy="68580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518CEAE-C1B2-47D4-B8FC-5DEE6BF1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908720"/>
            <a:ext cx="5379712" cy="18001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2FE45D9-FE18-4692-8FBB-E96EE143A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84984"/>
            <a:ext cx="1524000" cy="10191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EE341F-44EE-4ED5-9F50-E48231235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996952"/>
            <a:ext cx="1581150" cy="1447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A00BF6-BCB8-4595-8E6C-DA697FEC0520}"/>
              </a:ext>
            </a:extLst>
          </p:cNvPr>
          <p:cNvSpPr txBox="1"/>
          <p:nvPr/>
        </p:nvSpPr>
        <p:spPr>
          <a:xfrm>
            <a:off x="539552" y="404664"/>
            <a:ext cx="71287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I servizi come modello di business (</a:t>
            </a:r>
            <a:r>
              <a:rPr lang="it-IT" i="1" dirty="0" err="1"/>
              <a:t>servitisation</a:t>
            </a:r>
            <a:r>
              <a:rPr lang="it-IT" dirty="0"/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5A5BE7-490B-4B46-A1A4-7B201B8B2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881164" cy="13297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084A3D-0931-4D5A-AC2C-782A9F628DF3}"/>
              </a:ext>
            </a:extLst>
          </p:cNvPr>
          <p:cNvSpPr txBox="1"/>
          <p:nvPr/>
        </p:nvSpPr>
        <p:spPr>
          <a:xfrm>
            <a:off x="107504" y="3356992"/>
            <a:ext cx="3168352" cy="95410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A </a:t>
            </a:r>
            <a:r>
              <a:rPr lang="it-IT" dirty="0" err="1">
                <a:solidFill>
                  <a:srgbClr val="FF0000"/>
                </a:solidFill>
              </a:rPr>
              <a:t>servitized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firm</a:t>
            </a:r>
            <a:r>
              <a:rPr lang="it-IT" dirty="0"/>
              <a:t>: azienda capace di innovazione attraverso </a:t>
            </a:r>
            <a:r>
              <a:rPr lang="it-IT" dirty="0">
                <a:solidFill>
                  <a:srgbClr val="FF0000"/>
                </a:solidFill>
              </a:rPr>
              <a:t>Sistemi integrati Prodotto-Servizio </a:t>
            </a:r>
            <a:r>
              <a:rPr lang="it-IT" sz="1100" dirty="0"/>
              <a:t>(</a:t>
            </a:r>
            <a:r>
              <a:rPr lang="it-IT" sz="1100" dirty="0" err="1"/>
              <a:t>Neely</a:t>
            </a:r>
            <a:r>
              <a:rPr lang="it-IT" sz="1100" dirty="0"/>
              <a:t>, 2009) 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61B104-D38C-469F-B382-7792F4AB1BCE}"/>
              </a:ext>
            </a:extLst>
          </p:cNvPr>
          <p:cNvSpPr txBox="1"/>
          <p:nvPr/>
        </p:nvSpPr>
        <p:spPr>
          <a:xfrm>
            <a:off x="179512" y="980728"/>
            <a:ext cx="3456384" cy="1938992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Nei paesi OCSE il 50% del valore aggiunto manifatturiero corrisponde ad attività di servizi </a:t>
            </a:r>
            <a:r>
              <a:rPr lang="it-IT" sz="1100" dirty="0"/>
              <a:t>(</a:t>
            </a:r>
            <a:r>
              <a:rPr lang="it-IT" sz="1100" dirty="0" err="1"/>
              <a:t>Miroudot</a:t>
            </a:r>
            <a:r>
              <a:rPr lang="it-IT" sz="1100" dirty="0"/>
              <a:t>, 2017)</a:t>
            </a:r>
          </a:p>
          <a:p>
            <a:endParaRPr lang="it-IT" dirty="0"/>
          </a:p>
          <a:p>
            <a:r>
              <a:rPr lang="it-IT" dirty="0"/>
              <a:t>In Italia ogni euro di VA manifatturiero comporta 45 centesimi di servizi </a:t>
            </a:r>
          </a:p>
          <a:p>
            <a:r>
              <a:rPr lang="it-IT" sz="1100" dirty="0"/>
              <a:t>(Aspen su OECD, 2017)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F1E271-E42C-4E29-A1DA-9760D079244C}"/>
              </a:ext>
            </a:extLst>
          </p:cNvPr>
          <p:cNvSpPr txBox="1"/>
          <p:nvPr/>
        </p:nvSpPr>
        <p:spPr>
          <a:xfrm>
            <a:off x="179512" y="5013176"/>
            <a:ext cx="324036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#INNO-ER: 39% aziende manifatturiere che integrano servizi di cui 11% con elevata propensione all’economia dei servizi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87984D-9DC2-4BC5-ABDA-A2FEDF7F06B7}"/>
              </a:ext>
            </a:extLst>
          </p:cNvPr>
          <p:cNvSpPr txBox="1"/>
          <p:nvPr/>
        </p:nvSpPr>
        <p:spPr>
          <a:xfrm>
            <a:off x="3563888" y="5373216"/>
            <a:ext cx="2736304" cy="138499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Attenzione alla bilancia tecnologica RER (in deficit)</a:t>
            </a:r>
            <a:r>
              <a:rPr lang="it-IT" dirty="0"/>
              <a:t>: </a:t>
            </a:r>
          </a:p>
          <a:p>
            <a:r>
              <a:rPr lang="it-IT" dirty="0"/>
              <a:t>24% delle importazioni dei servizi alle imprese sono servizi tecnologici</a:t>
            </a:r>
          </a:p>
        </p:txBody>
      </p:sp>
    </p:spTree>
    <p:extLst>
      <p:ext uri="{BB962C8B-B14F-4D97-AF65-F5344CB8AC3E}">
        <p14:creationId xmlns:p14="http://schemas.microsoft.com/office/powerpoint/2010/main" val="9654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DB15DF6-BD7E-43A5-9737-F942267A0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706567"/>
              </p:ext>
            </p:extLst>
          </p:nvPr>
        </p:nvGraphicFramePr>
        <p:xfrm>
          <a:off x="3923928" y="2996952"/>
          <a:ext cx="5091743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2EFDD1A9-773B-495F-BB24-3194266F32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13995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Immagine 18">
            <a:extLst>
              <a:ext uri="{FF2B5EF4-FFF2-40B4-BE49-F238E27FC236}">
                <a16:creationId xmlns:a16="http://schemas.microsoft.com/office/drawing/2014/main" id="{CDCF87C7-15F9-43EE-B7B9-750CC285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92" y="260648"/>
            <a:ext cx="47148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267">
            <a:extLst>
              <a:ext uri="{FF2B5EF4-FFF2-40B4-BE49-F238E27FC236}">
                <a16:creationId xmlns:a16="http://schemas.microsoft.com/office/drawing/2014/main" id="{DB24EC3F-8F41-4B43-A276-B130DB7E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90" y="2564904"/>
            <a:ext cx="1068710" cy="2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D5635E-9DE0-496D-A4C9-288B9CD63F21}"/>
              </a:ext>
            </a:extLst>
          </p:cNvPr>
          <p:cNvSpPr txBox="1"/>
          <p:nvPr/>
        </p:nvSpPr>
        <p:spPr>
          <a:xfrm>
            <a:off x="7271792" y="1988840"/>
            <a:ext cx="1872208" cy="52322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Oltre 2.000 imprese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C00084-A949-442D-AF63-58D4F227BF89}"/>
              </a:ext>
            </a:extLst>
          </p:cNvPr>
          <p:cNvSpPr txBox="1"/>
          <p:nvPr/>
        </p:nvSpPr>
        <p:spPr>
          <a:xfrm>
            <a:off x="6896" y="404664"/>
            <a:ext cx="2980928" cy="52322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Universo 27.000 imprese &gt;500k euro fatturato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91A2CF-2437-46B5-A29A-247C8CC304FA}"/>
              </a:ext>
            </a:extLst>
          </p:cNvPr>
          <p:cNvSpPr txBox="1"/>
          <p:nvPr/>
        </p:nvSpPr>
        <p:spPr>
          <a:xfrm>
            <a:off x="6660232" y="116632"/>
            <a:ext cx="2339752" cy="52322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Stratificazione per S3 e provincia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8954C0-F81A-4B83-A416-CD616B95C6E0}"/>
              </a:ext>
            </a:extLst>
          </p:cNvPr>
          <p:cNvSpPr txBox="1"/>
          <p:nvPr/>
        </p:nvSpPr>
        <p:spPr>
          <a:xfrm>
            <a:off x="179512" y="5445224"/>
            <a:ext cx="3312368" cy="1169551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Questionario strutturato (CAWI + CATI)</a:t>
            </a:r>
          </a:p>
          <a:p>
            <a:r>
              <a:rPr lang="it-IT" dirty="0"/>
              <a:t>Dati bilancio</a:t>
            </a:r>
          </a:p>
          <a:p>
            <a:r>
              <a:rPr lang="it-IT" dirty="0"/>
              <a:t>Dati export</a:t>
            </a:r>
          </a:p>
          <a:p>
            <a:r>
              <a:rPr lang="it-IT" dirty="0"/>
              <a:t>Dati IDE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A1A4ED-3EF8-42C1-864A-0B789525F2A3}"/>
              </a:ext>
            </a:extLst>
          </p:cNvPr>
          <p:cNvSpPr txBox="1"/>
          <p:nvPr/>
        </p:nvSpPr>
        <p:spPr>
          <a:xfrm>
            <a:off x="11209" y="-2960"/>
            <a:ext cx="420075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Campione</a:t>
            </a:r>
          </a:p>
        </p:txBody>
      </p:sp>
    </p:spTree>
    <p:extLst>
      <p:ext uri="{BB962C8B-B14F-4D97-AF65-F5344CB8AC3E}">
        <p14:creationId xmlns:p14="http://schemas.microsoft.com/office/powerpoint/2010/main" val="426220523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2529743-2027-446A-BC19-82B790D9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5"/>
            <a:ext cx="9144000" cy="415866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8669765"/>
              </p:ext>
            </p:extLst>
          </p:nvPr>
        </p:nvGraphicFramePr>
        <p:xfrm>
          <a:off x="609600" y="11430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BAB48B-FDD9-49D7-A0AC-ED6DA4DE0632}"/>
              </a:ext>
            </a:extLst>
          </p:cNvPr>
          <p:cNvSpPr txBox="1"/>
          <p:nvPr/>
        </p:nvSpPr>
        <p:spPr>
          <a:xfrm>
            <a:off x="755576" y="429309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In house R&amp;D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Input di R&amp;D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Profili tecnologici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5ACA94-EAA0-4FEC-BD60-0C3C3926340F}"/>
              </a:ext>
            </a:extLst>
          </p:cNvPr>
          <p:cNvSpPr txBox="1"/>
          <p:nvPr/>
        </p:nvSpPr>
        <p:spPr>
          <a:xfrm>
            <a:off x="3563888" y="4293096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q"/>
              <a:defRPr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sz="1600" dirty="0"/>
              <a:t>Cultura dell’innovazione</a:t>
            </a:r>
          </a:p>
          <a:p>
            <a:r>
              <a:rPr lang="it-IT" sz="1600" dirty="0"/>
              <a:t>Economia dei servizi</a:t>
            </a:r>
          </a:p>
          <a:p>
            <a:r>
              <a:rPr lang="it-IT" sz="1600" dirty="0"/>
              <a:t>Circular economy</a:t>
            </a:r>
          </a:p>
          <a:p>
            <a:r>
              <a:rPr lang="it-IT" sz="1600" dirty="0" err="1"/>
              <a:t>Industry</a:t>
            </a:r>
            <a:r>
              <a:rPr lang="it-IT" sz="1600" dirty="0"/>
              <a:t> 4.0</a:t>
            </a:r>
          </a:p>
          <a:p>
            <a:r>
              <a:rPr lang="it-IT" sz="1600" dirty="0"/>
              <a:t>Competenze e skills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6B2EC9-3ACB-4DFE-B02E-32FCA4646EB4}"/>
              </a:ext>
            </a:extLst>
          </p:cNvPr>
          <p:cNvSpPr txBox="1"/>
          <p:nvPr/>
        </p:nvSpPr>
        <p:spPr>
          <a:xfrm>
            <a:off x="6444208" y="422108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Attitudine all’innovazione</a:t>
            </a:r>
          </a:p>
          <a:p>
            <a:endParaRPr lang="it-IT" dirty="0"/>
          </a:p>
          <a:p>
            <a:r>
              <a:rPr lang="it-IT" dirty="0" err="1"/>
              <a:t>Key</a:t>
            </a:r>
            <a:r>
              <a:rPr lang="it-IT" dirty="0"/>
              <a:t> performance </a:t>
            </a:r>
            <a:r>
              <a:rPr lang="it-IT" dirty="0" err="1"/>
              <a:t>Indicator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67F40A-80C0-48AD-8420-1F64EB435D1B}"/>
              </a:ext>
            </a:extLst>
          </p:cNvPr>
          <p:cNvSpPr txBox="1"/>
          <p:nvPr/>
        </p:nvSpPr>
        <p:spPr>
          <a:xfrm>
            <a:off x="-4780" y="-8867"/>
            <a:ext cx="511256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L’osservatorio</a:t>
            </a:r>
          </a:p>
        </p:txBody>
      </p:sp>
    </p:spTree>
    <p:extLst>
      <p:ext uri="{BB962C8B-B14F-4D97-AF65-F5344CB8AC3E}">
        <p14:creationId xmlns:p14="http://schemas.microsoft.com/office/powerpoint/2010/main" val="29375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singolo angolo arrotondato 1">
            <a:extLst>
              <a:ext uri="{FF2B5EF4-FFF2-40B4-BE49-F238E27FC236}">
                <a16:creationId xmlns:a16="http://schemas.microsoft.com/office/drawing/2014/main" id="{24CC66A2-28FE-4CA9-9B12-E58964F37864}"/>
              </a:ext>
            </a:extLst>
          </p:cNvPr>
          <p:cNvSpPr/>
          <p:nvPr/>
        </p:nvSpPr>
        <p:spPr>
          <a:xfrm>
            <a:off x="3563888" y="2780928"/>
            <a:ext cx="2295823" cy="1964314"/>
          </a:xfrm>
          <a:prstGeom prst="round1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E9D5AB-8478-455D-8E46-A6DC6980EC52}"/>
              </a:ext>
            </a:extLst>
          </p:cNvPr>
          <p:cNvSpPr txBox="1"/>
          <p:nvPr/>
        </p:nvSpPr>
        <p:spPr>
          <a:xfrm>
            <a:off x="3059832" y="2420888"/>
            <a:ext cx="3168352" cy="341632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46000">
                <a:srgbClr val="4F81BD">
                  <a:lumMod val="95000"/>
                  <a:lumOff val="5000"/>
                </a:srgbClr>
              </a:gs>
              <a:gs pos="100000">
                <a:srgbClr val="4F81BD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6040" tIns="66040" rIns="66040" bIns="66040" numCol="1" spcCol="1270" rtlCol="0" anchor="ctr" anchorCtr="0">
            <a:noAutofit/>
          </a:bodyPr>
          <a:lstStyle>
            <a:lvl1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21084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B553C03E-37CC-4212-A12A-7F2C5502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5"/>
            <a:ext cx="9144000" cy="415866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632BAB-307D-4D60-8F26-41845DB4A92D}"/>
              </a:ext>
            </a:extLst>
          </p:cNvPr>
          <p:cNvSpPr txBox="1"/>
          <p:nvPr/>
        </p:nvSpPr>
        <p:spPr>
          <a:xfrm>
            <a:off x="251520" y="188640"/>
            <a:ext cx="2808312" cy="5770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27% delle attività di innovazione interna alle aziende riguarda «prodotti»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2F9BAD-8BEA-4BBF-953C-70F16C16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645024"/>
            <a:ext cx="1950186" cy="22241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390AB0B-4249-4BDA-8696-64B2E38B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437112"/>
            <a:ext cx="5688632" cy="183307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3E008-36AB-4814-9014-622A418EFBAC}"/>
              </a:ext>
            </a:extLst>
          </p:cNvPr>
          <p:cNvSpPr txBox="1"/>
          <p:nvPr/>
        </p:nvSpPr>
        <p:spPr>
          <a:xfrm>
            <a:off x="5220072" y="6264652"/>
            <a:ext cx="3563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Arial Black" panose="020B0A04020102020204" pitchFamily="34" charset="0"/>
              </a:rPr>
              <a:t>Innovazione prevalentemente condotta esternamente (R&amp;D «collaborativa» o outsourcing)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473C49-284E-4359-B3E1-69B8E86A8E66}"/>
              </a:ext>
            </a:extLst>
          </p:cNvPr>
          <p:cNvSpPr txBox="1"/>
          <p:nvPr/>
        </p:nvSpPr>
        <p:spPr>
          <a:xfrm>
            <a:off x="107504" y="5085184"/>
            <a:ext cx="1619672" cy="9002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26% delle attività di innovazione esterna riguarda «servizi di marketing»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AB44BF-C908-49AC-BB26-ECB1EA165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052736"/>
            <a:ext cx="5472608" cy="16309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DF06BC3-A85F-4CC8-96C8-F4FAB1AB6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068960"/>
            <a:ext cx="3137218" cy="9922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057460-B76B-4286-BCCE-50FB82E5B466}"/>
              </a:ext>
            </a:extLst>
          </p:cNvPr>
          <p:cNvSpPr txBox="1"/>
          <p:nvPr/>
        </p:nvSpPr>
        <p:spPr>
          <a:xfrm>
            <a:off x="7092280" y="1628800"/>
            <a:ext cx="18722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Innovazione prevalentemente condotta internamente (in house R&amp;D)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AF62D11-7429-458A-8632-0B8D5E6A1148}"/>
              </a:ext>
            </a:extLst>
          </p:cNvPr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9C1473-0C2E-4C94-B2E3-7297B686B665}"/>
              </a:ext>
            </a:extLst>
          </p:cNvPr>
          <p:cNvSpPr txBox="1"/>
          <p:nvPr/>
        </p:nvSpPr>
        <p:spPr>
          <a:xfrm>
            <a:off x="3203848" y="-16697"/>
            <a:ext cx="280831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#INNO-ER: Prevale la dimensione di innovazione in house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E787F31-F2DC-457E-8116-FB0B8508B6BF}"/>
              </a:ext>
            </a:extLst>
          </p:cNvPr>
          <p:cNvSpPr/>
          <p:nvPr/>
        </p:nvSpPr>
        <p:spPr>
          <a:xfrm>
            <a:off x="7236296" y="1484784"/>
            <a:ext cx="158417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EB86D7E-4AFA-4868-9971-DA380DE2811B}"/>
              </a:ext>
            </a:extLst>
          </p:cNvPr>
          <p:cNvSpPr/>
          <p:nvPr/>
        </p:nvSpPr>
        <p:spPr>
          <a:xfrm>
            <a:off x="4427984" y="1124744"/>
            <a:ext cx="79208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75BB798-6E1E-4F44-ABB1-DA1AEE84058C}"/>
              </a:ext>
            </a:extLst>
          </p:cNvPr>
          <p:cNvSpPr/>
          <p:nvPr/>
        </p:nvSpPr>
        <p:spPr>
          <a:xfrm>
            <a:off x="2915816" y="2852936"/>
            <a:ext cx="79208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026D9CD-9E5F-432C-A868-157F567DE729}"/>
              </a:ext>
            </a:extLst>
          </p:cNvPr>
          <p:cNvSpPr/>
          <p:nvPr/>
        </p:nvSpPr>
        <p:spPr>
          <a:xfrm>
            <a:off x="5292080" y="6165304"/>
            <a:ext cx="3600400" cy="692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1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rberg_ReflectedCaption_TP1018814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104326-CDF0-433C-9A28-8A3A2FE78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Immagine con didascalia riflessa</Template>
  <TotalTime>3090</TotalTime>
  <Words>2782</Words>
  <Application>Microsoft Office PowerPoint</Application>
  <PresentationFormat>Presentazione su schermo (4:3)</PresentationFormat>
  <Paragraphs>337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Nova Light</vt:lpstr>
      <vt:lpstr>Calibri</vt:lpstr>
      <vt:lpstr>Gill Sans MT</vt:lpstr>
      <vt:lpstr>Impact</vt:lpstr>
      <vt:lpstr>Times New Roman</vt:lpstr>
      <vt:lpstr>Wingdings</vt:lpstr>
      <vt:lpstr>Terberg_ReflectedCaption_TP101881400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Ciapetti</dc:creator>
  <cp:keywords/>
  <cp:lastModifiedBy>Lorenzo Ciapetti</cp:lastModifiedBy>
  <cp:revision>83</cp:revision>
  <dcterms:created xsi:type="dcterms:W3CDTF">2018-04-30T20:04:59Z</dcterms:created>
  <dcterms:modified xsi:type="dcterms:W3CDTF">2018-05-03T08:19:03Z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