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9" r:id="rId3"/>
    <p:sldId id="300" r:id="rId4"/>
    <p:sldId id="312" r:id="rId5"/>
    <p:sldId id="295" r:id="rId6"/>
    <p:sldId id="296" r:id="rId7"/>
    <p:sldId id="313" r:id="rId8"/>
    <p:sldId id="297" r:id="rId9"/>
    <p:sldId id="315" r:id="rId10"/>
    <p:sldId id="306" r:id="rId11"/>
    <p:sldId id="307" r:id="rId12"/>
    <p:sldId id="310" r:id="rId13"/>
    <p:sldId id="311" r:id="rId14"/>
  </p:sldIdLst>
  <p:sldSz cx="9144000" cy="6858000" type="screen4x3"/>
  <p:notesSz cx="6797675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36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1pPr>
    <a:lvl2pPr marL="4572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36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2pPr>
    <a:lvl3pPr marL="9144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36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3pPr>
    <a:lvl4pPr marL="1371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36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4pPr>
    <a:lvl5pPr marL="18288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36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sz="36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sz="36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sz="36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sz="36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0000"/>
    <a:srgbClr val="5F5F5F"/>
    <a:srgbClr val="FFFF66"/>
    <a:srgbClr val="FFFF00"/>
    <a:srgbClr val="FF3300"/>
    <a:srgbClr val="FF9900"/>
    <a:srgbClr val="9A25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46" autoAdjust="0"/>
  </p:normalViewPr>
  <p:slideViewPr>
    <p:cSldViewPr>
      <p:cViewPr>
        <p:scale>
          <a:sx n="66" d="100"/>
          <a:sy n="66" d="100"/>
        </p:scale>
        <p:origin x="-1260" y="-18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"/>
    </p:cViewPr>
  </p:sorterViewPr>
  <p:notesViewPr>
    <p:cSldViewPr>
      <p:cViewPr varScale="1">
        <p:scale>
          <a:sx n="79" d="100"/>
          <a:sy n="79" d="100"/>
        </p:scale>
        <p:origin x="-1992" y="-96"/>
      </p:cViewPr>
      <p:guideLst>
        <p:guide orient="horz" pos="2858"/>
        <p:guide pos="21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7" tIns="44069" rIns="88137" bIns="44069" numCol="1" anchor="t" anchorCtr="0" compatLnSpc="1">
            <a:prstTxWarp prst="textNoShape">
              <a:avLst/>
            </a:prstTxWarp>
          </a:bodyPr>
          <a:lstStyle>
            <a:lvl1pPr defTabSz="433388">
              <a:buClrTx/>
              <a:buSzTx/>
              <a:buFontTx/>
              <a:buNone/>
              <a:defRPr sz="1200">
                <a:latin typeface="Times New Roman" charset="0"/>
                <a:ea typeface="MS Gothic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1438" y="0"/>
            <a:ext cx="2951162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7" tIns="44069" rIns="88137" bIns="44069" numCol="1" anchor="t" anchorCtr="0" compatLnSpc="1">
            <a:prstTxWarp prst="textNoShape">
              <a:avLst/>
            </a:prstTxWarp>
          </a:bodyPr>
          <a:lstStyle>
            <a:lvl1pPr algn="r" defTabSz="433388">
              <a:buClrTx/>
              <a:buSzTx/>
              <a:buFontTx/>
              <a:buNone/>
              <a:defRPr sz="1200">
                <a:latin typeface="Times New Roman" charset="0"/>
                <a:ea typeface="MS Gothic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51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7" tIns="44069" rIns="88137" bIns="44069" numCol="1" anchor="b" anchorCtr="0" compatLnSpc="1">
            <a:prstTxWarp prst="textNoShape">
              <a:avLst/>
            </a:prstTxWarp>
          </a:bodyPr>
          <a:lstStyle>
            <a:lvl1pPr defTabSz="433388">
              <a:buClrTx/>
              <a:buSzTx/>
              <a:buFontTx/>
              <a:buNone/>
              <a:defRPr sz="1200">
                <a:latin typeface="Times New Roman" charset="0"/>
                <a:ea typeface="MS Gothic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1438" y="9447213"/>
            <a:ext cx="2951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7" tIns="44069" rIns="88137" bIns="44069" numCol="1" anchor="b" anchorCtr="0" compatLnSpc="1">
            <a:prstTxWarp prst="textNoShape">
              <a:avLst/>
            </a:prstTxWarp>
          </a:bodyPr>
          <a:lstStyle>
            <a:lvl1pPr algn="r" defTabSz="433388">
              <a:buClrTx/>
              <a:buSzTx/>
              <a:buFontTx/>
              <a:buNone/>
              <a:defRPr sz="1200">
                <a:latin typeface="Times New Roman" charset="0"/>
                <a:ea typeface="MS Gothic" charset="-128"/>
              </a:defRPr>
            </a:lvl1pPr>
          </a:lstStyle>
          <a:p>
            <a:pPr>
              <a:defRPr/>
            </a:pPr>
            <a:fld id="{1CB53517-9E8B-4C3C-ABD0-F99EA9A0D22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4739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7" tIns="44069" rIns="88137" bIns="44069" numCol="1" anchor="t" anchorCtr="0" compatLnSpc="1">
            <a:prstTxWarp prst="textNoShape">
              <a:avLst/>
            </a:prstTxWarp>
          </a:bodyPr>
          <a:lstStyle>
            <a:lvl1pPr defTabSz="433388">
              <a:buClrTx/>
              <a:buSzTx/>
              <a:buFontTx/>
              <a:buNone/>
              <a:defRPr sz="1200">
                <a:latin typeface="Times New Roman" charset="0"/>
                <a:ea typeface="MS Gothic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1438" y="0"/>
            <a:ext cx="2951162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7" tIns="44069" rIns="88137" bIns="44069" numCol="1" anchor="t" anchorCtr="0" compatLnSpc="1">
            <a:prstTxWarp prst="textNoShape">
              <a:avLst/>
            </a:prstTxWarp>
          </a:bodyPr>
          <a:lstStyle>
            <a:lvl1pPr algn="r" defTabSz="433388">
              <a:buClrTx/>
              <a:buSzTx/>
              <a:buFontTx/>
              <a:buNone/>
              <a:defRPr sz="1200">
                <a:latin typeface="Times New Roman" charset="0"/>
                <a:ea typeface="MS Gothic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8688" y="762000"/>
            <a:ext cx="4975225" cy="3732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724400"/>
            <a:ext cx="4968875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7" tIns="44069" rIns="88137" bIns="440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51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7" tIns="44069" rIns="88137" bIns="44069" numCol="1" anchor="b" anchorCtr="0" compatLnSpc="1">
            <a:prstTxWarp prst="textNoShape">
              <a:avLst/>
            </a:prstTxWarp>
          </a:bodyPr>
          <a:lstStyle>
            <a:lvl1pPr defTabSz="433388">
              <a:buClrTx/>
              <a:buSzTx/>
              <a:buFontTx/>
              <a:buNone/>
              <a:defRPr sz="1200">
                <a:latin typeface="Times New Roman" charset="0"/>
                <a:ea typeface="MS Gothic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1438" y="9447213"/>
            <a:ext cx="2951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7" tIns="44069" rIns="88137" bIns="44069" numCol="1" anchor="b" anchorCtr="0" compatLnSpc="1">
            <a:prstTxWarp prst="textNoShape">
              <a:avLst/>
            </a:prstTxWarp>
          </a:bodyPr>
          <a:lstStyle>
            <a:lvl1pPr algn="r" defTabSz="433388">
              <a:buClrTx/>
              <a:buSzTx/>
              <a:buFontTx/>
              <a:buNone/>
              <a:defRPr sz="1200">
                <a:latin typeface="Times New Roman" charset="0"/>
                <a:ea typeface="MS Gothic" charset="-128"/>
              </a:defRPr>
            </a:lvl1pPr>
          </a:lstStyle>
          <a:p>
            <a:pPr>
              <a:defRPr/>
            </a:pPr>
            <a:fld id="{4448584F-7EC3-4B66-8834-5E3B710121E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4411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8EBC6-F80F-4898-A351-3963E1C75F5B}" type="slidenum">
              <a:rPr lang="it-IT" smtClean="0">
                <a:latin typeface="Times New Roman" pitchFamily="18" charset="0"/>
                <a:ea typeface="MS Gothic" pitchFamily="49" charset="-128"/>
              </a:rPr>
              <a:pPr/>
              <a:t>1</a:t>
            </a:fld>
            <a:endParaRPr lang="it-IT" smtClean="0"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3848100" y="9429750"/>
            <a:ext cx="294640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6749" tIns="45110" rIns="86749" bIns="45110" anchor="b"/>
          <a:lstStyle/>
          <a:p>
            <a:pPr algn="r" defTabSz="433388">
              <a:tabLst>
                <a:tab pos="0" algn="l"/>
                <a:tab pos="431800" algn="l"/>
                <a:tab pos="863600" algn="l"/>
                <a:tab pos="1298575" algn="l"/>
                <a:tab pos="1731963" algn="l"/>
                <a:tab pos="2163763" algn="l"/>
                <a:tab pos="2597150" algn="l"/>
                <a:tab pos="3030538" algn="l"/>
                <a:tab pos="3462338" algn="l"/>
                <a:tab pos="3894138" algn="l"/>
                <a:tab pos="4329113" algn="l"/>
                <a:tab pos="4762500" algn="l"/>
                <a:tab pos="5195888" algn="l"/>
                <a:tab pos="5627688" algn="l"/>
                <a:tab pos="6061075" algn="l"/>
                <a:tab pos="6492875" algn="l"/>
                <a:tab pos="6926263" algn="l"/>
                <a:tab pos="7361238" algn="l"/>
                <a:tab pos="7794625" algn="l"/>
                <a:tab pos="8226425" algn="l"/>
                <a:tab pos="8659813" algn="l"/>
              </a:tabLst>
            </a:pPr>
            <a:fld id="{A52DF95E-5EEA-43D5-A709-B296D41BC274}" type="slidenum">
              <a:rPr lang="en-GB" sz="1200">
                <a:solidFill>
                  <a:srgbClr val="000000"/>
                </a:solidFill>
              </a:rPr>
              <a:pPr algn="r" defTabSz="433388">
                <a:tabLst>
                  <a:tab pos="0" algn="l"/>
                  <a:tab pos="431800" algn="l"/>
                  <a:tab pos="863600" algn="l"/>
                  <a:tab pos="1298575" algn="l"/>
                  <a:tab pos="1731963" algn="l"/>
                  <a:tab pos="2163763" algn="l"/>
                  <a:tab pos="2597150" algn="l"/>
                  <a:tab pos="3030538" algn="l"/>
                  <a:tab pos="3462338" algn="l"/>
                  <a:tab pos="3894138" algn="l"/>
                  <a:tab pos="4329113" algn="l"/>
                  <a:tab pos="4762500" algn="l"/>
                  <a:tab pos="5195888" algn="l"/>
                  <a:tab pos="5627688" algn="l"/>
                  <a:tab pos="6061075" algn="l"/>
                  <a:tab pos="6492875" algn="l"/>
                  <a:tab pos="6926263" algn="l"/>
                  <a:tab pos="7361238" algn="l"/>
                  <a:tab pos="7794625" algn="l"/>
                  <a:tab pos="8226425" algn="l"/>
                  <a:tab pos="8659813" algn="l"/>
                </a:tabLst>
              </a:pPr>
              <a:t>1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869950" y="744538"/>
            <a:ext cx="5056188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/>
          </p:nvPr>
        </p:nvSpPr>
        <p:spPr>
          <a:xfrm>
            <a:off x="931863" y="4724400"/>
            <a:ext cx="4962525" cy="448945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F0D60-73CB-4DB4-BD31-30B68D5838ED}" type="slidenum">
              <a:rPr lang="it-IT" smtClean="0">
                <a:latin typeface="Times New Roman" pitchFamily="18" charset="0"/>
                <a:ea typeface="MS Gothic" pitchFamily="49" charset="-128"/>
              </a:rPr>
              <a:pPr/>
              <a:t>10</a:t>
            </a:fld>
            <a:endParaRPr lang="it-IT" smtClean="0"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3848100" y="9429750"/>
            <a:ext cx="294640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6749" tIns="45110" rIns="86749" bIns="45110" anchor="b"/>
          <a:lstStyle/>
          <a:p>
            <a:pPr algn="r" defTabSz="433388">
              <a:tabLst>
                <a:tab pos="0" algn="l"/>
                <a:tab pos="431800" algn="l"/>
                <a:tab pos="863600" algn="l"/>
                <a:tab pos="1298575" algn="l"/>
                <a:tab pos="1731963" algn="l"/>
                <a:tab pos="2163763" algn="l"/>
                <a:tab pos="2597150" algn="l"/>
                <a:tab pos="3030538" algn="l"/>
                <a:tab pos="3462338" algn="l"/>
                <a:tab pos="3894138" algn="l"/>
                <a:tab pos="4329113" algn="l"/>
                <a:tab pos="4762500" algn="l"/>
                <a:tab pos="5195888" algn="l"/>
                <a:tab pos="5627688" algn="l"/>
                <a:tab pos="6061075" algn="l"/>
                <a:tab pos="6492875" algn="l"/>
                <a:tab pos="6926263" algn="l"/>
                <a:tab pos="7361238" algn="l"/>
                <a:tab pos="7794625" algn="l"/>
                <a:tab pos="8226425" algn="l"/>
                <a:tab pos="8659813" algn="l"/>
              </a:tabLst>
            </a:pPr>
            <a:fld id="{FB58568D-BFCC-44A4-96F3-09552508097E}" type="slidenum">
              <a:rPr lang="en-GB" sz="1200">
                <a:solidFill>
                  <a:srgbClr val="000000"/>
                </a:solidFill>
              </a:rPr>
              <a:pPr algn="r" defTabSz="433388">
                <a:tabLst>
                  <a:tab pos="0" algn="l"/>
                  <a:tab pos="431800" algn="l"/>
                  <a:tab pos="863600" algn="l"/>
                  <a:tab pos="1298575" algn="l"/>
                  <a:tab pos="1731963" algn="l"/>
                  <a:tab pos="2163763" algn="l"/>
                  <a:tab pos="2597150" algn="l"/>
                  <a:tab pos="3030538" algn="l"/>
                  <a:tab pos="3462338" algn="l"/>
                  <a:tab pos="3894138" algn="l"/>
                  <a:tab pos="4329113" algn="l"/>
                  <a:tab pos="4762500" algn="l"/>
                  <a:tab pos="5195888" algn="l"/>
                  <a:tab pos="5627688" algn="l"/>
                  <a:tab pos="6061075" algn="l"/>
                  <a:tab pos="6492875" algn="l"/>
                  <a:tab pos="6926263" algn="l"/>
                  <a:tab pos="7361238" algn="l"/>
                  <a:tab pos="7794625" algn="l"/>
                  <a:tab pos="8226425" algn="l"/>
                  <a:tab pos="8659813" algn="l"/>
                </a:tabLst>
              </a:pPr>
              <a:t>10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869950" y="744538"/>
            <a:ext cx="5056188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25" name="Rectangle 4"/>
          <p:cNvSpPr>
            <a:spLocks noGrp="1" noChangeArrowheads="1"/>
          </p:cNvSpPr>
          <p:nvPr>
            <p:ph type="body"/>
          </p:nvPr>
        </p:nvSpPr>
        <p:spPr>
          <a:xfrm>
            <a:off x="931863" y="4724400"/>
            <a:ext cx="4962525" cy="448945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F0D60-73CB-4DB4-BD31-30B68D5838ED}" type="slidenum">
              <a:rPr lang="it-IT" smtClean="0">
                <a:latin typeface="Times New Roman" pitchFamily="18" charset="0"/>
                <a:ea typeface="MS Gothic" pitchFamily="49" charset="-128"/>
              </a:rPr>
              <a:pPr/>
              <a:t>11</a:t>
            </a:fld>
            <a:endParaRPr lang="it-IT" smtClean="0"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3848100" y="9429750"/>
            <a:ext cx="294640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6749" tIns="45110" rIns="86749" bIns="45110" anchor="b"/>
          <a:lstStyle/>
          <a:p>
            <a:pPr algn="r" defTabSz="433388">
              <a:tabLst>
                <a:tab pos="0" algn="l"/>
                <a:tab pos="431800" algn="l"/>
                <a:tab pos="863600" algn="l"/>
                <a:tab pos="1298575" algn="l"/>
                <a:tab pos="1731963" algn="l"/>
                <a:tab pos="2163763" algn="l"/>
                <a:tab pos="2597150" algn="l"/>
                <a:tab pos="3030538" algn="l"/>
                <a:tab pos="3462338" algn="l"/>
                <a:tab pos="3894138" algn="l"/>
                <a:tab pos="4329113" algn="l"/>
                <a:tab pos="4762500" algn="l"/>
                <a:tab pos="5195888" algn="l"/>
                <a:tab pos="5627688" algn="l"/>
                <a:tab pos="6061075" algn="l"/>
                <a:tab pos="6492875" algn="l"/>
                <a:tab pos="6926263" algn="l"/>
                <a:tab pos="7361238" algn="l"/>
                <a:tab pos="7794625" algn="l"/>
                <a:tab pos="8226425" algn="l"/>
                <a:tab pos="8659813" algn="l"/>
              </a:tabLst>
            </a:pPr>
            <a:fld id="{FB58568D-BFCC-44A4-96F3-09552508097E}" type="slidenum">
              <a:rPr lang="en-GB" sz="1200">
                <a:solidFill>
                  <a:srgbClr val="000000"/>
                </a:solidFill>
              </a:rPr>
              <a:pPr algn="r" defTabSz="433388">
                <a:tabLst>
                  <a:tab pos="0" algn="l"/>
                  <a:tab pos="431800" algn="l"/>
                  <a:tab pos="863600" algn="l"/>
                  <a:tab pos="1298575" algn="l"/>
                  <a:tab pos="1731963" algn="l"/>
                  <a:tab pos="2163763" algn="l"/>
                  <a:tab pos="2597150" algn="l"/>
                  <a:tab pos="3030538" algn="l"/>
                  <a:tab pos="3462338" algn="l"/>
                  <a:tab pos="3894138" algn="l"/>
                  <a:tab pos="4329113" algn="l"/>
                  <a:tab pos="4762500" algn="l"/>
                  <a:tab pos="5195888" algn="l"/>
                  <a:tab pos="5627688" algn="l"/>
                  <a:tab pos="6061075" algn="l"/>
                  <a:tab pos="6492875" algn="l"/>
                  <a:tab pos="6926263" algn="l"/>
                  <a:tab pos="7361238" algn="l"/>
                  <a:tab pos="7794625" algn="l"/>
                  <a:tab pos="8226425" algn="l"/>
                  <a:tab pos="8659813" algn="l"/>
                </a:tabLst>
              </a:pPr>
              <a:t>11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869950" y="744538"/>
            <a:ext cx="5056188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25" name="Rectangle 4"/>
          <p:cNvSpPr>
            <a:spLocks noGrp="1" noChangeArrowheads="1"/>
          </p:cNvSpPr>
          <p:nvPr>
            <p:ph type="body"/>
          </p:nvPr>
        </p:nvSpPr>
        <p:spPr>
          <a:xfrm>
            <a:off x="931863" y="4724400"/>
            <a:ext cx="4962525" cy="448945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F0D60-73CB-4DB4-BD31-30B68D5838ED}" type="slidenum">
              <a:rPr lang="it-IT" smtClean="0">
                <a:latin typeface="Times New Roman" pitchFamily="18" charset="0"/>
                <a:ea typeface="MS Gothic" pitchFamily="49" charset="-128"/>
              </a:rPr>
              <a:pPr/>
              <a:t>12</a:t>
            </a:fld>
            <a:endParaRPr lang="it-IT" smtClean="0"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3848100" y="9429750"/>
            <a:ext cx="294640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6749" tIns="45110" rIns="86749" bIns="45110" anchor="b"/>
          <a:lstStyle/>
          <a:p>
            <a:pPr algn="r" defTabSz="433388">
              <a:tabLst>
                <a:tab pos="0" algn="l"/>
                <a:tab pos="431800" algn="l"/>
                <a:tab pos="863600" algn="l"/>
                <a:tab pos="1298575" algn="l"/>
                <a:tab pos="1731963" algn="l"/>
                <a:tab pos="2163763" algn="l"/>
                <a:tab pos="2597150" algn="l"/>
                <a:tab pos="3030538" algn="l"/>
                <a:tab pos="3462338" algn="l"/>
                <a:tab pos="3894138" algn="l"/>
                <a:tab pos="4329113" algn="l"/>
                <a:tab pos="4762500" algn="l"/>
                <a:tab pos="5195888" algn="l"/>
                <a:tab pos="5627688" algn="l"/>
                <a:tab pos="6061075" algn="l"/>
                <a:tab pos="6492875" algn="l"/>
                <a:tab pos="6926263" algn="l"/>
                <a:tab pos="7361238" algn="l"/>
                <a:tab pos="7794625" algn="l"/>
                <a:tab pos="8226425" algn="l"/>
                <a:tab pos="8659813" algn="l"/>
              </a:tabLst>
            </a:pPr>
            <a:fld id="{FB58568D-BFCC-44A4-96F3-09552508097E}" type="slidenum">
              <a:rPr lang="en-GB" sz="1200">
                <a:solidFill>
                  <a:srgbClr val="000000"/>
                </a:solidFill>
              </a:rPr>
              <a:pPr algn="r" defTabSz="433388">
                <a:tabLst>
                  <a:tab pos="0" algn="l"/>
                  <a:tab pos="431800" algn="l"/>
                  <a:tab pos="863600" algn="l"/>
                  <a:tab pos="1298575" algn="l"/>
                  <a:tab pos="1731963" algn="l"/>
                  <a:tab pos="2163763" algn="l"/>
                  <a:tab pos="2597150" algn="l"/>
                  <a:tab pos="3030538" algn="l"/>
                  <a:tab pos="3462338" algn="l"/>
                  <a:tab pos="3894138" algn="l"/>
                  <a:tab pos="4329113" algn="l"/>
                  <a:tab pos="4762500" algn="l"/>
                  <a:tab pos="5195888" algn="l"/>
                  <a:tab pos="5627688" algn="l"/>
                  <a:tab pos="6061075" algn="l"/>
                  <a:tab pos="6492875" algn="l"/>
                  <a:tab pos="6926263" algn="l"/>
                  <a:tab pos="7361238" algn="l"/>
                  <a:tab pos="7794625" algn="l"/>
                  <a:tab pos="8226425" algn="l"/>
                  <a:tab pos="8659813" algn="l"/>
                </a:tabLst>
              </a:pPr>
              <a:t>12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869950" y="744538"/>
            <a:ext cx="5056188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25" name="Rectangle 4"/>
          <p:cNvSpPr>
            <a:spLocks noGrp="1" noChangeArrowheads="1"/>
          </p:cNvSpPr>
          <p:nvPr>
            <p:ph type="body"/>
          </p:nvPr>
        </p:nvSpPr>
        <p:spPr>
          <a:xfrm>
            <a:off x="931863" y="4724400"/>
            <a:ext cx="4962525" cy="448945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F0D60-73CB-4DB4-BD31-30B68D5838ED}" type="slidenum">
              <a:rPr lang="it-IT" smtClean="0">
                <a:latin typeface="Times New Roman" pitchFamily="18" charset="0"/>
                <a:ea typeface="MS Gothic" pitchFamily="49" charset="-128"/>
              </a:rPr>
              <a:pPr/>
              <a:t>13</a:t>
            </a:fld>
            <a:endParaRPr lang="it-IT" smtClean="0"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3848100" y="9429750"/>
            <a:ext cx="294640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6749" tIns="45110" rIns="86749" bIns="45110" anchor="b"/>
          <a:lstStyle/>
          <a:p>
            <a:pPr algn="r" defTabSz="433388">
              <a:tabLst>
                <a:tab pos="0" algn="l"/>
                <a:tab pos="431800" algn="l"/>
                <a:tab pos="863600" algn="l"/>
                <a:tab pos="1298575" algn="l"/>
                <a:tab pos="1731963" algn="l"/>
                <a:tab pos="2163763" algn="l"/>
                <a:tab pos="2597150" algn="l"/>
                <a:tab pos="3030538" algn="l"/>
                <a:tab pos="3462338" algn="l"/>
                <a:tab pos="3894138" algn="l"/>
                <a:tab pos="4329113" algn="l"/>
                <a:tab pos="4762500" algn="l"/>
                <a:tab pos="5195888" algn="l"/>
                <a:tab pos="5627688" algn="l"/>
                <a:tab pos="6061075" algn="l"/>
                <a:tab pos="6492875" algn="l"/>
                <a:tab pos="6926263" algn="l"/>
                <a:tab pos="7361238" algn="l"/>
                <a:tab pos="7794625" algn="l"/>
                <a:tab pos="8226425" algn="l"/>
                <a:tab pos="8659813" algn="l"/>
              </a:tabLst>
            </a:pPr>
            <a:fld id="{FB58568D-BFCC-44A4-96F3-09552508097E}" type="slidenum">
              <a:rPr lang="en-GB" sz="1200">
                <a:solidFill>
                  <a:srgbClr val="000000"/>
                </a:solidFill>
              </a:rPr>
              <a:pPr algn="r" defTabSz="433388">
                <a:tabLst>
                  <a:tab pos="0" algn="l"/>
                  <a:tab pos="431800" algn="l"/>
                  <a:tab pos="863600" algn="l"/>
                  <a:tab pos="1298575" algn="l"/>
                  <a:tab pos="1731963" algn="l"/>
                  <a:tab pos="2163763" algn="l"/>
                  <a:tab pos="2597150" algn="l"/>
                  <a:tab pos="3030538" algn="l"/>
                  <a:tab pos="3462338" algn="l"/>
                  <a:tab pos="3894138" algn="l"/>
                  <a:tab pos="4329113" algn="l"/>
                  <a:tab pos="4762500" algn="l"/>
                  <a:tab pos="5195888" algn="l"/>
                  <a:tab pos="5627688" algn="l"/>
                  <a:tab pos="6061075" algn="l"/>
                  <a:tab pos="6492875" algn="l"/>
                  <a:tab pos="6926263" algn="l"/>
                  <a:tab pos="7361238" algn="l"/>
                  <a:tab pos="7794625" algn="l"/>
                  <a:tab pos="8226425" algn="l"/>
                  <a:tab pos="8659813" algn="l"/>
                </a:tabLst>
              </a:pPr>
              <a:t>13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869950" y="744538"/>
            <a:ext cx="5056188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25" name="Rectangle 4"/>
          <p:cNvSpPr>
            <a:spLocks noGrp="1" noChangeArrowheads="1"/>
          </p:cNvSpPr>
          <p:nvPr>
            <p:ph type="body"/>
          </p:nvPr>
        </p:nvSpPr>
        <p:spPr>
          <a:xfrm>
            <a:off x="931863" y="4724400"/>
            <a:ext cx="4962525" cy="448945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5CE025-CAEC-4D6D-8313-965C101C2111}" type="slidenum">
              <a:rPr lang="it-IT" smtClean="0">
                <a:latin typeface="Times New Roman" pitchFamily="18" charset="0"/>
                <a:ea typeface="MS Gothic" pitchFamily="49" charset="-128"/>
              </a:rPr>
              <a:pPr/>
              <a:t>2</a:t>
            </a:fld>
            <a:endParaRPr lang="it-IT" smtClean="0"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3848100" y="9429750"/>
            <a:ext cx="294640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6749" tIns="45110" rIns="86749" bIns="45110" anchor="b"/>
          <a:lstStyle/>
          <a:p>
            <a:pPr algn="r" defTabSz="433388">
              <a:tabLst>
                <a:tab pos="0" algn="l"/>
                <a:tab pos="431800" algn="l"/>
                <a:tab pos="863600" algn="l"/>
                <a:tab pos="1298575" algn="l"/>
                <a:tab pos="1731963" algn="l"/>
                <a:tab pos="2163763" algn="l"/>
                <a:tab pos="2597150" algn="l"/>
                <a:tab pos="3030538" algn="l"/>
                <a:tab pos="3462338" algn="l"/>
                <a:tab pos="3894138" algn="l"/>
                <a:tab pos="4329113" algn="l"/>
                <a:tab pos="4762500" algn="l"/>
                <a:tab pos="5195888" algn="l"/>
                <a:tab pos="5627688" algn="l"/>
                <a:tab pos="6061075" algn="l"/>
                <a:tab pos="6492875" algn="l"/>
                <a:tab pos="6926263" algn="l"/>
                <a:tab pos="7361238" algn="l"/>
                <a:tab pos="7794625" algn="l"/>
                <a:tab pos="8226425" algn="l"/>
                <a:tab pos="8659813" algn="l"/>
              </a:tabLst>
            </a:pPr>
            <a:fld id="{1A800143-6862-4F99-B8F3-6E7EF680AA9E}" type="slidenum">
              <a:rPr lang="en-GB" sz="1200">
                <a:solidFill>
                  <a:srgbClr val="000000"/>
                </a:solidFill>
              </a:rPr>
              <a:pPr algn="r" defTabSz="433388">
                <a:tabLst>
                  <a:tab pos="0" algn="l"/>
                  <a:tab pos="431800" algn="l"/>
                  <a:tab pos="863600" algn="l"/>
                  <a:tab pos="1298575" algn="l"/>
                  <a:tab pos="1731963" algn="l"/>
                  <a:tab pos="2163763" algn="l"/>
                  <a:tab pos="2597150" algn="l"/>
                  <a:tab pos="3030538" algn="l"/>
                  <a:tab pos="3462338" algn="l"/>
                  <a:tab pos="3894138" algn="l"/>
                  <a:tab pos="4329113" algn="l"/>
                  <a:tab pos="4762500" algn="l"/>
                  <a:tab pos="5195888" algn="l"/>
                  <a:tab pos="5627688" algn="l"/>
                  <a:tab pos="6061075" algn="l"/>
                  <a:tab pos="6492875" algn="l"/>
                  <a:tab pos="6926263" algn="l"/>
                  <a:tab pos="7361238" algn="l"/>
                  <a:tab pos="7794625" algn="l"/>
                  <a:tab pos="8226425" algn="l"/>
                  <a:tab pos="8659813" algn="l"/>
                </a:tabLst>
              </a:pPr>
              <a:t>2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869950" y="744538"/>
            <a:ext cx="5056188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05" name="Rectangle 4"/>
          <p:cNvSpPr>
            <a:spLocks noGrp="1" noChangeArrowheads="1"/>
          </p:cNvSpPr>
          <p:nvPr>
            <p:ph type="body"/>
          </p:nvPr>
        </p:nvSpPr>
        <p:spPr>
          <a:xfrm>
            <a:off x="931863" y="4724400"/>
            <a:ext cx="4962525" cy="448945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5CE025-CAEC-4D6D-8313-965C101C2111}" type="slidenum">
              <a:rPr lang="it-IT" smtClean="0">
                <a:latin typeface="Times New Roman" pitchFamily="18" charset="0"/>
                <a:ea typeface="MS Gothic" pitchFamily="49" charset="-128"/>
              </a:rPr>
              <a:pPr/>
              <a:t>3</a:t>
            </a:fld>
            <a:endParaRPr lang="it-IT" smtClean="0"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3848100" y="9429750"/>
            <a:ext cx="294640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6749" tIns="45110" rIns="86749" bIns="45110" anchor="b"/>
          <a:lstStyle/>
          <a:p>
            <a:pPr algn="r" defTabSz="433388">
              <a:tabLst>
                <a:tab pos="0" algn="l"/>
                <a:tab pos="431800" algn="l"/>
                <a:tab pos="863600" algn="l"/>
                <a:tab pos="1298575" algn="l"/>
                <a:tab pos="1731963" algn="l"/>
                <a:tab pos="2163763" algn="l"/>
                <a:tab pos="2597150" algn="l"/>
                <a:tab pos="3030538" algn="l"/>
                <a:tab pos="3462338" algn="l"/>
                <a:tab pos="3894138" algn="l"/>
                <a:tab pos="4329113" algn="l"/>
                <a:tab pos="4762500" algn="l"/>
                <a:tab pos="5195888" algn="l"/>
                <a:tab pos="5627688" algn="l"/>
                <a:tab pos="6061075" algn="l"/>
                <a:tab pos="6492875" algn="l"/>
                <a:tab pos="6926263" algn="l"/>
                <a:tab pos="7361238" algn="l"/>
                <a:tab pos="7794625" algn="l"/>
                <a:tab pos="8226425" algn="l"/>
                <a:tab pos="8659813" algn="l"/>
              </a:tabLst>
            </a:pPr>
            <a:fld id="{1A800143-6862-4F99-B8F3-6E7EF680AA9E}" type="slidenum">
              <a:rPr lang="en-GB" sz="1200">
                <a:solidFill>
                  <a:srgbClr val="000000"/>
                </a:solidFill>
              </a:rPr>
              <a:pPr algn="r" defTabSz="433388">
                <a:tabLst>
                  <a:tab pos="0" algn="l"/>
                  <a:tab pos="431800" algn="l"/>
                  <a:tab pos="863600" algn="l"/>
                  <a:tab pos="1298575" algn="l"/>
                  <a:tab pos="1731963" algn="l"/>
                  <a:tab pos="2163763" algn="l"/>
                  <a:tab pos="2597150" algn="l"/>
                  <a:tab pos="3030538" algn="l"/>
                  <a:tab pos="3462338" algn="l"/>
                  <a:tab pos="3894138" algn="l"/>
                  <a:tab pos="4329113" algn="l"/>
                  <a:tab pos="4762500" algn="l"/>
                  <a:tab pos="5195888" algn="l"/>
                  <a:tab pos="5627688" algn="l"/>
                  <a:tab pos="6061075" algn="l"/>
                  <a:tab pos="6492875" algn="l"/>
                  <a:tab pos="6926263" algn="l"/>
                  <a:tab pos="7361238" algn="l"/>
                  <a:tab pos="7794625" algn="l"/>
                  <a:tab pos="8226425" algn="l"/>
                  <a:tab pos="8659813" algn="l"/>
                </a:tabLst>
              </a:pPr>
              <a:t>3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869950" y="744538"/>
            <a:ext cx="5056188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05" name="Rectangle 4"/>
          <p:cNvSpPr>
            <a:spLocks noGrp="1" noChangeArrowheads="1"/>
          </p:cNvSpPr>
          <p:nvPr>
            <p:ph type="body"/>
          </p:nvPr>
        </p:nvSpPr>
        <p:spPr>
          <a:xfrm>
            <a:off x="931863" y="4724400"/>
            <a:ext cx="4962525" cy="448945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5CE025-CAEC-4D6D-8313-965C101C2111}" type="slidenum">
              <a:rPr lang="it-IT" smtClean="0">
                <a:latin typeface="Times New Roman" pitchFamily="18" charset="0"/>
                <a:ea typeface="MS Gothic" pitchFamily="49" charset="-128"/>
              </a:rPr>
              <a:pPr/>
              <a:t>4</a:t>
            </a:fld>
            <a:endParaRPr lang="it-IT" smtClean="0"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3848100" y="9429750"/>
            <a:ext cx="294640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6749" tIns="45110" rIns="86749" bIns="45110" anchor="b"/>
          <a:lstStyle/>
          <a:p>
            <a:pPr algn="r" defTabSz="433388">
              <a:tabLst>
                <a:tab pos="0" algn="l"/>
                <a:tab pos="431800" algn="l"/>
                <a:tab pos="863600" algn="l"/>
                <a:tab pos="1298575" algn="l"/>
                <a:tab pos="1731963" algn="l"/>
                <a:tab pos="2163763" algn="l"/>
                <a:tab pos="2597150" algn="l"/>
                <a:tab pos="3030538" algn="l"/>
                <a:tab pos="3462338" algn="l"/>
                <a:tab pos="3894138" algn="l"/>
                <a:tab pos="4329113" algn="l"/>
                <a:tab pos="4762500" algn="l"/>
                <a:tab pos="5195888" algn="l"/>
                <a:tab pos="5627688" algn="l"/>
                <a:tab pos="6061075" algn="l"/>
                <a:tab pos="6492875" algn="l"/>
                <a:tab pos="6926263" algn="l"/>
                <a:tab pos="7361238" algn="l"/>
                <a:tab pos="7794625" algn="l"/>
                <a:tab pos="8226425" algn="l"/>
                <a:tab pos="8659813" algn="l"/>
              </a:tabLst>
            </a:pPr>
            <a:fld id="{1A800143-6862-4F99-B8F3-6E7EF680AA9E}" type="slidenum">
              <a:rPr lang="en-GB" sz="1200">
                <a:solidFill>
                  <a:srgbClr val="000000"/>
                </a:solidFill>
              </a:rPr>
              <a:pPr algn="r" defTabSz="433388">
                <a:tabLst>
                  <a:tab pos="0" algn="l"/>
                  <a:tab pos="431800" algn="l"/>
                  <a:tab pos="863600" algn="l"/>
                  <a:tab pos="1298575" algn="l"/>
                  <a:tab pos="1731963" algn="l"/>
                  <a:tab pos="2163763" algn="l"/>
                  <a:tab pos="2597150" algn="l"/>
                  <a:tab pos="3030538" algn="l"/>
                  <a:tab pos="3462338" algn="l"/>
                  <a:tab pos="3894138" algn="l"/>
                  <a:tab pos="4329113" algn="l"/>
                  <a:tab pos="4762500" algn="l"/>
                  <a:tab pos="5195888" algn="l"/>
                  <a:tab pos="5627688" algn="l"/>
                  <a:tab pos="6061075" algn="l"/>
                  <a:tab pos="6492875" algn="l"/>
                  <a:tab pos="6926263" algn="l"/>
                  <a:tab pos="7361238" algn="l"/>
                  <a:tab pos="7794625" algn="l"/>
                  <a:tab pos="8226425" algn="l"/>
                  <a:tab pos="8659813" algn="l"/>
                </a:tabLst>
              </a:pPr>
              <a:t>4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869950" y="744538"/>
            <a:ext cx="5056188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05" name="Rectangle 4"/>
          <p:cNvSpPr>
            <a:spLocks noGrp="1" noChangeArrowheads="1"/>
          </p:cNvSpPr>
          <p:nvPr>
            <p:ph type="body"/>
          </p:nvPr>
        </p:nvSpPr>
        <p:spPr>
          <a:xfrm>
            <a:off x="931863" y="4724400"/>
            <a:ext cx="4962525" cy="448945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6D0968-4A9E-4171-9D88-C608C7F300BB}" type="slidenum">
              <a:rPr lang="it-IT" smtClean="0">
                <a:latin typeface="Times New Roman" pitchFamily="18" charset="0"/>
                <a:ea typeface="MS Gothic" pitchFamily="49" charset="-128"/>
              </a:rPr>
              <a:pPr/>
              <a:t>5</a:t>
            </a:fld>
            <a:endParaRPr lang="it-IT" smtClean="0"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3848100" y="9429750"/>
            <a:ext cx="294640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6749" tIns="45110" rIns="86749" bIns="45110" anchor="b"/>
          <a:lstStyle/>
          <a:p>
            <a:pPr algn="r" defTabSz="433388">
              <a:tabLst>
                <a:tab pos="0" algn="l"/>
                <a:tab pos="431800" algn="l"/>
                <a:tab pos="863600" algn="l"/>
                <a:tab pos="1298575" algn="l"/>
                <a:tab pos="1731963" algn="l"/>
                <a:tab pos="2163763" algn="l"/>
                <a:tab pos="2597150" algn="l"/>
                <a:tab pos="3030538" algn="l"/>
                <a:tab pos="3462338" algn="l"/>
                <a:tab pos="3894138" algn="l"/>
                <a:tab pos="4329113" algn="l"/>
                <a:tab pos="4762500" algn="l"/>
                <a:tab pos="5195888" algn="l"/>
                <a:tab pos="5627688" algn="l"/>
                <a:tab pos="6061075" algn="l"/>
                <a:tab pos="6492875" algn="l"/>
                <a:tab pos="6926263" algn="l"/>
                <a:tab pos="7361238" algn="l"/>
                <a:tab pos="7794625" algn="l"/>
                <a:tab pos="8226425" algn="l"/>
                <a:tab pos="8659813" algn="l"/>
              </a:tabLst>
            </a:pPr>
            <a:fld id="{008A7B7D-6388-496B-9FEF-B3BF26FFC1CC}" type="slidenum">
              <a:rPr lang="en-GB" sz="1200">
                <a:solidFill>
                  <a:srgbClr val="000000"/>
                </a:solidFill>
              </a:rPr>
              <a:pPr algn="r" defTabSz="433388">
                <a:tabLst>
                  <a:tab pos="0" algn="l"/>
                  <a:tab pos="431800" algn="l"/>
                  <a:tab pos="863600" algn="l"/>
                  <a:tab pos="1298575" algn="l"/>
                  <a:tab pos="1731963" algn="l"/>
                  <a:tab pos="2163763" algn="l"/>
                  <a:tab pos="2597150" algn="l"/>
                  <a:tab pos="3030538" algn="l"/>
                  <a:tab pos="3462338" algn="l"/>
                  <a:tab pos="3894138" algn="l"/>
                  <a:tab pos="4329113" algn="l"/>
                  <a:tab pos="4762500" algn="l"/>
                  <a:tab pos="5195888" algn="l"/>
                  <a:tab pos="5627688" algn="l"/>
                  <a:tab pos="6061075" algn="l"/>
                  <a:tab pos="6492875" algn="l"/>
                  <a:tab pos="6926263" algn="l"/>
                  <a:tab pos="7361238" algn="l"/>
                  <a:tab pos="7794625" algn="l"/>
                  <a:tab pos="8226425" algn="l"/>
                  <a:tab pos="8659813" algn="l"/>
                </a:tabLst>
              </a:pPr>
              <a:t>5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869950" y="744538"/>
            <a:ext cx="5056188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9701" name="Rectangle 4"/>
          <p:cNvSpPr>
            <a:spLocks noGrp="1" noChangeArrowheads="1"/>
          </p:cNvSpPr>
          <p:nvPr>
            <p:ph type="body"/>
          </p:nvPr>
        </p:nvSpPr>
        <p:spPr>
          <a:xfrm>
            <a:off x="931863" y="4724400"/>
            <a:ext cx="4962525" cy="448945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F0D60-73CB-4DB4-BD31-30B68D5838ED}" type="slidenum">
              <a:rPr lang="it-IT" smtClean="0">
                <a:latin typeface="Times New Roman" pitchFamily="18" charset="0"/>
                <a:ea typeface="MS Gothic" pitchFamily="49" charset="-128"/>
              </a:rPr>
              <a:pPr/>
              <a:t>6</a:t>
            </a:fld>
            <a:endParaRPr lang="it-IT" smtClean="0"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3848100" y="9429750"/>
            <a:ext cx="294640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6749" tIns="45110" rIns="86749" bIns="45110" anchor="b"/>
          <a:lstStyle/>
          <a:p>
            <a:pPr algn="r" defTabSz="433388">
              <a:tabLst>
                <a:tab pos="0" algn="l"/>
                <a:tab pos="431800" algn="l"/>
                <a:tab pos="863600" algn="l"/>
                <a:tab pos="1298575" algn="l"/>
                <a:tab pos="1731963" algn="l"/>
                <a:tab pos="2163763" algn="l"/>
                <a:tab pos="2597150" algn="l"/>
                <a:tab pos="3030538" algn="l"/>
                <a:tab pos="3462338" algn="l"/>
                <a:tab pos="3894138" algn="l"/>
                <a:tab pos="4329113" algn="l"/>
                <a:tab pos="4762500" algn="l"/>
                <a:tab pos="5195888" algn="l"/>
                <a:tab pos="5627688" algn="l"/>
                <a:tab pos="6061075" algn="l"/>
                <a:tab pos="6492875" algn="l"/>
                <a:tab pos="6926263" algn="l"/>
                <a:tab pos="7361238" algn="l"/>
                <a:tab pos="7794625" algn="l"/>
                <a:tab pos="8226425" algn="l"/>
                <a:tab pos="8659813" algn="l"/>
              </a:tabLst>
            </a:pPr>
            <a:fld id="{FB58568D-BFCC-44A4-96F3-09552508097E}" type="slidenum">
              <a:rPr lang="en-GB" sz="1200">
                <a:solidFill>
                  <a:srgbClr val="000000"/>
                </a:solidFill>
              </a:rPr>
              <a:pPr algn="r" defTabSz="433388">
                <a:tabLst>
                  <a:tab pos="0" algn="l"/>
                  <a:tab pos="431800" algn="l"/>
                  <a:tab pos="863600" algn="l"/>
                  <a:tab pos="1298575" algn="l"/>
                  <a:tab pos="1731963" algn="l"/>
                  <a:tab pos="2163763" algn="l"/>
                  <a:tab pos="2597150" algn="l"/>
                  <a:tab pos="3030538" algn="l"/>
                  <a:tab pos="3462338" algn="l"/>
                  <a:tab pos="3894138" algn="l"/>
                  <a:tab pos="4329113" algn="l"/>
                  <a:tab pos="4762500" algn="l"/>
                  <a:tab pos="5195888" algn="l"/>
                  <a:tab pos="5627688" algn="l"/>
                  <a:tab pos="6061075" algn="l"/>
                  <a:tab pos="6492875" algn="l"/>
                  <a:tab pos="6926263" algn="l"/>
                  <a:tab pos="7361238" algn="l"/>
                  <a:tab pos="7794625" algn="l"/>
                  <a:tab pos="8226425" algn="l"/>
                  <a:tab pos="8659813" algn="l"/>
                </a:tabLst>
              </a:pPr>
              <a:t>6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869950" y="744538"/>
            <a:ext cx="5056188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25" name="Rectangle 4"/>
          <p:cNvSpPr>
            <a:spLocks noGrp="1" noChangeArrowheads="1"/>
          </p:cNvSpPr>
          <p:nvPr>
            <p:ph type="body"/>
          </p:nvPr>
        </p:nvSpPr>
        <p:spPr>
          <a:xfrm>
            <a:off x="931863" y="4724400"/>
            <a:ext cx="4962525" cy="448945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F0D60-73CB-4DB4-BD31-30B68D5838ED}" type="slidenum">
              <a:rPr lang="it-IT" smtClean="0">
                <a:latin typeface="Times New Roman" pitchFamily="18" charset="0"/>
                <a:ea typeface="MS Gothic" pitchFamily="49" charset="-128"/>
              </a:rPr>
              <a:pPr/>
              <a:t>7</a:t>
            </a:fld>
            <a:endParaRPr lang="it-IT" smtClean="0"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3848100" y="9429750"/>
            <a:ext cx="294640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6749" tIns="45110" rIns="86749" bIns="45110" anchor="b"/>
          <a:lstStyle/>
          <a:p>
            <a:pPr algn="r" defTabSz="433388">
              <a:tabLst>
                <a:tab pos="0" algn="l"/>
                <a:tab pos="431800" algn="l"/>
                <a:tab pos="863600" algn="l"/>
                <a:tab pos="1298575" algn="l"/>
                <a:tab pos="1731963" algn="l"/>
                <a:tab pos="2163763" algn="l"/>
                <a:tab pos="2597150" algn="l"/>
                <a:tab pos="3030538" algn="l"/>
                <a:tab pos="3462338" algn="l"/>
                <a:tab pos="3894138" algn="l"/>
                <a:tab pos="4329113" algn="l"/>
                <a:tab pos="4762500" algn="l"/>
                <a:tab pos="5195888" algn="l"/>
                <a:tab pos="5627688" algn="l"/>
                <a:tab pos="6061075" algn="l"/>
                <a:tab pos="6492875" algn="l"/>
                <a:tab pos="6926263" algn="l"/>
                <a:tab pos="7361238" algn="l"/>
                <a:tab pos="7794625" algn="l"/>
                <a:tab pos="8226425" algn="l"/>
                <a:tab pos="8659813" algn="l"/>
              </a:tabLst>
            </a:pPr>
            <a:fld id="{FB58568D-BFCC-44A4-96F3-09552508097E}" type="slidenum">
              <a:rPr lang="en-GB" sz="1200">
                <a:solidFill>
                  <a:srgbClr val="000000"/>
                </a:solidFill>
              </a:rPr>
              <a:pPr algn="r" defTabSz="433388">
                <a:tabLst>
                  <a:tab pos="0" algn="l"/>
                  <a:tab pos="431800" algn="l"/>
                  <a:tab pos="863600" algn="l"/>
                  <a:tab pos="1298575" algn="l"/>
                  <a:tab pos="1731963" algn="l"/>
                  <a:tab pos="2163763" algn="l"/>
                  <a:tab pos="2597150" algn="l"/>
                  <a:tab pos="3030538" algn="l"/>
                  <a:tab pos="3462338" algn="l"/>
                  <a:tab pos="3894138" algn="l"/>
                  <a:tab pos="4329113" algn="l"/>
                  <a:tab pos="4762500" algn="l"/>
                  <a:tab pos="5195888" algn="l"/>
                  <a:tab pos="5627688" algn="l"/>
                  <a:tab pos="6061075" algn="l"/>
                  <a:tab pos="6492875" algn="l"/>
                  <a:tab pos="6926263" algn="l"/>
                  <a:tab pos="7361238" algn="l"/>
                  <a:tab pos="7794625" algn="l"/>
                  <a:tab pos="8226425" algn="l"/>
                  <a:tab pos="8659813" algn="l"/>
                </a:tabLst>
              </a:pPr>
              <a:t>7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869950" y="744538"/>
            <a:ext cx="5056188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25" name="Rectangle 4"/>
          <p:cNvSpPr>
            <a:spLocks noGrp="1" noChangeArrowheads="1"/>
          </p:cNvSpPr>
          <p:nvPr>
            <p:ph type="body"/>
          </p:nvPr>
        </p:nvSpPr>
        <p:spPr>
          <a:xfrm>
            <a:off x="931863" y="4724400"/>
            <a:ext cx="4962525" cy="448945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F0D60-73CB-4DB4-BD31-30B68D5838ED}" type="slidenum">
              <a:rPr lang="it-IT" smtClean="0">
                <a:latin typeface="Times New Roman" pitchFamily="18" charset="0"/>
                <a:ea typeface="MS Gothic" pitchFamily="49" charset="-128"/>
              </a:rPr>
              <a:pPr/>
              <a:t>8</a:t>
            </a:fld>
            <a:endParaRPr lang="it-IT" smtClean="0"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3848100" y="9429750"/>
            <a:ext cx="294640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6749" tIns="45110" rIns="86749" bIns="45110" anchor="b"/>
          <a:lstStyle/>
          <a:p>
            <a:pPr algn="r" defTabSz="433388">
              <a:tabLst>
                <a:tab pos="0" algn="l"/>
                <a:tab pos="431800" algn="l"/>
                <a:tab pos="863600" algn="l"/>
                <a:tab pos="1298575" algn="l"/>
                <a:tab pos="1731963" algn="l"/>
                <a:tab pos="2163763" algn="l"/>
                <a:tab pos="2597150" algn="l"/>
                <a:tab pos="3030538" algn="l"/>
                <a:tab pos="3462338" algn="l"/>
                <a:tab pos="3894138" algn="l"/>
                <a:tab pos="4329113" algn="l"/>
                <a:tab pos="4762500" algn="l"/>
                <a:tab pos="5195888" algn="l"/>
                <a:tab pos="5627688" algn="l"/>
                <a:tab pos="6061075" algn="l"/>
                <a:tab pos="6492875" algn="l"/>
                <a:tab pos="6926263" algn="l"/>
                <a:tab pos="7361238" algn="l"/>
                <a:tab pos="7794625" algn="l"/>
                <a:tab pos="8226425" algn="l"/>
                <a:tab pos="8659813" algn="l"/>
              </a:tabLst>
            </a:pPr>
            <a:fld id="{FB58568D-BFCC-44A4-96F3-09552508097E}" type="slidenum">
              <a:rPr lang="en-GB" sz="1200">
                <a:solidFill>
                  <a:srgbClr val="000000"/>
                </a:solidFill>
              </a:rPr>
              <a:pPr algn="r" defTabSz="433388">
                <a:tabLst>
                  <a:tab pos="0" algn="l"/>
                  <a:tab pos="431800" algn="l"/>
                  <a:tab pos="863600" algn="l"/>
                  <a:tab pos="1298575" algn="l"/>
                  <a:tab pos="1731963" algn="l"/>
                  <a:tab pos="2163763" algn="l"/>
                  <a:tab pos="2597150" algn="l"/>
                  <a:tab pos="3030538" algn="l"/>
                  <a:tab pos="3462338" algn="l"/>
                  <a:tab pos="3894138" algn="l"/>
                  <a:tab pos="4329113" algn="l"/>
                  <a:tab pos="4762500" algn="l"/>
                  <a:tab pos="5195888" algn="l"/>
                  <a:tab pos="5627688" algn="l"/>
                  <a:tab pos="6061075" algn="l"/>
                  <a:tab pos="6492875" algn="l"/>
                  <a:tab pos="6926263" algn="l"/>
                  <a:tab pos="7361238" algn="l"/>
                  <a:tab pos="7794625" algn="l"/>
                  <a:tab pos="8226425" algn="l"/>
                  <a:tab pos="8659813" algn="l"/>
                </a:tabLst>
              </a:pPr>
              <a:t>8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869950" y="744538"/>
            <a:ext cx="5056188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25" name="Rectangle 4"/>
          <p:cNvSpPr>
            <a:spLocks noGrp="1" noChangeArrowheads="1"/>
          </p:cNvSpPr>
          <p:nvPr>
            <p:ph type="body"/>
          </p:nvPr>
        </p:nvSpPr>
        <p:spPr>
          <a:xfrm>
            <a:off x="931863" y="4724400"/>
            <a:ext cx="4962525" cy="448945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F0D60-73CB-4DB4-BD31-30B68D5838ED}" type="slidenum">
              <a:rPr lang="it-IT" smtClean="0">
                <a:latin typeface="Times New Roman" pitchFamily="18" charset="0"/>
                <a:ea typeface="MS Gothic" pitchFamily="49" charset="-128"/>
              </a:rPr>
              <a:pPr/>
              <a:t>9</a:t>
            </a:fld>
            <a:endParaRPr lang="it-IT" smtClean="0"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3848100" y="9429750"/>
            <a:ext cx="294640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6749" tIns="45110" rIns="86749" bIns="45110" anchor="b"/>
          <a:lstStyle/>
          <a:p>
            <a:pPr algn="r" defTabSz="433388">
              <a:tabLst>
                <a:tab pos="0" algn="l"/>
                <a:tab pos="431800" algn="l"/>
                <a:tab pos="863600" algn="l"/>
                <a:tab pos="1298575" algn="l"/>
                <a:tab pos="1731963" algn="l"/>
                <a:tab pos="2163763" algn="l"/>
                <a:tab pos="2597150" algn="l"/>
                <a:tab pos="3030538" algn="l"/>
                <a:tab pos="3462338" algn="l"/>
                <a:tab pos="3894138" algn="l"/>
                <a:tab pos="4329113" algn="l"/>
                <a:tab pos="4762500" algn="l"/>
                <a:tab pos="5195888" algn="l"/>
                <a:tab pos="5627688" algn="l"/>
                <a:tab pos="6061075" algn="l"/>
                <a:tab pos="6492875" algn="l"/>
                <a:tab pos="6926263" algn="l"/>
                <a:tab pos="7361238" algn="l"/>
                <a:tab pos="7794625" algn="l"/>
                <a:tab pos="8226425" algn="l"/>
                <a:tab pos="8659813" algn="l"/>
              </a:tabLst>
            </a:pPr>
            <a:fld id="{FB58568D-BFCC-44A4-96F3-09552508097E}" type="slidenum">
              <a:rPr lang="en-GB" sz="1200">
                <a:solidFill>
                  <a:srgbClr val="000000"/>
                </a:solidFill>
              </a:rPr>
              <a:pPr algn="r" defTabSz="433388">
                <a:tabLst>
                  <a:tab pos="0" algn="l"/>
                  <a:tab pos="431800" algn="l"/>
                  <a:tab pos="863600" algn="l"/>
                  <a:tab pos="1298575" algn="l"/>
                  <a:tab pos="1731963" algn="l"/>
                  <a:tab pos="2163763" algn="l"/>
                  <a:tab pos="2597150" algn="l"/>
                  <a:tab pos="3030538" algn="l"/>
                  <a:tab pos="3462338" algn="l"/>
                  <a:tab pos="3894138" algn="l"/>
                  <a:tab pos="4329113" algn="l"/>
                  <a:tab pos="4762500" algn="l"/>
                  <a:tab pos="5195888" algn="l"/>
                  <a:tab pos="5627688" algn="l"/>
                  <a:tab pos="6061075" algn="l"/>
                  <a:tab pos="6492875" algn="l"/>
                  <a:tab pos="6926263" algn="l"/>
                  <a:tab pos="7361238" algn="l"/>
                  <a:tab pos="7794625" algn="l"/>
                  <a:tab pos="8226425" algn="l"/>
                  <a:tab pos="8659813" algn="l"/>
                </a:tabLst>
              </a:pPr>
              <a:t>9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869950" y="744538"/>
            <a:ext cx="5056188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25" name="Rectangle 4"/>
          <p:cNvSpPr>
            <a:spLocks noGrp="1" noChangeArrowheads="1"/>
          </p:cNvSpPr>
          <p:nvPr>
            <p:ph type="body"/>
          </p:nvPr>
        </p:nvSpPr>
        <p:spPr>
          <a:xfrm>
            <a:off x="931863" y="4724400"/>
            <a:ext cx="4962525" cy="448945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[ </a:t>
            </a:r>
            <a:fld id="{2947B6F5-4240-42FA-B20F-356A3B6C3BC2}" type="slidenum">
              <a:rPr lang="en-GB"/>
              <a:pPr>
                <a:defRPr/>
              </a:pPr>
              <a:t>‹N›</a:t>
            </a:fld>
            <a:r>
              <a:rPr lang="en-GB"/>
              <a:t> ]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[ </a:t>
            </a:r>
            <a:fld id="{E874723B-9ED1-4FF7-9450-7703CBE067C2}" type="slidenum">
              <a:rPr lang="en-GB"/>
              <a:pPr>
                <a:defRPr/>
              </a:pPr>
              <a:t>‹N›</a:t>
            </a:fld>
            <a:r>
              <a:rPr lang="en-GB"/>
              <a:t> ]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02400" y="463550"/>
            <a:ext cx="1938338" cy="575151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64200" cy="575151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[ </a:t>
            </a:r>
            <a:fld id="{CB857AFE-B4D5-483F-BC02-E88AE8027CEB}" type="slidenum">
              <a:rPr lang="en-GB"/>
              <a:pPr>
                <a:defRPr/>
              </a:pPr>
              <a:t>‹N›</a:t>
            </a:fld>
            <a:r>
              <a:rPr lang="en-GB"/>
              <a:t> ]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[ </a:t>
            </a:r>
            <a:fld id="{6C4979A2-C044-43E1-95A9-8D7069B65184}" type="slidenum">
              <a:rPr lang="en-GB"/>
              <a:pPr>
                <a:defRPr/>
              </a:pPr>
              <a:t>‹N›</a:t>
            </a:fld>
            <a:r>
              <a:rPr lang="en-GB"/>
              <a:t> ]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[ </a:t>
            </a:r>
            <a:fld id="{27E2C370-EA1C-4CE0-9DBF-1FE89123BD43}" type="slidenum">
              <a:rPr lang="en-GB"/>
              <a:pPr>
                <a:defRPr/>
              </a:pPr>
              <a:t>‹N›</a:t>
            </a:fld>
            <a:r>
              <a:rPr lang="en-GB"/>
              <a:t> ]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0475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38675" y="1981200"/>
            <a:ext cx="3802063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[ </a:t>
            </a:r>
            <a:fld id="{FE05AF1F-2C80-4FD2-ABBC-56116F3E53A3}" type="slidenum">
              <a:rPr lang="en-GB"/>
              <a:pPr>
                <a:defRPr/>
              </a:pPr>
              <a:t>‹N›</a:t>
            </a:fld>
            <a:r>
              <a:rPr lang="en-GB"/>
              <a:t> ]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[ </a:t>
            </a:r>
            <a:fld id="{5426404E-2988-4531-BF4F-517668485ECB}" type="slidenum">
              <a:rPr lang="en-GB"/>
              <a:pPr>
                <a:defRPr/>
              </a:pPr>
              <a:t>‹N›</a:t>
            </a:fld>
            <a:r>
              <a:rPr lang="en-GB"/>
              <a:t> ]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[ </a:t>
            </a:r>
            <a:fld id="{B052685A-EF90-413F-B0AE-CDE443F7EA47}" type="slidenum">
              <a:rPr lang="en-GB"/>
              <a:pPr>
                <a:defRPr/>
              </a:pPr>
              <a:t>‹N›</a:t>
            </a:fld>
            <a:r>
              <a:rPr lang="en-GB"/>
              <a:t> ]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[ </a:t>
            </a:r>
            <a:fld id="{35A7BD5A-A61A-4791-A5E6-06F72A720DC9}" type="slidenum">
              <a:rPr lang="en-GB"/>
              <a:pPr>
                <a:defRPr/>
              </a:pPr>
              <a:t>‹N›</a:t>
            </a:fld>
            <a:r>
              <a:rPr lang="en-GB"/>
              <a:t> ]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[ </a:t>
            </a:r>
            <a:fld id="{9775BCF9-9D2A-4368-90C7-8CD01836DD95}" type="slidenum">
              <a:rPr lang="en-GB"/>
              <a:pPr>
                <a:defRPr/>
              </a:pPr>
              <a:t>‹N›</a:t>
            </a:fld>
            <a:r>
              <a:rPr lang="en-GB"/>
              <a:t> ]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[ </a:t>
            </a:r>
            <a:fld id="{F63CA26F-9ABC-41F1-A0BA-12894B8EC384}" type="slidenum">
              <a:rPr lang="en-GB"/>
              <a:pPr>
                <a:defRPr/>
              </a:pPr>
              <a:t>‹N›</a:t>
            </a:fld>
            <a:r>
              <a:rPr lang="en-GB"/>
              <a:t> ]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54938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54938" cy="4233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it-IT">
              <a:latin typeface="Times New Roman" charset="0"/>
              <a:ea typeface="MS Gothic" charset="-128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it-IT">
              <a:latin typeface="Times New Roman" charset="0"/>
              <a:ea typeface="MS Gothic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09600" y="6342063"/>
            <a:ext cx="7924800" cy="439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rgbClr val="5F5F5F"/>
                </a:solidFill>
                <a:latin typeface="Arial" charset="0"/>
                <a:ea typeface="MS Gothic" charset="-128"/>
                <a:cs typeface="Arial Unicode MS" pitchFamily="34" charset="0"/>
              </a:defRPr>
            </a:lvl1pPr>
          </a:lstStyle>
          <a:p>
            <a:pPr>
              <a:defRPr/>
            </a:pPr>
            <a:r>
              <a:rPr lang="en-GB"/>
              <a:t>[ </a:t>
            </a:r>
            <a:fld id="{88E13F77-0CDF-4097-87F6-79C2DC4E1104}" type="slidenum">
              <a:rPr lang="en-GB"/>
              <a:pPr>
                <a:defRPr/>
              </a:pPr>
              <a:t>‹N›</a:t>
            </a:fld>
            <a:r>
              <a:rPr lang="en-GB"/>
              <a:t> ]</a:t>
            </a:r>
            <a:endParaRPr lang="en-GB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</p:sldLayoutIdLst>
  <p:transition>
    <p:dissolve/>
  </p:transition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charset="0"/>
          <a:ea typeface="MS Gothic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charset="0"/>
          <a:ea typeface="MS Gothic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charset="0"/>
          <a:ea typeface="MS Gothic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charset="0"/>
          <a:ea typeface="MS Gothic" charset="-128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MS Gothic" charset="-128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MS Gothic" charset="-128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MS Gothic" charset="-128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MS Gothic" charset="-128"/>
        </a:defRPr>
      </a:lvl9pPr>
    </p:titleStyle>
    <p:bodyStyle>
      <a:lvl1pPr marL="325438" indent="-325438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25488" indent="-268288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://www.youtube.com/watch?v=2Mko0dMgAIA&amp;list=UUyWyJ2Fmqk4Wl26gfHP2Dpw&amp;index=2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0"/>
          <p:cNvSpPr txBox="1">
            <a:spLocks noChangeArrowheads="1"/>
          </p:cNvSpPr>
          <p:nvPr/>
        </p:nvSpPr>
        <p:spPr bwMode="auto">
          <a:xfrm>
            <a:off x="250825" y="1125538"/>
            <a:ext cx="8512175" cy="34185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30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90000"/>
              </a:lnSpc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30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90000"/>
              </a:lnSpc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30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90000"/>
              </a:lnSpc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Le business </a:t>
            </a:r>
            <a:r>
              <a:rPr lang="it-IT" sz="4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relations</a:t>
            </a:r>
            <a:endParaRPr lang="it-IT" sz="4400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90000"/>
              </a:lnSpc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30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90000"/>
              </a:lnSpc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800" b="1" dirty="0">
              <a:solidFill>
                <a:srgbClr val="8C001B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90000"/>
              </a:lnSpc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 err="1" smtClean="0">
                <a:solidFill>
                  <a:srgbClr val="8C001B"/>
                </a:solidFill>
                <a:latin typeface="Tahoma" pitchFamily="34" charset="0"/>
                <a:cs typeface="Tahoma" pitchFamily="34" charset="0"/>
              </a:rPr>
              <a:t>Maily</a:t>
            </a:r>
            <a:r>
              <a:rPr lang="it-IT" sz="2400" b="1" dirty="0" smtClean="0">
                <a:solidFill>
                  <a:srgbClr val="8C001B"/>
                </a:solidFill>
                <a:latin typeface="Tahoma" pitchFamily="34" charset="0"/>
                <a:cs typeface="Tahoma" pitchFamily="34" charset="0"/>
              </a:rPr>
              <a:t> Anna Maria Nguyen</a:t>
            </a:r>
          </a:p>
          <a:p>
            <a:pPr algn="ctr">
              <a:lnSpc>
                <a:spcPct val="90000"/>
              </a:lnSpc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 smtClean="0">
                <a:solidFill>
                  <a:srgbClr val="8C001B"/>
                </a:solidFill>
                <a:latin typeface="Tahoma" pitchFamily="34" charset="0"/>
                <a:cs typeface="Tahoma" pitchFamily="34" charset="0"/>
              </a:rPr>
              <a:t>Unioncamere </a:t>
            </a:r>
            <a:r>
              <a:rPr lang="it-IT" sz="2400" b="1" dirty="0">
                <a:solidFill>
                  <a:srgbClr val="8C001B"/>
                </a:solidFill>
                <a:latin typeface="Tahoma" pitchFamily="34" charset="0"/>
                <a:cs typeface="Tahoma" pitchFamily="34" charset="0"/>
              </a:rPr>
              <a:t>Emilia-Romagna</a:t>
            </a: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3316" name="CasellaDiTesto 5"/>
          <p:cNvSpPr txBox="1">
            <a:spLocks noChangeArrowheads="1"/>
          </p:cNvSpPr>
          <p:nvPr/>
        </p:nvSpPr>
        <p:spPr bwMode="auto">
          <a:xfrm>
            <a:off x="1402482" y="5732463"/>
            <a:ext cx="62658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Bologna, 10 marzo 2015</a:t>
            </a:r>
            <a:endParaRPr lang="it-IT" sz="24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3317" name="Picture 1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0"/>
            <a:ext cx="91535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3" descr="unioncamere_er_color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15888"/>
            <a:ext cx="164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numero diapositiva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GB" smtClean="0">
                <a:ea typeface="Arial Unicode MS" pitchFamily="34" charset="-128"/>
                <a:cs typeface="Arial Unicode MS" pitchFamily="34" charset="-128"/>
              </a:rPr>
              <a:t>[ </a:t>
            </a:r>
            <a:fld id="{C089B465-55E9-4551-AE3A-8E0AA91CAE6A}" type="slidenum">
              <a:rPr lang="en-GB" smtClean="0"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10</a:t>
            </a:fld>
            <a:r>
              <a:rPr lang="en-GB" smtClean="0">
                <a:ea typeface="Arial Unicode MS" pitchFamily="34" charset="-128"/>
                <a:cs typeface="Arial Unicode MS" pitchFamily="34" charset="-128"/>
              </a:rPr>
              <a:t> ]</a:t>
            </a:r>
            <a:endParaRPr lang="en-GB" sz="140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3" name="Text Box 1037"/>
          <p:cNvSpPr txBox="1">
            <a:spLocks noChangeArrowheads="1"/>
          </p:cNvSpPr>
          <p:nvPr/>
        </p:nvSpPr>
        <p:spPr bwMode="auto">
          <a:xfrm>
            <a:off x="457200" y="672877"/>
            <a:ext cx="86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it-IT" sz="2800" b="1" dirty="0" smtClean="0">
                <a:solidFill>
                  <a:srgbClr val="8C001B"/>
                </a:solidFill>
                <a:latin typeface="Tahoma" pitchFamily="34" charset="0"/>
              </a:rPr>
              <a:t>Relazioni diplomatiche tra Italia e Vietnam</a:t>
            </a:r>
            <a:endParaRPr lang="it-IT" sz="2800" b="1" dirty="0">
              <a:solidFill>
                <a:srgbClr val="8C001B"/>
              </a:solidFill>
              <a:latin typeface="Tahoma" pitchFamily="34" charset="0"/>
            </a:endParaRPr>
          </a:p>
        </p:txBody>
      </p:sp>
      <p:sp>
        <p:nvSpPr>
          <p:cNvPr id="20484" name="Line 1039"/>
          <p:cNvSpPr>
            <a:spLocks noChangeShapeType="1"/>
          </p:cNvSpPr>
          <p:nvPr/>
        </p:nvSpPr>
        <p:spPr bwMode="auto">
          <a:xfrm flipV="1">
            <a:off x="533400" y="1196752"/>
            <a:ext cx="8142288" cy="17462"/>
          </a:xfrm>
          <a:prstGeom prst="line">
            <a:avLst/>
          </a:prstGeom>
          <a:noFill/>
          <a:ln w="28575">
            <a:solidFill>
              <a:srgbClr val="9A251E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485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20486" name="Picture 1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0"/>
            <a:ext cx="91535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3" descr="unioncamere_er_color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15888"/>
            <a:ext cx="164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8637" y="476672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it-IT" sz="5400" b="1" cap="none" spc="0" dirty="0" smtClean="0">
              <a:ln w="12700">
                <a:solidFill>
                  <a:srgbClr val="C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2" descr="_1_07A5819407A57F2800406AE7C1257B5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196975"/>
            <a:ext cx="9144000" cy="53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numero diapositiva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GB" smtClean="0">
                <a:ea typeface="Arial Unicode MS" pitchFamily="34" charset="-128"/>
                <a:cs typeface="Arial Unicode MS" pitchFamily="34" charset="-128"/>
              </a:rPr>
              <a:t>[ </a:t>
            </a:r>
            <a:fld id="{C089B465-55E9-4551-AE3A-8E0AA91CAE6A}" type="slidenum">
              <a:rPr lang="en-GB" smtClean="0"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11</a:t>
            </a:fld>
            <a:r>
              <a:rPr lang="en-GB" smtClean="0">
                <a:ea typeface="Arial Unicode MS" pitchFamily="34" charset="-128"/>
                <a:cs typeface="Arial Unicode MS" pitchFamily="34" charset="-128"/>
              </a:rPr>
              <a:t> ]</a:t>
            </a:r>
            <a:endParaRPr lang="en-GB" sz="140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3" name="Text Box 1037"/>
          <p:cNvSpPr txBox="1">
            <a:spLocks noChangeArrowheads="1"/>
          </p:cNvSpPr>
          <p:nvPr/>
        </p:nvSpPr>
        <p:spPr bwMode="auto">
          <a:xfrm>
            <a:off x="457200" y="672877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it-IT" sz="2800" b="1" dirty="0" smtClean="0">
                <a:solidFill>
                  <a:srgbClr val="8C001B"/>
                </a:solidFill>
                <a:latin typeface="Tahoma" pitchFamily="34" charset="0"/>
              </a:rPr>
              <a:t>Spettacolo di musica e danza tradizionale del Vietnam</a:t>
            </a:r>
            <a:endParaRPr lang="it-IT" sz="2800" b="1" dirty="0">
              <a:solidFill>
                <a:srgbClr val="8C001B"/>
              </a:solidFill>
              <a:latin typeface="Tahoma" pitchFamily="34" charset="0"/>
            </a:endParaRPr>
          </a:p>
        </p:txBody>
      </p:sp>
      <p:sp>
        <p:nvSpPr>
          <p:cNvPr id="20484" name="Line 1039"/>
          <p:cNvSpPr>
            <a:spLocks noChangeShapeType="1"/>
          </p:cNvSpPr>
          <p:nvPr/>
        </p:nvSpPr>
        <p:spPr bwMode="auto">
          <a:xfrm flipV="1">
            <a:off x="539552" y="1628800"/>
            <a:ext cx="8142288" cy="17462"/>
          </a:xfrm>
          <a:prstGeom prst="line">
            <a:avLst/>
          </a:prstGeom>
          <a:noFill/>
          <a:ln w="28575">
            <a:solidFill>
              <a:srgbClr val="9A251E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485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20486" name="Picture 1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0"/>
            <a:ext cx="91535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3" descr="unioncamere_er_color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15888"/>
            <a:ext cx="164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8637" y="476672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it-IT" sz="5400" b="1" cap="none" spc="0" dirty="0" smtClean="0">
              <a:ln w="12700">
                <a:solidFill>
                  <a:srgbClr val="C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Immagine 5" descr="Vietnam0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numero diapositiva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GB" smtClean="0">
                <a:ea typeface="Arial Unicode MS" pitchFamily="34" charset="-128"/>
                <a:cs typeface="Arial Unicode MS" pitchFamily="34" charset="-128"/>
              </a:rPr>
              <a:t>[ </a:t>
            </a:r>
            <a:fld id="{C089B465-55E9-4551-AE3A-8E0AA91CAE6A}" type="slidenum">
              <a:rPr lang="en-GB" smtClean="0"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12</a:t>
            </a:fld>
            <a:r>
              <a:rPr lang="en-GB" smtClean="0">
                <a:ea typeface="Arial Unicode MS" pitchFamily="34" charset="-128"/>
                <a:cs typeface="Arial Unicode MS" pitchFamily="34" charset="-128"/>
              </a:rPr>
              <a:t> ]</a:t>
            </a:r>
            <a:endParaRPr lang="en-GB" sz="140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3" name="Text Box 1037"/>
          <p:cNvSpPr txBox="1">
            <a:spLocks noChangeArrowheads="1"/>
          </p:cNvSpPr>
          <p:nvPr/>
        </p:nvSpPr>
        <p:spPr bwMode="auto">
          <a:xfrm>
            <a:off x="457200" y="672877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it-IT" sz="2800" b="1" dirty="0" smtClean="0">
                <a:solidFill>
                  <a:srgbClr val="8C001B"/>
                </a:solidFill>
                <a:latin typeface="Tahoma" pitchFamily="34" charset="0"/>
              </a:rPr>
              <a:t>Progetto “Destinazione Vietnam II</a:t>
            </a:r>
            <a:r>
              <a:rPr lang="it-IT" sz="2800" b="1" dirty="0">
                <a:solidFill>
                  <a:srgbClr val="8C001B"/>
                </a:solidFill>
                <a:latin typeface="Tahoma" pitchFamily="34" charset="0"/>
              </a:rPr>
              <a:t>: </a:t>
            </a:r>
            <a:r>
              <a:rPr lang="it-IT" sz="2800" b="1" dirty="0" err="1">
                <a:solidFill>
                  <a:srgbClr val="8C001B"/>
                </a:solidFill>
                <a:latin typeface="Tahoma" pitchFamily="34" charset="0"/>
              </a:rPr>
              <a:t>FoodFactory</a:t>
            </a:r>
            <a:r>
              <a:rPr lang="it-IT" sz="2800" b="1" dirty="0">
                <a:solidFill>
                  <a:srgbClr val="8C001B"/>
                </a:solidFill>
                <a:latin typeface="Tahoma" pitchFamily="34" charset="0"/>
              </a:rPr>
              <a:t> “</a:t>
            </a:r>
          </a:p>
        </p:txBody>
      </p:sp>
      <p:sp>
        <p:nvSpPr>
          <p:cNvPr id="20484" name="Line 1039"/>
          <p:cNvSpPr>
            <a:spLocks noChangeShapeType="1"/>
          </p:cNvSpPr>
          <p:nvPr/>
        </p:nvSpPr>
        <p:spPr bwMode="auto">
          <a:xfrm flipV="1">
            <a:off x="539552" y="1628800"/>
            <a:ext cx="8142288" cy="17462"/>
          </a:xfrm>
          <a:prstGeom prst="line">
            <a:avLst/>
          </a:prstGeom>
          <a:noFill/>
          <a:ln w="28575">
            <a:solidFill>
              <a:srgbClr val="9A251E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485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20486" name="Picture 1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0"/>
            <a:ext cx="91535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3" descr="unioncamere_er_color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15888"/>
            <a:ext cx="164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8638" y="476672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endParaRPr lang="it-IT" sz="5400" b="1" cap="none" spc="0" dirty="0" smtClean="0">
              <a:ln w="12700">
                <a:solidFill>
                  <a:srgbClr val="C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/>
          <a:lstStyle/>
          <a:p>
            <a:pPr marL="325438" marR="0" lvl="0" indent="-325438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Progetto co-finanziato dalla Regione Emilia-Romagna nell’ambito del Programma pluriennale</a:t>
            </a:r>
            <a:r>
              <a:rPr kumimoji="0" lang="it-IT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BRICST Plus;</a:t>
            </a:r>
          </a:p>
          <a:p>
            <a:pPr marL="325438" lvl="0" indent="-325438">
              <a:spcBef>
                <a:spcPts val="800"/>
              </a:spcBef>
              <a:buFont typeface="Times New Roman" pitchFamily="18" charset="0"/>
              <a:buChar char="•"/>
              <a:defRPr/>
            </a:pPr>
            <a:r>
              <a:rPr lang="it-IT" sz="1800" kern="0" dirty="0" smtClean="0">
                <a:solidFill>
                  <a:srgbClr val="000000"/>
                </a:solidFill>
                <a:latin typeface="+mn-lt"/>
                <a:ea typeface="+mn-ea"/>
              </a:rPr>
              <a:t>settori target: filiera agro-industria</a:t>
            </a:r>
          </a:p>
          <a:p>
            <a:pPr marL="325438" lvl="0" indent="-325438">
              <a:spcBef>
                <a:spcPts val="800"/>
              </a:spcBef>
              <a:buFont typeface="Times New Roman" pitchFamily="18" charset="0"/>
              <a:buChar char="•"/>
              <a:defRPr/>
            </a:pPr>
            <a:r>
              <a:rPr lang="it-IT" sz="1800" kern="0" dirty="0" smtClean="0">
                <a:solidFill>
                  <a:srgbClr val="000000"/>
                </a:solidFill>
                <a:latin typeface="+mn-lt"/>
                <a:ea typeface="+mn-ea"/>
              </a:rPr>
              <a:t>Iniziative: </a:t>
            </a:r>
          </a:p>
          <a:p>
            <a:pPr marL="325438" lvl="0" indent="-325438">
              <a:spcBef>
                <a:spcPts val="800"/>
              </a:spcBef>
              <a:defRPr/>
            </a:pPr>
            <a:r>
              <a:rPr lang="it-IT" sz="1800" kern="0" dirty="0" smtClean="0">
                <a:solidFill>
                  <a:srgbClr val="000000"/>
                </a:solidFill>
                <a:latin typeface="+mn-lt"/>
                <a:ea typeface="+mn-ea"/>
              </a:rPr>
              <a:t>a) Sviluppo </a:t>
            </a:r>
            <a:r>
              <a:rPr lang="it-IT" sz="1800" kern="0" dirty="0">
                <a:solidFill>
                  <a:srgbClr val="000000"/>
                </a:solidFill>
                <a:latin typeface="+mn-lt"/>
                <a:ea typeface="+mn-ea"/>
              </a:rPr>
              <a:t>di rapporti istituzionali </a:t>
            </a:r>
            <a:r>
              <a:rPr lang="it-IT" sz="1800" kern="0" dirty="0" smtClean="0">
                <a:solidFill>
                  <a:srgbClr val="000000"/>
                </a:solidFill>
                <a:latin typeface="+mn-lt"/>
                <a:ea typeface="+mn-ea"/>
              </a:rPr>
              <a:t>bilaterali</a:t>
            </a:r>
            <a:endParaRPr lang="it-IT" sz="1800" kern="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325438" lvl="0" indent="-325438">
              <a:spcBef>
                <a:spcPts val="800"/>
              </a:spcBef>
              <a:defRPr/>
            </a:pPr>
            <a:r>
              <a:rPr lang="it-IT" sz="1800" kern="0" dirty="0" smtClean="0">
                <a:solidFill>
                  <a:srgbClr val="000000"/>
                </a:solidFill>
                <a:latin typeface="+mn-lt"/>
                <a:ea typeface="+mn-ea"/>
              </a:rPr>
              <a:t>b) Preparazione </a:t>
            </a:r>
            <a:r>
              <a:rPr lang="it-IT" sz="1800" kern="0" dirty="0">
                <a:solidFill>
                  <a:srgbClr val="000000"/>
                </a:solidFill>
                <a:latin typeface="+mn-lt"/>
                <a:ea typeface="+mn-ea"/>
              </a:rPr>
              <a:t>e formazione (10, 11, 12 marzo </a:t>
            </a:r>
            <a:r>
              <a:rPr lang="it-IT" sz="1800" kern="0" dirty="0" smtClean="0">
                <a:solidFill>
                  <a:srgbClr val="000000"/>
                </a:solidFill>
                <a:latin typeface="+mn-lt"/>
                <a:ea typeface="+mn-ea"/>
              </a:rPr>
              <a:t>2015)</a:t>
            </a:r>
          </a:p>
          <a:p>
            <a:pPr marL="325438" lvl="0" indent="-325438">
              <a:spcBef>
                <a:spcPts val="800"/>
              </a:spcBef>
              <a:defRPr/>
            </a:pPr>
            <a:r>
              <a:rPr lang="it-IT" sz="1800" kern="0" dirty="0" smtClean="0">
                <a:solidFill>
                  <a:srgbClr val="000000"/>
                </a:solidFill>
                <a:latin typeface="+mn-lt"/>
                <a:ea typeface="+mn-ea"/>
              </a:rPr>
              <a:t>c) Missione </a:t>
            </a:r>
            <a:r>
              <a:rPr lang="it-IT" sz="1800" kern="0" dirty="0" err="1">
                <a:solidFill>
                  <a:srgbClr val="000000"/>
                </a:solidFill>
                <a:latin typeface="+mn-lt"/>
                <a:ea typeface="+mn-ea"/>
              </a:rPr>
              <a:t>incoming</a:t>
            </a:r>
            <a:r>
              <a:rPr lang="it-IT" sz="1800" kern="0" dirty="0">
                <a:solidFill>
                  <a:srgbClr val="000000"/>
                </a:solidFill>
                <a:latin typeface="+mn-lt"/>
                <a:ea typeface="+mn-ea"/>
              </a:rPr>
              <a:t> di buyer vietnamiti del settore </a:t>
            </a:r>
            <a:r>
              <a:rPr lang="it-IT" sz="1800" kern="0" dirty="0" err="1">
                <a:solidFill>
                  <a:srgbClr val="000000"/>
                </a:solidFill>
                <a:latin typeface="+mn-lt"/>
                <a:ea typeface="+mn-ea"/>
              </a:rPr>
              <a:t>wine</a:t>
            </a:r>
            <a:r>
              <a:rPr lang="it-IT" sz="1800" kern="0" dirty="0">
                <a:solidFill>
                  <a:srgbClr val="000000"/>
                </a:solidFill>
                <a:latin typeface="+mn-lt"/>
                <a:ea typeface="+mn-ea"/>
              </a:rPr>
              <a:t> per incontri B2B con le </a:t>
            </a:r>
            <a:r>
              <a:rPr lang="it-IT" sz="1800" kern="0" dirty="0" smtClean="0">
                <a:solidFill>
                  <a:srgbClr val="000000"/>
                </a:solidFill>
                <a:latin typeface="+mn-lt"/>
                <a:ea typeface="+mn-ea"/>
              </a:rPr>
              <a:t>imprese emiliano-romagnole espositrici </a:t>
            </a:r>
            <a:r>
              <a:rPr lang="it-IT" sz="1800" kern="0" dirty="0">
                <a:solidFill>
                  <a:srgbClr val="000000"/>
                </a:solidFill>
                <a:latin typeface="+mn-lt"/>
                <a:ea typeface="+mn-ea"/>
              </a:rPr>
              <a:t>in occasione di </a:t>
            </a:r>
            <a:r>
              <a:rPr lang="it-IT" sz="1800" kern="0" dirty="0" err="1">
                <a:solidFill>
                  <a:srgbClr val="000000"/>
                </a:solidFill>
                <a:latin typeface="+mn-lt"/>
                <a:ea typeface="+mn-ea"/>
              </a:rPr>
              <a:t>Vinitaly</a:t>
            </a:r>
            <a:r>
              <a:rPr lang="it-IT" sz="1800" kern="0" dirty="0">
                <a:solidFill>
                  <a:srgbClr val="000000"/>
                </a:solidFill>
                <a:latin typeface="+mn-lt"/>
                <a:ea typeface="+mn-ea"/>
              </a:rPr>
              <a:t> (Verona, 22-25 marzo 2015) - Integrazione con </a:t>
            </a:r>
            <a:r>
              <a:rPr lang="it-IT" sz="1800" kern="0" dirty="0" smtClean="0">
                <a:solidFill>
                  <a:srgbClr val="000000"/>
                </a:solidFill>
                <a:latin typeface="+mn-lt"/>
                <a:ea typeface="+mn-ea"/>
              </a:rPr>
              <a:t>il Progetto </a:t>
            </a:r>
            <a:r>
              <a:rPr lang="it-IT" sz="1800" kern="0" dirty="0">
                <a:solidFill>
                  <a:srgbClr val="000000"/>
                </a:solidFill>
                <a:latin typeface="+mn-lt"/>
                <a:ea typeface="+mn-ea"/>
              </a:rPr>
              <a:t>“Deliziando”</a:t>
            </a:r>
          </a:p>
          <a:p>
            <a:pPr marL="325438" lvl="0" indent="-325438">
              <a:spcBef>
                <a:spcPts val="800"/>
              </a:spcBef>
              <a:defRPr/>
            </a:pPr>
            <a:r>
              <a:rPr lang="it-IT" sz="1800" kern="0" dirty="0" smtClean="0">
                <a:solidFill>
                  <a:srgbClr val="000000"/>
                </a:solidFill>
                <a:latin typeface="+mn-lt"/>
                <a:ea typeface="+mn-ea"/>
              </a:rPr>
              <a:t>d) Missione </a:t>
            </a:r>
            <a:r>
              <a:rPr lang="it-IT" sz="1800" kern="0" dirty="0" err="1">
                <a:solidFill>
                  <a:srgbClr val="000000"/>
                </a:solidFill>
                <a:latin typeface="+mn-lt"/>
                <a:ea typeface="+mn-ea"/>
              </a:rPr>
              <a:t>incoming</a:t>
            </a:r>
            <a:r>
              <a:rPr lang="it-IT" sz="1800" kern="0" dirty="0">
                <a:solidFill>
                  <a:srgbClr val="000000"/>
                </a:solidFill>
                <a:latin typeface="+mn-lt"/>
                <a:ea typeface="+mn-ea"/>
              </a:rPr>
              <a:t> di buyer vietnamiti (settori </a:t>
            </a:r>
            <a:r>
              <a:rPr lang="it-IT" sz="1800" kern="0" dirty="0" err="1">
                <a:solidFill>
                  <a:srgbClr val="000000"/>
                </a:solidFill>
                <a:latin typeface="+mn-lt"/>
                <a:ea typeface="+mn-ea"/>
              </a:rPr>
              <a:t>Food</a:t>
            </a:r>
            <a:r>
              <a:rPr lang="it-IT" sz="1800" kern="0" dirty="0">
                <a:solidFill>
                  <a:srgbClr val="000000"/>
                </a:solidFill>
                <a:latin typeface="+mn-lt"/>
                <a:ea typeface="+mn-ea"/>
              </a:rPr>
              <a:t> e </a:t>
            </a:r>
            <a:r>
              <a:rPr lang="it-IT" sz="1800" kern="0" dirty="0" err="1">
                <a:solidFill>
                  <a:srgbClr val="000000"/>
                </a:solidFill>
                <a:latin typeface="+mn-lt"/>
                <a:ea typeface="+mn-ea"/>
              </a:rPr>
              <a:t>FoodTec</a:t>
            </a:r>
            <a:r>
              <a:rPr lang="it-IT" sz="1800" kern="0" dirty="0">
                <a:solidFill>
                  <a:srgbClr val="000000"/>
                </a:solidFill>
                <a:latin typeface="+mn-lt"/>
                <a:ea typeface="+mn-ea"/>
              </a:rPr>
              <a:t>) in Emilia-Romagna per </a:t>
            </a:r>
            <a:r>
              <a:rPr lang="it-IT" sz="1800" kern="0" dirty="0" smtClean="0">
                <a:solidFill>
                  <a:srgbClr val="000000"/>
                </a:solidFill>
                <a:latin typeface="+mn-lt"/>
                <a:ea typeface="+mn-ea"/>
              </a:rPr>
              <a:t>incontri B2B </a:t>
            </a:r>
            <a:r>
              <a:rPr lang="it-IT" sz="1800" kern="0" dirty="0">
                <a:solidFill>
                  <a:srgbClr val="000000"/>
                </a:solidFill>
                <a:latin typeface="+mn-lt"/>
                <a:ea typeface="+mn-ea"/>
              </a:rPr>
              <a:t>e/o visite aziendali ed eventuale visita ad Expo 2015 - Educational tour per giornalisti </a:t>
            </a:r>
            <a:r>
              <a:rPr lang="it-IT" sz="1800" kern="0" dirty="0" smtClean="0">
                <a:solidFill>
                  <a:srgbClr val="000000"/>
                </a:solidFill>
                <a:latin typeface="+mn-lt"/>
                <a:ea typeface="+mn-ea"/>
              </a:rPr>
              <a:t>di settore </a:t>
            </a:r>
            <a:r>
              <a:rPr lang="it-IT" sz="1800" kern="0" dirty="0">
                <a:solidFill>
                  <a:srgbClr val="000000"/>
                </a:solidFill>
                <a:latin typeface="+mn-lt"/>
                <a:ea typeface="+mn-ea"/>
              </a:rPr>
              <a:t>(giugno/luglio 2015) - Integrazione con il Progetto “Deliziando”</a:t>
            </a:r>
          </a:p>
          <a:p>
            <a:pPr marL="325438" lvl="0" indent="-325438">
              <a:spcBef>
                <a:spcPts val="800"/>
              </a:spcBef>
              <a:defRPr/>
            </a:pPr>
            <a:r>
              <a:rPr lang="it-IT" sz="1800" kern="0" dirty="0" smtClean="0">
                <a:solidFill>
                  <a:srgbClr val="000000"/>
                </a:solidFill>
                <a:latin typeface="+mn-lt"/>
                <a:ea typeface="+mn-ea"/>
              </a:rPr>
              <a:t>e) Missione </a:t>
            </a:r>
            <a:r>
              <a:rPr lang="it-IT" sz="1800" kern="0" dirty="0">
                <a:solidFill>
                  <a:srgbClr val="000000"/>
                </a:solidFill>
                <a:latin typeface="+mn-lt"/>
                <a:ea typeface="+mn-ea"/>
              </a:rPr>
              <a:t>istituzionale ed imprenditoriale </a:t>
            </a:r>
            <a:r>
              <a:rPr lang="it-IT" sz="1800" kern="0" dirty="0" err="1">
                <a:solidFill>
                  <a:srgbClr val="000000"/>
                </a:solidFill>
                <a:latin typeface="+mn-lt"/>
                <a:ea typeface="+mn-ea"/>
              </a:rPr>
              <a:t>outgoing</a:t>
            </a:r>
            <a:r>
              <a:rPr lang="it-IT" sz="1800" kern="0" dirty="0">
                <a:solidFill>
                  <a:srgbClr val="000000"/>
                </a:solidFill>
                <a:latin typeface="+mn-lt"/>
                <a:ea typeface="+mn-ea"/>
              </a:rPr>
              <a:t> di aziende emiliano-romagnole in </a:t>
            </a:r>
            <a:r>
              <a:rPr lang="it-IT" sz="1800" kern="0" dirty="0" smtClean="0">
                <a:solidFill>
                  <a:srgbClr val="000000"/>
                </a:solidFill>
                <a:latin typeface="+mn-lt"/>
                <a:ea typeface="+mn-ea"/>
              </a:rPr>
              <a:t>Vietnam (Hanoi </a:t>
            </a:r>
            <a:r>
              <a:rPr lang="it-IT" sz="1800" kern="0" dirty="0">
                <a:solidFill>
                  <a:srgbClr val="000000"/>
                </a:solidFill>
                <a:latin typeface="+mn-lt"/>
                <a:ea typeface="+mn-ea"/>
              </a:rPr>
              <a:t>e Ho Chi Minh City, febbraio 2016</a:t>
            </a:r>
            <a:r>
              <a:rPr lang="it-IT" sz="1800" kern="0" dirty="0" smtClean="0">
                <a:solidFill>
                  <a:srgbClr val="000000"/>
                </a:solidFill>
                <a:latin typeface="+mn-lt"/>
                <a:ea typeface="+mn-ea"/>
              </a:rPr>
              <a:t>)</a:t>
            </a:r>
            <a:endParaRPr lang="it-IT" sz="1800" kern="0" dirty="0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numero diapositiva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GB" smtClean="0">
                <a:ea typeface="Arial Unicode MS" pitchFamily="34" charset="-128"/>
                <a:cs typeface="Arial Unicode MS" pitchFamily="34" charset="-128"/>
              </a:rPr>
              <a:t>[ </a:t>
            </a:r>
            <a:fld id="{C089B465-55E9-4551-AE3A-8E0AA91CAE6A}" type="slidenum">
              <a:rPr lang="en-GB" smtClean="0"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13</a:t>
            </a:fld>
            <a:r>
              <a:rPr lang="en-GB" smtClean="0">
                <a:ea typeface="Arial Unicode MS" pitchFamily="34" charset="-128"/>
                <a:cs typeface="Arial Unicode MS" pitchFamily="34" charset="-128"/>
              </a:rPr>
              <a:t> ]</a:t>
            </a:r>
            <a:endParaRPr lang="en-GB" sz="140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4" name="Line 1039"/>
          <p:cNvSpPr>
            <a:spLocks noChangeShapeType="1"/>
          </p:cNvSpPr>
          <p:nvPr/>
        </p:nvSpPr>
        <p:spPr bwMode="auto">
          <a:xfrm flipV="1">
            <a:off x="539552" y="1628800"/>
            <a:ext cx="8142288" cy="17462"/>
          </a:xfrm>
          <a:prstGeom prst="line">
            <a:avLst/>
          </a:prstGeom>
          <a:noFill/>
          <a:ln w="28575">
            <a:solidFill>
              <a:srgbClr val="9A251E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485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20486" name="Picture 1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0"/>
            <a:ext cx="91535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3" descr="unioncamere_er_color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15888"/>
            <a:ext cx="164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/>
          <a:lstStyle/>
          <a:p>
            <a:pPr marL="325438" marR="0" lvl="0" indent="-325438" algn="ctr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it-IT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Grazie</a:t>
            </a:r>
            <a:r>
              <a:rPr kumimoji="0" lang="it-IT" sz="4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 l’attenzione</a:t>
            </a:r>
          </a:p>
          <a:p>
            <a:pPr marL="325438" marR="0" lvl="0" indent="-325438" algn="ctr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endParaRPr lang="it-IT" sz="4000" kern="0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marL="325438" marR="0" lvl="0" indent="-325438" algn="ctr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endParaRPr lang="it-IT" sz="1400" kern="0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marL="325438" marR="0" lvl="0" indent="-325438" algn="ctr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Maily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Anna Maria Nguyen</a:t>
            </a:r>
          </a:p>
          <a:p>
            <a:pPr marL="325438" marR="0" lvl="0" indent="-325438" algn="ctr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Unioncamere Emilia-Romagna</a:t>
            </a:r>
          </a:p>
          <a:p>
            <a:pPr marL="325438" marR="0" lvl="0" indent="-325438" algn="ctr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Tel. 051.6377016 e-mail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annamaria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.nguyen@rer.camcom.it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37"/>
          <p:cNvSpPr txBox="1">
            <a:spLocks noChangeArrowheads="1"/>
          </p:cNvSpPr>
          <p:nvPr/>
        </p:nvSpPr>
        <p:spPr bwMode="auto">
          <a:xfrm>
            <a:off x="2682" y="692150"/>
            <a:ext cx="896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it-IT" sz="2800" b="1" dirty="0" smtClean="0">
                <a:solidFill>
                  <a:srgbClr val="8C001B"/>
                </a:solidFill>
                <a:latin typeface="Tahoma" pitchFamily="34" charset="0"/>
              </a:rPr>
              <a:t>      Italia e Vietnam a confronto</a:t>
            </a:r>
            <a:endParaRPr lang="it-IT" sz="2800" b="1" dirty="0">
              <a:solidFill>
                <a:srgbClr val="8C001B"/>
              </a:solidFill>
              <a:latin typeface="Tahoma" pitchFamily="34" charset="0"/>
            </a:endParaRPr>
          </a:p>
        </p:txBody>
      </p:sp>
      <p:sp>
        <p:nvSpPr>
          <p:cNvPr id="15363" name="Line 1039"/>
          <p:cNvSpPr>
            <a:spLocks noChangeShapeType="1"/>
          </p:cNvSpPr>
          <p:nvPr/>
        </p:nvSpPr>
        <p:spPr bwMode="auto">
          <a:xfrm flipV="1">
            <a:off x="541806" y="1197908"/>
            <a:ext cx="8142288" cy="17462"/>
          </a:xfrm>
          <a:prstGeom prst="line">
            <a:avLst/>
          </a:prstGeom>
          <a:noFill/>
          <a:ln w="28575">
            <a:solidFill>
              <a:srgbClr val="9A251E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36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15365" name="Picture 1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0"/>
            <a:ext cx="91535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3" descr="unioncamere_er_color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15888"/>
            <a:ext cx="164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0" y="548680"/>
            <a:ext cx="5395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it-IT" sz="54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Immagine 10" descr="Matteo HD:Users:nouvelle:Desktop:1328609224_Vietnam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077" y="1261413"/>
            <a:ext cx="2088232" cy="25202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ttangolo 11"/>
          <p:cNvSpPr/>
          <p:nvPr/>
        </p:nvSpPr>
        <p:spPr>
          <a:xfrm>
            <a:off x="5366770" y="3795328"/>
            <a:ext cx="36004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Superficie</a:t>
            </a:r>
            <a:r>
              <a:rPr lang="it-IT" sz="1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it-IT" sz="1000" dirty="0">
                <a:solidFill>
                  <a:schemeClr val="tx1"/>
                </a:solidFill>
              </a:rPr>
              <a:t> 331,000 km²</a:t>
            </a:r>
          </a:p>
          <a:p>
            <a:r>
              <a:rPr lang="it-IT" sz="1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Costa: 3,444 km2</a:t>
            </a:r>
          </a:p>
          <a:p>
            <a:r>
              <a:rPr lang="it-IT" sz="1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Popolazione: 90 milioni di abitanti</a:t>
            </a:r>
          </a:p>
          <a:p>
            <a:r>
              <a:rPr lang="it-IT" sz="1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Età media: 29,2 anni</a:t>
            </a:r>
          </a:p>
          <a:p>
            <a:r>
              <a:rPr lang="it-IT" sz="1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Popolazione oltre i 65 anni: 5,6 %</a:t>
            </a:r>
          </a:p>
          <a:p>
            <a:r>
              <a:rPr lang="it-IT" sz="1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Alfabetizzazione: 93,4 %</a:t>
            </a:r>
          </a:p>
          <a:p>
            <a:r>
              <a:rPr lang="it-IT" sz="1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Reddito medio a parità di potere di acquisto: 4,000 $</a:t>
            </a:r>
          </a:p>
          <a:p>
            <a:r>
              <a:rPr lang="it-IT" sz="1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Tasso di disoccupazione: 1,3 %</a:t>
            </a:r>
          </a:p>
          <a:p>
            <a:r>
              <a:rPr lang="it-IT" sz="1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Tasso di disoccupazione giovanile: 5,5 %</a:t>
            </a:r>
          </a:p>
          <a:p>
            <a:r>
              <a:rPr lang="it-IT" sz="1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n. di imprese in Italia: circa 650,000</a:t>
            </a:r>
          </a:p>
          <a:p>
            <a:r>
              <a:rPr lang="it-IT" sz="1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Crescita del PIL: 5,4 % l’industria contribuisce </a:t>
            </a:r>
            <a:r>
              <a:rPr lang="it-IT" sz="1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sul PIL </a:t>
            </a:r>
            <a:r>
              <a:rPr lang="it-IT" sz="1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 il 38,5 %</a:t>
            </a:r>
          </a:p>
          <a:p>
            <a:r>
              <a:rPr lang="it-IT" sz="1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Spesa </a:t>
            </a:r>
            <a:r>
              <a:rPr lang="it-IT" sz="1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sul PIL per l’istruzione: 6,3 %</a:t>
            </a:r>
          </a:p>
          <a:p>
            <a:r>
              <a:rPr lang="it-IT" sz="1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Il Vietnam si posiziona al 33 ^ al mondo per import e all’34% per l’export </a:t>
            </a:r>
          </a:p>
          <a:p>
            <a:r>
              <a:rPr lang="it-IT" sz="1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 ^ Paese al mondo per utilizzo internet</a:t>
            </a:r>
          </a:p>
          <a:p>
            <a:r>
              <a:rPr lang="it-IT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it-IT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Picture 2" descr="https://encrypted-tbn2.gstatic.com/images?q=tbn:ANd9GcSo9BD6Hhrgyi9R_8dBqw6HCkuUIoQDjW88BbXJOmPLqSy-Qo8xN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179" y="1330928"/>
            <a:ext cx="19240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889709" y="3781693"/>
            <a:ext cx="371271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Superficie:</a:t>
            </a:r>
            <a:r>
              <a:rPr lang="it-IT" sz="1000" dirty="0">
                <a:solidFill>
                  <a:schemeClr val="tx1"/>
                </a:solidFill>
              </a:rPr>
              <a:t> 301.338 km²</a:t>
            </a:r>
          </a:p>
          <a:p>
            <a:r>
              <a:rPr lang="it-IT" sz="1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Costa: 7.859 km2</a:t>
            </a:r>
          </a:p>
          <a:p>
            <a:r>
              <a:rPr lang="it-IT" sz="1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Popolazione: 69 milioni di abitanti</a:t>
            </a:r>
          </a:p>
          <a:p>
            <a:r>
              <a:rPr lang="it-IT" sz="1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Età media: 44,5</a:t>
            </a:r>
          </a:p>
          <a:p>
            <a:r>
              <a:rPr lang="it-IT" sz="1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Popolazione oltre i 65 anni: 20,8 %</a:t>
            </a:r>
          </a:p>
          <a:p>
            <a:r>
              <a:rPr lang="it-IT" sz="1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Alfabetizzazione: 99 %</a:t>
            </a:r>
          </a:p>
          <a:p>
            <a:r>
              <a:rPr lang="it-IT" sz="1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Reddito medio a parità di potere di acquisto: 29.600 $</a:t>
            </a:r>
          </a:p>
          <a:p>
            <a:r>
              <a:rPr lang="it-IT" sz="1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Tasso di disoccupazione: 12,4 %</a:t>
            </a:r>
          </a:p>
          <a:p>
            <a:r>
              <a:rPr lang="it-IT" sz="1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Tasso di disoccupazione giovanile: 35,5 %</a:t>
            </a:r>
          </a:p>
          <a:p>
            <a:r>
              <a:rPr lang="it-IT" sz="1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n. di imprese in Italia: circa 6 milioni</a:t>
            </a:r>
          </a:p>
          <a:p>
            <a:r>
              <a:rPr lang="it-IT" sz="1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Crescita del PIL: -1,8 % L’industria contribuisce sul </a:t>
            </a:r>
            <a:r>
              <a:rPr lang="it-IT" sz="1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PIL per </a:t>
            </a:r>
            <a:r>
              <a:rPr lang="it-IT" sz="1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il 24,4 %</a:t>
            </a:r>
          </a:p>
          <a:p>
            <a:r>
              <a:rPr lang="it-IT" sz="1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Spesa sul PIL per l’istruzione: 4,5 %</a:t>
            </a:r>
          </a:p>
          <a:p>
            <a:r>
              <a:rPr lang="it-IT" sz="1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L’Italia si posiziona al 13 ^ al mondo per import e all’11 per l’export </a:t>
            </a:r>
          </a:p>
          <a:p>
            <a:r>
              <a:rPr lang="it-IT" sz="1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 ^ Paese al mondo per utilizzo internet</a:t>
            </a:r>
          </a:p>
          <a:p>
            <a:r>
              <a:rPr lang="it-IT" sz="1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it-IT" sz="1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37"/>
          <p:cNvSpPr txBox="1">
            <a:spLocks noChangeArrowheads="1"/>
          </p:cNvSpPr>
          <p:nvPr/>
        </p:nvSpPr>
        <p:spPr bwMode="auto">
          <a:xfrm>
            <a:off x="0" y="836613"/>
            <a:ext cx="896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it-IT" sz="2800" b="1" dirty="0" smtClean="0">
                <a:solidFill>
                  <a:srgbClr val="8C001B"/>
                </a:solidFill>
                <a:latin typeface="Tahoma" pitchFamily="34" charset="0"/>
              </a:rPr>
              <a:t>      Lingua</a:t>
            </a:r>
            <a:endParaRPr lang="it-IT" sz="2800" b="1" dirty="0">
              <a:solidFill>
                <a:srgbClr val="8C001B"/>
              </a:solidFill>
              <a:latin typeface="Tahoma" pitchFamily="34" charset="0"/>
            </a:endParaRPr>
          </a:p>
        </p:txBody>
      </p:sp>
      <p:sp>
        <p:nvSpPr>
          <p:cNvPr id="15363" name="Line 1039"/>
          <p:cNvSpPr>
            <a:spLocks noChangeShapeType="1"/>
          </p:cNvSpPr>
          <p:nvPr/>
        </p:nvSpPr>
        <p:spPr bwMode="auto">
          <a:xfrm flipV="1">
            <a:off x="533400" y="1341438"/>
            <a:ext cx="8142288" cy="17462"/>
          </a:xfrm>
          <a:prstGeom prst="line">
            <a:avLst/>
          </a:prstGeom>
          <a:noFill/>
          <a:ln w="28575">
            <a:solidFill>
              <a:srgbClr val="9A251E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36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15365" name="Picture 1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0"/>
            <a:ext cx="91535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3" descr="unioncamere_er_color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15888"/>
            <a:ext cx="164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25438" marR="0" lvl="0" indent="-325438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L’alfabeto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vietnamita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è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moderno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sistema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scrittura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della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lingua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vietnamita</a:t>
            </a:r>
            <a:endParaRPr kumimoji="0" lang="en-US" sz="18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5438" marR="0" lvl="0" indent="-325438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lang="en-US" sz="1800" kern="0" baseline="0" dirty="0" smtClean="0">
                <a:solidFill>
                  <a:srgbClr val="000000"/>
                </a:solidFill>
                <a:latin typeface="+mn-lt"/>
                <a:ea typeface="+mn-ea"/>
              </a:rPr>
              <a:t>E’ </a:t>
            </a:r>
            <a:r>
              <a:rPr lang="en-US" sz="1800" kern="0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basato</a:t>
            </a:r>
            <a:r>
              <a:rPr lang="en-US" sz="1800" kern="0" baseline="0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800" kern="0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sulla</a:t>
            </a:r>
            <a:r>
              <a:rPr lang="en-US" sz="1800" kern="0" baseline="0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800" kern="0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scrittura</a:t>
            </a:r>
            <a:r>
              <a:rPr lang="en-US" sz="1800" kern="0" baseline="0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800" kern="0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latina</a:t>
            </a:r>
            <a:r>
              <a:rPr lang="en-US" sz="1800" kern="0" baseline="0" dirty="0" smtClean="0">
                <a:solidFill>
                  <a:srgbClr val="000000"/>
                </a:solidFill>
                <a:latin typeface="+mn-lt"/>
                <a:ea typeface="+mn-ea"/>
              </a:rPr>
              <a:t> (</a:t>
            </a:r>
            <a:r>
              <a:rPr lang="en-US" sz="1800" kern="0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nello</a:t>
            </a:r>
            <a:r>
              <a:rPr lang="en-US" sz="1800" kern="0" baseline="0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800" kern="0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specifico</a:t>
            </a:r>
            <a:r>
              <a:rPr lang="en-US" sz="1800" kern="0" baseline="0" dirty="0" smtClean="0">
                <a:solidFill>
                  <a:srgbClr val="000000"/>
                </a:solidFill>
                <a:latin typeface="+mn-lt"/>
                <a:ea typeface="+mn-ea"/>
              </a:rPr>
              <a:t>, </a:t>
            </a:r>
            <a:r>
              <a:rPr lang="en-US" sz="1800" kern="0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l’alfabeto</a:t>
            </a:r>
            <a:r>
              <a:rPr lang="en-US" sz="1800" kern="0" baseline="0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800" kern="0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portoghese</a:t>
            </a:r>
            <a:r>
              <a:rPr lang="en-US" sz="1800" kern="0" baseline="0" dirty="0" smtClean="0">
                <a:solidFill>
                  <a:srgbClr val="000000"/>
                </a:solidFill>
                <a:latin typeface="+mn-lt"/>
                <a:ea typeface="+mn-ea"/>
              </a:rPr>
              <a:t>) con </a:t>
            </a:r>
            <a:r>
              <a:rPr lang="en-US" sz="1800" kern="0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alcuni</a:t>
            </a:r>
            <a:r>
              <a:rPr lang="en-US" sz="1800" kern="0" baseline="0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800" kern="0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digrafi</a:t>
            </a:r>
            <a:r>
              <a:rPr lang="en-US" sz="1800" kern="0" baseline="0" dirty="0" smtClean="0">
                <a:solidFill>
                  <a:srgbClr val="000000"/>
                </a:solidFill>
                <a:latin typeface="+mn-lt"/>
                <a:ea typeface="+mn-ea"/>
              </a:rPr>
              <a:t> e </a:t>
            </a:r>
            <a:r>
              <a:rPr lang="en-US" sz="1800" kern="0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aggiunte</a:t>
            </a:r>
            <a:r>
              <a:rPr lang="en-US" sz="1800" kern="0" baseline="0" dirty="0" smtClean="0">
                <a:solidFill>
                  <a:srgbClr val="000000"/>
                </a:solidFill>
                <a:latin typeface="+mn-lt"/>
                <a:ea typeface="+mn-ea"/>
              </a:rPr>
              <a:t> di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segni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per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l’accento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o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segni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diacritici</a:t>
            </a:r>
            <a:r>
              <a:rPr lang="en-US" sz="1800" kern="0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(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spesso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2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sulla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stessa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lettera</a:t>
            </a:r>
            <a:r>
              <a:rPr lang="en-US" sz="1800" kern="0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che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rendono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riconoscibile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la lingua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vietnamita</a:t>
            </a:r>
            <a:r>
              <a:rPr lang="en-US" sz="1800" kern="0" dirty="0">
                <a:solidFill>
                  <a:srgbClr val="000000"/>
                </a:solidFill>
                <a:latin typeface="+mn-lt"/>
                <a:ea typeface="+mn-ea"/>
              </a:rPr>
              <a:t>)</a:t>
            </a:r>
            <a:endParaRPr lang="en-US" sz="1800" kern="0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marL="325438" marR="0" lvl="0" indent="-325438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Tre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aree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di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dialetti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: a)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vietnamita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settentrionale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(Hanoi, Haiphong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ed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altre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); b)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vietnamita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centrale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(le cui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aree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principali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sono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Hue 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e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Quang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Nam); c)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vietnamita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meridionale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(Ho Chi Minh, area del delta del Mekong)</a:t>
            </a:r>
          </a:p>
          <a:p>
            <a:pPr marL="325438" marR="0" lvl="0" indent="-325438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Fino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al XIII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secolo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il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sistema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di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scrittura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utilizzato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era lo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stesso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della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lingua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cinese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, poi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si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utilizzo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il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Chu Nom: un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sistema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di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scrittura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che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consiste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nella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scrittura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cinese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con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l’aggiunta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di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elementi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fonetici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per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adattare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meglio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I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toni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della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lingua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vietnamita</a:t>
            </a:r>
            <a:endParaRPr lang="en-US" sz="1800" kern="0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marL="325438" marR="0" lvl="0" indent="-325438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Padre Alexandre de Rhodes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studiò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la lingua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vietnamita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e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fu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autore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della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traslitterazione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in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caratteri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latini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548680"/>
            <a:ext cx="5395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it-IT" sz="54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37"/>
          <p:cNvSpPr txBox="1">
            <a:spLocks noChangeArrowheads="1"/>
          </p:cNvSpPr>
          <p:nvPr/>
        </p:nvSpPr>
        <p:spPr bwMode="auto">
          <a:xfrm>
            <a:off x="0" y="818218"/>
            <a:ext cx="896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it-IT" sz="2800" b="1" dirty="0" smtClean="0">
                <a:solidFill>
                  <a:srgbClr val="8C001B"/>
                </a:solidFill>
                <a:latin typeface="Tahoma" pitchFamily="34" charset="0"/>
              </a:rPr>
              <a:t>      Cultura</a:t>
            </a:r>
            <a:endParaRPr lang="it-IT" sz="2800" b="1" dirty="0">
              <a:solidFill>
                <a:srgbClr val="8C001B"/>
              </a:solidFill>
              <a:latin typeface="Tahoma" pitchFamily="34" charset="0"/>
            </a:endParaRPr>
          </a:p>
        </p:txBody>
      </p:sp>
      <p:sp>
        <p:nvSpPr>
          <p:cNvPr id="15363" name="Line 1039"/>
          <p:cNvSpPr>
            <a:spLocks noChangeShapeType="1"/>
          </p:cNvSpPr>
          <p:nvPr/>
        </p:nvSpPr>
        <p:spPr bwMode="auto">
          <a:xfrm flipV="1">
            <a:off x="533400" y="1341438"/>
            <a:ext cx="8142288" cy="17462"/>
          </a:xfrm>
          <a:prstGeom prst="line">
            <a:avLst/>
          </a:prstGeom>
          <a:noFill/>
          <a:ln w="28575">
            <a:solidFill>
              <a:srgbClr val="9A251E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36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15365" name="Picture 1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0"/>
            <a:ext cx="91535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3" descr="unioncamere_er_color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15888"/>
            <a:ext cx="164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25438" marR="0" lvl="0" indent="-325438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Due sono le barriere principali</a:t>
            </a:r>
            <a:r>
              <a:rPr kumimoji="0" lang="it-IT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 l’imprenditore italiano in Vietnam: a) lingua; b) modo dei vietnamita di fare affari.</a:t>
            </a:r>
          </a:p>
          <a:p>
            <a:pPr marL="325438" marR="0" lvl="0" indent="-325438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lang="it-IT" sz="1800" kern="0" baseline="0" dirty="0" smtClean="0">
                <a:solidFill>
                  <a:srgbClr val="000000"/>
                </a:solidFill>
                <a:latin typeface="+mn-lt"/>
                <a:ea typeface="+mn-ea"/>
              </a:rPr>
              <a:t>La</a:t>
            </a:r>
            <a:r>
              <a:rPr lang="it-IT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cultura implicita del vietnamita per fare business:</a:t>
            </a: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AutoNum type="alphaLcParenR"/>
              <a:tabLst/>
              <a:defRPr/>
            </a:pPr>
            <a:r>
              <a:rPr kumimoji="0" lang="it-IT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rapporti personali sono fondamenti, i valori </a:t>
            </a:r>
            <a:r>
              <a:rPr kumimoji="0" lang="it-IT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piu’</a:t>
            </a:r>
            <a:r>
              <a:rPr kumimoji="0" lang="it-IT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sentiti sono quelli della famiglia e del clan</a:t>
            </a: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AutoNum type="alphaLcParenR"/>
              <a:tabLst/>
              <a:defRPr/>
            </a:pPr>
            <a:r>
              <a:rPr lang="it-IT" sz="1800" kern="0" baseline="0" dirty="0" smtClean="0">
                <a:solidFill>
                  <a:srgbClr val="000000"/>
                </a:solidFill>
                <a:latin typeface="+mn-lt"/>
                <a:ea typeface="+mn-ea"/>
              </a:rPr>
              <a:t>C’è differenza per chi non è conosciuto e arrivare a una persona o un’azienda con</a:t>
            </a:r>
            <a:r>
              <a:rPr lang="it-IT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una presentazione fa differenza</a:t>
            </a: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AutoNum type="alphaLcParenR"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Come</a:t>
            </a:r>
            <a:r>
              <a:rPr kumimoji="0" lang="it-IT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 tutti gli asiatici i titoli sono importantissimi: il rapporto diretto tra i «capi» fa avanzare le negoziazioni</a:t>
            </a: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AutoNum type="alphaLcParenR"/>
              <a:tabLst/>
              <a:defRPr/>
            </a:pPr>
            <a:r>
              <a:rPr lang="it-IT" sz="1800" kern="0" baseline="0" dirty="0" smtClean="0">
                <a:solidFill>
                  <a:srgbClr val="000000"/>
                </a:solidFill>
                <a:latin typeface="+mn-lt"/>
                <a:ea typeface="+mn-ea"/>
              </a:rPr>
              <a:t>Non</a:t>
            </a:r>
            <a:r>
              <a:rPr lang="it-IT" sz="1800" kern="0" dirty="0" smtClean="0">
                <a:solidFill>
                  <a:srgbClr val="000000"/>
                </a:solidFill>
                <a:latin typeface="+mn-lt"/>
                <a:ea typeface="+mn-ea"/>
              </a:rPr>
              <a:t> si va quasi mai in tribunale, anche </a:t>
            </a:r>
            <a:r>
              <a:rPr lang="it-IT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perche</a:t>
            </a:r>
            <a:r>
              <a:rPr lang="it-IT" sz="1800" kern="0" dirty="0" smtClean="0">
                <a:solidFill>
                  <a:srgbClr val="000000"/>
                </a:solidFill>
                <a:latin typeface="+mn-lt"/>
                <a:ea typeface="+mn-ea"/>
              </a:rPr>
              <a:t>’ i tempi sono lunghissimi, ma si cerca di associarsi o fare affari con il partner sbagliato</a:t>
            </a: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AutoNum type="alphaLcParenR"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Contrariamente</a:t>
            </a:r>
            <a:r>
              <a:rPr kumimoji="0" lang="it-IT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 diritto europeo, i contratti contano in maniera indicativa nei rapporti di forza in un dato momento storico e non sono leggi assolute tra i contraenti che cambiano solo in base a un nuovo accordo scritto.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548680"/>
            <a:ext cx="5395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it-IT" sz="54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01651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numero diapositiva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GB" smtClean="0">
                <a:ea typeface="Arial Unicode MS" pitchFamily="34" charset="-128"/>
                <a:cs typeface="Arial Unicode MS" pitchFamily="34" charset="-128"/>
              </a:rPr>
              <a:t>[ </a:t>
            </a:r>
            <a:fld id="{2FEA11BB-0704-4820-B9CE-D0390BF84B08}" type="slidenum">
              <a:rPr lang="en-GB" smtClean="0"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5</a:t>
            </a:fld>
            <a:r>
              <a:rPr lang="en-GB" smtClean="0">
                <a:ea typeface="Arial Unicode MS" pitchFamily="34" charset="-128"/>
                <a:cs typeface="Arial Unicode MS" pitchFamily="34" charset="-128"/>
              </a:rPr>
              <a:t> ]</a:t>
            </a:r>
            <a:endParaRPr lang="en-GB" sz="140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59" name="Text Box 1037"/>
          <p:cNvSpPr txBox="1">
            <a:spLocks noChangeArrowheads="1"/>
          </p:cNvSpPr>
          <p:nvPr/>
        </p:nvSpPr>
        <p:spPr bwMode="auto">
          <a:xfrm>
            <a:off x="457200" y="549275"/>
            <a:ext cx="85072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Tx/>
              <a:buSzTx/>
            </a:pPr>
            <a:endParaRPr lang="it-IT" sz="2800" b="1" dirty="0" smtClean="0">
              <a:solidFill>
                <a:srgbClr val="8C001B"/>
              </a:solidFill>
              <a:latin typeface="Tahoma" pitchFamily="34" charset="0"/>
            </a:endParaRPr>
          </a:p>
          <a:p>
            <a:pPr>
              <a:buClrTx/>
              <a:buSzTx/>
            </a:pPr>
            <a:r>
              <a:rPr lang="it-IT" sz="2800" b="1" dirty="0" smtClean="0">
                <a:solidFill>
                  <a:srgbClr val="8C001B"/>
                </a:solidFill>
                <a:latin typeface="Tahoma" pitchFamily="34" charset="0"/>
              </a:rPr>
              <a:t>Cosa </a:t>
            </a:r>
            <a:r>
              <a:rPr lang="it-IT" sz="2800" b="1" dirty="0" err="1" smtClean="0">
                <a:solidFill>
                  <a:srgbClr val="8C001B"/>
                </a:solidFill>
                <a:latin typeface="Tahoma" pitchFamily="34" charset="0"/>
              </a:rPr>
              <a:t>e’</a:t>
            </a:r>
            <a:r>
              <a:rPr lang="it-IT" sz="2800" b="1" dirty="0" smtClean="0">
                <a:solidFill>
                  <a:srgbClr val="8C001B"/>
                </a:solidFill>
                <a:latin typeface="Tahoma" pitchFamily="34" charset="0"/>
              </a:rPr>
              <a:t> necessario per vendere in Vietnam</a:t>
            </a:r>
          </a:p>
          <a:p>
            <a:pPr>
              <a:buClrTx/>
              <a:buSzTx/>
              <a:buFontTx/>
              <a:buNone/>
            </a:pPr>
            <a:endParaRPr lang="it-IT" sz="2800" b="1" dirty="0">
              <a:solidFill>
                <a:srgbClr val="8C001B"/>
              </a:solidFill>
              <a:latin typeface="Tahoma" pitchFamily="34" charset="0"/>
            </a:endParaRPr>
          </a:p>
        </p:txBody>
      </p:sp>
      <p:sp>
        <p:nvSpPr>
          <p:cNvPr id="19460" name="Line 1039"/>
          <p:cNvSpPr>
            <a:spLocks noChangeShapeType="1"/>
          </p:cNvSpPr>
          <p:nvPr/>
        </p:nvSpPr>
        <p:spPr bwMode="auto">
          <a:xfrm flipV="1">
            <a:off x="539552" y="1484784"/>
            <a:ext cx="8142288" cy="17463"/>
          </a:xfrm>
          <a:prstGeom prst="line">
            <a:avLst/>
          </a:prstGeom>
          <a:noFill/>
          <a:ln w="28575">
            <a:solidFill>
              <a:srgbClr val="9A251E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61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19462" name="Picture 1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0"/>
            <a:ext cx="91535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3" descr="unioncamere_er_color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15888"/>
            <a:ext cx="164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1600200"/>
            <a:ext cx="8610600" cy="4525963"/>
          </a:xfrm>
          <a:prstGeom prst="rect">
            <a:avLst/>
          </a:prstGeom>
        </p:spPr>
        <p:txBody>
          <a:bodyPr/>
          <a:lstStyle/>
          <a:p>
            <a:pPr marL="325438" marR="0" lvl="0" indent="-325438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cultura confuciana insegna a tutti I vietnamiti il valore dell’educazione. 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I dipendenti migliori valutano l’esperienza ed i corsi almeno quanto un buon stipendio</a:t>
            </a:r>
          </a:p>
          <a:p>
            <a:pPr marL="325438" marR="0" lvl="0" indent="-325438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lang="it-IT" sz="1800" kern="0" dirty="0" smtClean="0">
                <a:solidFill>
                  <a:srgbClr val="000000"/>
                </a:solidFill>
                <a:latin typeface="+mn-lt"/>
                <a:ea typeface="+mn-ea"/>
              </a:rPr>
              <a:t>Forte senso di appartenenza al </a:t>
            </a:r>
            <a:r>
              <a:rPr lang="it-IT" sz="1800" kern="0" dirty="0">
                <a:solidFill>
                  <a:srgbClr val="000000"/>
                </a:solidFill>
                <a:latin typeface="+mn-lt"/>
                <a:ea typeface="+mn-ea"/>
              </a:rPr>
              <a:t>g</a:t>
            </a:r>
            <a:r>
              <a:rPr lang="it-IT" sz="1800" kern="0" dirty="0" smtClean="0">
                <a:solidFill>
                  <a:srgbClr val="000000"/>
                </a:solidFill>
                <a:latin typeface="+mn-lt"/>
                <a:ea typeface="+mn-ea"/>
              </a:rPr>
              <a:t>ruppo, per cui le esigenze collettive prevalgono su quelle individuali</a:t>
            </a:r>
          </a:p>
          <a:p>
            <a:pPr marL="325438" marR="0" lvl="0" indent="-325438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Rispetto</a:t>
            </a:r>
            <a:r>
              <a:rPr kumimoji="0" lang="it-IT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 della gerarchia</a:t>
            </a:r>
          </a:p>
          <a:p>
            <a:pPr marL="325438" marR="0" lvl="0" indent="-325438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lang="it-IT" sz="1800" kern="0" baseline="0" dirty="0" smtClean="0">
                <a:solidFill>
                  <a:srgbClr val="000000"/>
                </a:solidFill>
                <a:latin typeface="+mn-lt"/>
                <a:ea typeface="+mn-ea"/>
              </a:rPr>
              <a:t>L’importanza del rito</a:t>
            </a:r>
          </a:p>
          <a:p>
            <a:pPr marL="325438" marR="0" lvl="0" indent="-325438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it-IT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I manager vietnamiti sono molto interessati ai mezzi rispetto al fine, al processo rispetto all’obiettivo.</a:t>
            </a:r>
          </a:p>
          <a:p>
            <a:pPr marL="325438" marR="0" lvl="0" indent="-325438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endParaRPr lang="it-IT" sz="1800" kern="0" baseline="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325438" marR="0" lvl="0" indent="-325438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it-IT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IL «GUANXI» 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25488" marR="0" lvl="1" indent="-268288" algn="l" defTabSz="449263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836712"/>
            <a:ext cx="5395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it-IT" sz="5400" b="1" cap="none" spc="0" dirty="0" smtClean="0">
              <a:ln w="12700">
                <a:solidFill>
                  <a:srgbClr val="C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numero diapositiva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GB" smtClean="0">
                <a:ea typeface="Arial Unicode MS" pitchFamily="34" charset="-128"/>
                <a:cs typeface="Arial Unicode MS" pitchFamily="34" charset="-128"/>
              </a:rPr>
              <a:t>[ </a:t>
            </a:r>
            <a:fld id="{C089B465-55E9-4551-AE3A-8E0AA91CAE6A}" type="slidenum">
              <a:rPr lang="en-GB" smtClean="0"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6</a:t>
            </a:fld>
            <a:r>
              <a:rPr lang="en-GB" smtClean="0">
                <a:ea typeface="Arial Unicode MS" pitchFamily="34" charset="-128"/>
                <a:cs typeface="Arial Unicode MS" pitchFamily="34" charset="-128"/>
              </a:rPr>
              <a:t> ]</a:t>
            </a:r>
            <a:endParaRPr lang="en-GB" sz="140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3" name="Text Box 1037"/>
          <p:cNvSpPr txBox="1">
            <a:spLocks noChangeArrowheads="1"/>
          </p:cNvSpPr>
          <p:nvPr/>
        </p:nvSpPr>
        <p:spPr bwMode="auto">
          <a:xfrm>
            <a:off x="457200" y="672877"/>
            <a:ext cx="86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it-IT" sz="2800" b="1" dirty="0" smtClean="0">
                <a:solidFill>
                  <a:srgbClr val="8C001B"/>
                </a:solidFill>
                <a:latin typeface="Tahoma" pitchFamily="34" charset="0"/>
              </a:rPr>
              <a:t>Cosa ci vuole per vendere in Vietnam</a:t>
            </a:r>
            <a:endParaRPr lang="it-IT" sz="2800" b="1" dirty="0">
              <a:solidFill>
                <a:srgbClr val="8C001B"/>
              </a:solidFill>
              <a:latin typeface="Tahoma" pitchFamily="34" charset="0"/>
            </a:endParaRPr>
          </a:p>
        </p:txBody>
      </p:sp>
      <p:sp>
        <p:nvSpPr>
          <p:cNvPr id="20484" name="Line 1039"/>
          <p:cNvSpPr>
            <a:spLocks noChangeShapeType="1"/>
          </p:cNvSpPr>
          <p:nvPr/>
        </p:nvSpPr>
        <p:spPr bwMode="auto">
          <a:xfrm flipV="1">
            <a:off x="533400" y="1196752"/>
            <a:ext cx="8142288" cy="17462"/>
          </a:xfrm>
          <a:prstGeom prst="line">
            <a:avLst/>
          </a:prstGeom>
          <a:noFill/>
          <a:ln w="28575">
            <a:solidFill>
              <a:srgbClr val="9A251E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485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20486" name="Picture 1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0"/>
            <a:ext cx="91535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3" descr="unioncamere_er_color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15888"/>
            <a:ext cx="164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8637" y="476672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it-IT" sz="5400" b="1" cap="none" spc="0" dirty="0" smtClean="0">
              <a:ln w="12700">
                <a:solidFill>
                  <a:srgbClr val="C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25438" marR="0" lvl="0" indent="-325438" algn="just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Spesso i distributori sono “collezionisti di marchi” ma non hanno vera spinta a vendere uno o l’altro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5438" marR="0" lvl="0" indent="-325438" algn="just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Vietnamiti si preoccupano della distanza fisica dall’Italia e chiedono che un’azienda abbia una base locale (meglio nel paese o al massimo vicino, tra la Malesia, Singapore o l’Indonesia, oppure in Cina) da cui fare il servizio post vendita e l’assistenza. Sia gli ingegneri sia I pezzi di ricambio devono essere in zona</a:t>
            </a:r>
          </a:p>
          <a:p>
            <a:pPr marL="342900" marR="0" lvl="1" indent="-342900" algn="just" defTabSz="449263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Avere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 un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impianto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montato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localmente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 per il training e la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dimostrazione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 e’ molto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efficace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anche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 per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ottenere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 supporto delle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istituzioni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pubbliche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 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delle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associazioni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 di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categoria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25438" marR="0" lvl="0" indent="-325438" algn="just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Avere una presenza locale con dei venditori che mantengano la relazione è di grande aiuto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5438" marR="0" lvl="0" indent="-325438" algn="just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L’abbondanza di manodopera scarsamente specializzata e le modeste conoscenza tecnologiche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nonche’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una forte elasticità al prezzo rendono le macchine a media tecnologia più vendibili nelle fabbriche di quelle all’avanguardia</a:t>
            </a: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numero diapositiva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GB" smtClean="0">
                <a:ea typeface="Arial Unicode MS" pitchFamily="34" charset="-128"/>
                <a:cs typeface="Arial Unicode MS" pitchFamily="34" charset="-128"/>
              </a:rPr>
              <a:t>[ </a:t>
            </a:r>
            <a:fld id="{C089B465-55E9-4551-AE3A-8E0AA91CAE6A}" type="slidenum">
              <a:rPr lang="en-GB" smtClean="0"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7</a:t>
            </a:fld>
            <a:r>
              <a:rPr lang="en-GB" smtClean="0">
                <a:ea typeface="Arial Unicode MS" pitchFamily="34" charset="-128"/>
                <a:cs typeface="Arial Unicode MS" pitchFamily="34" charset="-128"/>
              </a:rPr>
              <a:t> ]</a:t>
            </a:r>
            <a:endParaRPr lang="en-GB" sz="140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3" name="Text Box 1037"/>
          <p:cNvSpPr txBox="1">
            <a:spLocks noChangeArrowheads="1"/>
          </p:cNvSpPr>
          <p:nvPr/>
        </p:nvSpPr>
        <p:spPr bwMode="auto">
          <a:xfrm>
            <a:off x="457200" y="672877"/>
            <a:ext cx="86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it-IT" sz="2800" b="1" dirty="0" smtClean="0">
                <a:solidFill>
                  <a:srgbClr val="8C001B"/>
                </a:solidFill>
                <a:latin typeface="Tahoma" pitchFamily="34" charset="0"/>
              </a:rPr>
              <a:t>Cosa conta in Vietnam</a:t>
            </a:r>
            <a:endParaRPr lang="it-IT" sz="2800" b="1" dirty="0">
              <a:solidFill>
                <a:srgbClr val="8C001B"/>
              </a:solidFill>
              <a:latin typeface="Tahoma" pitchFamily="34" charset="0"/>
            </a:endParaRPr>
          </a:p>
        </p:txBody>
      </p:sp>
      <p:sp>
        <p:nvSpPr>
          <p:cNvPr id="20484" name="Line 1039"/>
          <p:cNvSpPr>
            <a:spLocks noChangeShapeType="1"/>
          </p:cNvSpPr>
          <p:nvPr/>
        </p:nvSpPr>
        <p:spPr bwMode="auto">
          <a:xfrm flipV="1">
            <a:off x="533400" y="1196752"/>
            <a:ext cx="8142288" cy="17462"/>
          </a:xfrm>
          <a:prstGeom prst="line">
            <a:avLst/>
          </a:prstGeom>
          <a:noFill/>
          <a:ln w="28575">
            <a:solidFill>
              <a:srgbClr val="9A251E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485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20486" name="Picture 1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0"/>
            <a:ext cx="91535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3" descr="unioncamere_er_color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15888"/>
            <a:ext cx="164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8637" y="476672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it-IT" sz="5400" b="1" cap="none" spc="0" dirty="0" smtClean="0">
              <a:ln w="12700">
                <a:solidFill>
                  <a:srgbClr val="C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25438" marR="0" lvl="0" indent="-325438" algn="just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Capitale finanziario</a:t>
            </a:r>
          </a:p>
          <a:p>
            <a:pPr marL="325438" marR="0" lvl="0" indent="-325438" algn="just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lang="it-IT" sz="1800" kern="0" dirty="0" smtClean="0">
                <a:solidFill>
                  <a:srgbClr val="000000"/>
                </a:solidFill>
                <a:latin typeface="+mn-lt"/>
                <a:ea typeface="+mn-ea"/>
              </a:rPr>
              <a:t>Capitale tecnico-scientifico</a:t>
            </a:r>
          </a:p>
          <a:p>
            <a:pPr marL="325438" marR="0" lvl="0" indent="-325438" algn="just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Capitale relazionale</a:t>
            </a:r>
          </a:p>
          <a:p>
            <a:pPr marL="325438" marR="0" lvl="0" indent="-325438" algn="just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lang="it-IT" sz="1800" kern="0" dirty="0" smtClean="0">
                <a:solidFill>
                  <a:srgbClr val="000000"/>
                </a:solidFill>
                <a:latin typeface="+mn-lt"/>
                <a:ea typeface="+mn-ea"/>
              </a:rPr>
              <a:t>Rapporto con le autorità</a:t>
            </a:r>
          </a:p>
          <a:p>
            <a:pPr marL="325438" marR="0" lvl="0" indent="-325438" algn="just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Rapporto con i competitors</a:t>
            </a:r>
          </a:p>
          <a:p>
            <a:pPr marL="325438" marR="0" lvl="0" indent="-325438" algn="just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lang="it-IT" sz="1800" kern="0" dirty="0" smtClean="0">
                <a:solidFill>
                  <a:srgbClr val="000000"/>
                </a:solidFill>
                <a:latin typeface="+mn-lt"/>
                <a:ea typeface="+mn-ea"/>
              </a:rPr>
              <a:t>Rapporto con gli operatori di settore</a:t>
            </a:r>
          </a:p>
          <a:p>
            <a:pPr marR="0" lvl="0" algn="just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10102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numero diapositiva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GB" smtClean="0">
                <a:ea typeface="Arial Unicode MS" pitchFamily="34" charset="-128"/>
                <a:cs typeface="Arial Unicode MS" pitchFamily="34" charset="-128"/>
              </a:rPr>
              <a:t>[ </a:t>
            </a:r>
            <a:fld id="{C089B465-55E9-4551-AE3A-8E0AA91CAE6A}" type="slidenum">
              <a:rPr lang="en-GB" smtClean="0"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8</a:t>
            </a:fld>
            <a:r>
              <a:rPr lang="en-GB" smtClean="0">
                <a:ea typeface="Arial Unicode MS" pitchFamily="34" charset="-128"/>
                <a:cs typeface="Arial Unicode MS" pitchFamily="34" charset="-128"/>
              </a:rPr>
              <a:t> ]</a:t>
            </a:r>
            <a:endParaRPr lang="en-GB" sz="140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3" name="Text Box 1037"/>
          <p:cNvSpPr txBox="1">
            <a:spLocks noChangeArrowheads="1"/>
          </p:cNvSpPr>
          <p:nvPr/>
        </p:nvSpPr>
        <p:spPr bwMode="auto">
          <a:xfrm>
            <a:off x="457200" y="672877"/>
            <a:ext cx="86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it-IT" sz="2800" b="1" dirty="0" smtClean="0">
                <a:solidFill>
                  <a:srgbClr val="8C001B"/>
                </a:solidFill>
                <a:latin typeface="Tahoma" pitchFamily="34" charset="0"/>
              </a:rPr>
              <a:t>Come i vietnamiti percepiscono</a:t>
            </a:r>
            <a:endParaRPr lang="it-IT" sz="2800" b="1" dirty="0">
              <a:solidFill>
                <a:srgbClr val="8C001B"/>
              </a:solidFill>
              <a:latin typeface="Tahoma" pitchFamily="34" charset="0"/>
            </a:endParaRPr>
          </a:p>
        </p:txBody>
      </p:sp>
      <p:sp>
        <p:nvSpPr>
          <p:cNvPr id="20484" name="Line 1039"/>
          <p:cNvSpPr>
            <a:spLocks noChangeShapeType="1"/>
          </p:cNvSpPr>
          <p:nvPr/>
        </p:nvSpPr>
        <p:spPr bwMode="auto">
          <a:xfrm flipV="1">
            <a:off x="533400" y="1196752"/>
            <a:ext cx="8142288" cy="17462"/>
          </a:xfrm>
          <a:prstGeom prst="line">
            <a:avLst/>
          </a:prstGeom>
          <a:noFill/>
          <a:ln w="28575">
            <a:solidFill>
              <a:srgbClr val="9A251E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485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20486" name="Picture 1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0"/>
            <a:ext cx="91535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3" descr="unioncamere_er_color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15888"/>
            <a:ext cx="164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8637" y="476672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it-IT" sz="5400" b="1" cap="none" spc="0" dirty="0" smtClean="0">
              <a:ln w="12700">
                <a:solidFill>
                  <a:srgbClr val="C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/>
          <a:lstStyle/>
          <a:p>
            <a:pPr marR="0" lvl="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lang="it-IT" sz="1800" kern="0" dirty="0" smtClean="0">
                <a:solidFill>
                  <a:srgbClr val="000000"/>
                </a:solidFill>
                <a:latin typeface="+mn-lt"/>
                <a:ea typeface="+mn-ea"/>
              </a:rPr>
              <a:t>L’ITALIA:</a:t>
            </a:r>
          </a:p>
          <a:p>
            <a:pPr marL="285750" marR="0" lvl="0" indent="-28575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it-IT" sz="1800" kern="0" dirty="0" smtClean="0">
                <a:solidFill>
                  <a:srgbClr val="000000"/>
                </a:solidFill>
                <a:latin typeface="+mn-lt"/>
                <a:ea typeface="+mn-ea"/>
              </a:rPr>
              <a:t>Apprezzano particolarmente la capacità innovativa e la creatività delle imprese italiane, riconoscendo appieno il valore del Made in </a:t>
            </a:r>
            <a:r>
              <a:rPr lang="it-IT" sz="1800" kern="0" dirty="0" err="1" smtClean="0">
                <a:solidFill>
                  <a:srgbClr val="000000"/>
                </a:solidFill>
                <a:latin typeface="+mn-lt"/>
                <a:ea typeface="+mn-ea"/>
              </a:rPr>
              <a:t>Italy</a:t>
            </a:r>
            <a:endParaRPr lang="it-IT" sz="1800" kern="0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marL="325438" marR="0" lvl="0" indent="-325438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Associano</a:t>
            </a:r>
            <a:r>
              <a:rPr kumimoji="0" lang="it-IT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l’Italia alla moda, al lusso e al design, alla cucina e all’enogastronomia, al gioco del calcio, all’arte e all’architettura, al settore moto e auto</a:t>
            </a:r>
            <a:endParaRPr lang="it-IT" sz="1800" kern="0" noProof="0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marR="0" lvl="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it-IT" sz="18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GLI ITALIANI:</a:t>
            </a:r>
          </a:p>
          <a:p>
            <a:pPr marL="285750" marR="0" lvl="0" indent="-28575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it-IT" sz="1800" kern="0" dirty="0" smtClean="0">
                <a:solidFill>
                  <a:srgbClr val="000000"/>
                </a:solidFill>
                <a:latin typeface="+mn-lt"/>
                <a:ea typeface="+mn-ea"/>
              </a:rPr>
              <a:t>Eleganti e attenti alla propria immagine, sofisticati, di classe</a:t>
            </a:r>
          </a:p>
          <a:p>
            <a:pPr marL="285750" marR="0" lvl="0" indent="-28575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Fantasiosi e creativi</a:t>
            </a:r>
          </a:p>
          <a:p>
            <a:pPr marL="285750" marR="0" lvl="0" indent="-28575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it-IT" sz="1800" kern="0" dirty="0" smtClean="0">
                <a:solidFill>
                  <a:srgbClr val="000000"/>
                </a:solidFill>
                <a:latin typeface="+mn-lt"/>
                <a:ea typeface="+mn-ea"/>
              </a:rPr>
              <a:t>Simpatici e romantici</a:t>
            </a:r>
          </a:p>
          <a:p>
            <a:pPr marL="285750" marR="0" lvl="0" indent="-28575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Diretti nella comunicazione</a:t>
            </a:r>
          </a:p>
          <a:p>
            <a:pPr marL="325438" marR="0" lvl="0" indent="-325438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endParaRPr lang="it-IT" sz="1800" kern="0" dirty="0">
              <a:solidFill>
                <a:srgbClr val="000000"/>
              </a:solidFill>
              <a:latin typeface="+mn-lt"/>
              <a:ea typeface="+mn-ea"/>
            </a:endParaRPr>
          </a:p>
          <a:p>
            <a:pPr marR="0" lvl="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it-IT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ESALTARE LE CARATTERISTICHE DELL’IMPRESA E DEI PRODOTTI ATTRAVERSO I CARATTERI RICONOSCIUTI ALL’ITALIA E AGLI ITALIANI</a:t>
            </a:r>
          </a:p>
          <a:p>
            <a:pPr marL="325438" marR="0" lvl="0" indent="-325438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numero diapositiva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GB" smtClean="0">
                <a:ea typeface="Arial Unicode MS" pitchFamily="34" charset="-128"/>
                <a:cs typeface="Arial Unicode MS" pitchFamily="34" charset="-128"/>
              </a:rPr>
              <a:t>[ </a:t>
            </a:r>
            <a:fld id="{C089B465-55E9-4551-AE3A-8E0AA91CAE6A}" type="slidenum">
              <a:rPr lang="en-GB" smtClean="0"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9</a:t>
            </a:fld>
            <a:r>
              <a:rPr lang="en-GB" smtClean="0">
                <a:ea typeface="Arial Unicode MS" pitchFamily="34" charset="-128"/>
                <a:cs typeface="Arial Unicode MS" pitchFamily="34" charset="-128"/>
              </a:rPr>
              <a:t> ]</a:t>
            </a:r>
            <a:endParaRPr lang="en-GB" sz="140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3" name="Text Box 1037"/>
          <p:cNvSpPr txBox="1">
            <a:spLocks noChangeArrowheads="1"/>
          </p:cNvSpPr>
          <p:nvPr/>
        </p:nvSpPr>
        <p:spPr bwMode="auto">
          <a:xfrm>
            <a:off x="457200" y="672877"/>
            <a:ext cx="86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it-IT" sz="2800" b="1" dirty="0" smtClean="0">
                <a:solidFill>
                  <a:srgbClr val="8C001B"/>
                </a:solidFill>
                <a:latin typeface="Tahoma" pitchFamily="34" charset="0"/>
              </a:rPr>
              <a:t>Alcuni suggerimenti</a:t>
            </a:r>
            <a:endParaRPr lang="it-IT" sz="2800" b="1" dirty="0">
              <a:solidFill>
                <a:srgbClr val="8C001B"/>
              </a:solidFill>
              <a:latin typeface="Tahoma" pitchFamily="34" charset="0"/>
            </a:endParaRPr>
          </a:p>
        </p:txBody>
      </p:sp>
      <p:sp>
        <p:nvSpPr>
          <p:cNvPr id="20484" name="Line 1039"/>
          <p:cNvSpPr>
            <a:spLocks noChangeShapeType="1"/>
          </p:cNvSpPr>
          <p:nvPr/>
        </p:nvSpPr>
        <p:spPr bwMode="auto">
          <a:xfrm flipV="1">
            <a:off x="533400" y="1196752"/>
            <a:ext cx="8142288" cy="17462"/>
          </a:xfrm>
          <a:prstGeom prst="line">
            <a:avLst/>
          </a:prstGeom>
          <a:noFill/>
          <a:ln w="28575">
            <a:solidFill>
              <a:srgbClr val="9A251E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485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20486" name="Picture 1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0"/>
            <a:ext cx="91535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3" descr="unioncamere_er_color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15888"/>
            <a:ext cx="164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8637" y="476672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it-IT" sz="5400" b="1" cap="none" spc="0" dirty="0" smtClean="0">
              <a:ln w="12700">
                <a:solidFill>
                  <a:srgbClr val="C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25438" marR="0" lvl="0" indent="-325438" algn="just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Rispettare delle usanze,</a:t>
            </a:r>
            <a:r>
              <a:rPr kumimoji="0" lang="it-IT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anche alimentari</a:t>
            </a:r>
          </a:p>
          <a:p>
            <a:pPr marL="325438" marR="0" lvl="0" indent="-325438" algn="just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lang="it-IT" sz="1800" kern="0" dirty="0" smtClean="0">
                <a:solidFill>
                  <a:srgbClr val="000000"/>
                </a:solidFill>
                <a:latin typeface="+mn-lt"/>
                <a:ea typeface="+mn-ea"/>
              </a:rPr>
              <a:t>Conoscere gli atteggiamenti e i gesti da evitare</a:t>
            </a:r>
          </a:p>
          <a:p>
            <a:pPr marL="325438" marR="0" lvl="0" indent="-325438" algn="just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lang="it-IT" sz="1800" kern="0" dirty="0" smtClean="0">
                <a:solidFill>
                  <a:srgbClr val="000000"/>
                </a:solidFill>
                <a:latin typeface="+mn-lt"/>
                <a:ea typeface="+mn-ea"/>
              </a:rPr>
              <a:t>Muoversi sempre con un interprete</a:t>
            </a:r>
          </a:p>
          <a:p>
            <a:pPr marL="325438" marR="0" lvl="0" indent="-325438" algn="just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lang="it-IT" sz="1800" kern="0" dirty="0" smtClean="0">
                <a:solidFill>
                  <a:srgbClr val="000000"/>
                </a:solidFill>
                <a:latin typeface="+mn-lt"/>
                <a:ea typeface="+mn-ea"/>
              </a:rPr>
              <a:t>Negli appuntamenti formali, indossare sempre giacca e cravatta</a:t>
            </a:r>
          </a:p>
          <a:p>
            <a:pPr marL="325438" marR="0" lvl="0" indent="-325438" algn="just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lang="it-IT" sz="1800" kern="0" dirty="0" smtClean="0">
                <a:solidFill>
                  <a:srgbClr val="000000"/>
                </a:solidFill>
                <a:latin typeface="+mn-lt"/>
                <a:ea typeface="+mn-ea"/>
              </a:rPr>
              <a:t>Negli appuntamenti informali, indossare comunque abiti classici e sobri</a:t>
            </a:r>
          </a:p>
          <a:p>
            <a:pPr marL="325438" marR="0" lvl="0" indent="-325438" algn="just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lang="it-IT" sz="1800" kern="0" dirty="0" smtClean="0">
                <a:solidFill>
                  <a:srgbClr val="000000"/>
                </a:solidFill>
                <a:latin typeface="+mn-lt"/>
                <a:ea typeface="+mn-ea"/>
              </a:rPr>
              <a:t>Portare sempre regali</a:t>
            </a:r>
          </a:p>
          <a:p>
            <a:pPr marL="325438" marR="0" lvl="0" indent="-325438" algn="just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lang="it-IT" sz="1800" kern="0" dirty="0" smtClean="0">
                <a:solidFill>
                  <a:srgbClr val="000000"/>
                </a:solidFill>
                <a:latin typeface="+mn-lt"/>
                <a:ea typeface="+mn-ea"/>
              </a:rPr>
              <a:t>Attenzione al fattore tempo: essere sempre puntuali</a:t>
            </a:r>
          </a:p>
          <a:p>
            <a:pPr marR="0" lvl="0" algn="just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41856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MS Gothic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1472218501</TotalTime>
  <Words>993</Words>
  <Application>Microsoft Office PowerPoint</Application>
  <PresentationFormat>Presentazione su schermo (4:3)</PresentationFormat>
  <Paragraphs>160</Paragraphs>
  <Slides>13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Carlo De Vincentiis</dc:creator>
  <cp:lastModifiedBy>Anna Maria Nguyen</cp:lastModifiedBy>
  <cp:revision>663</cp:revision>
  <cp:lastPrinted>2010-03-23T12:11:32Z</cp:lastPrinted>
  <dcterms:modified xsi:type="dcterms:W3CDTF">2015-03-11T14:21:10Z</dcterms:modified>
</cp:coreProperties>
</file>