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5" r:id="rId3"/>
    <p:sldId id="280" r:id="rId4"/>
    <p:sldId id="286" r:id="rId5"/>
    <p:sldId id="287" r:id="rId6"/>
    <p:sldId id="257" r:id="rId7"/>
    <p:sldId id="266" r:id="rId8"/>
    <p:sldId id="288" r:id="rId9"/>
    <p:sldId id="281" r:id="rId10"/>
    <p:sldId id="290" r:id="rId11"/>
    <p:sldId id="265" r:id="rId12"/>
    <p:sldId id="291" r:id="rId13"/>
    <p:sldId id="289" r:id="rId14"/>
    <p:sldId id="283" r:id="rId15"/>
    <p:sldId id="267" r:id="rId16"/>
    <p:sldId id="278" r:id="rId17"/>
    <p:sldId id="262" r:id="rId18"/>
    <p:sldId id="279" r:id="rId19"/>
    <p:sldId id="284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C3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28" autoAdjust="0"/>
  </p:normalViewPr>
  <p:slideViewPr>
    <p:cSldViewPr>
      <p:cViewPr varScale="1">
        <p:scale>
          <a:sx n="43" d="100"/>
          <a:sy n="43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B6A14-00F5-4C6D-81C8-A9FD2C0E271E}" type="datetimeFigureOut">
              <a:rPr lang="it-IT" smtClean="0"/>
              <a:pPr/>
              <a:t>19/09/2011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BFA55-DCCA-4B3F-A20A-0AE8DE65772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113223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25454-990C-4CB1-A2B8-3DCF8080923B}" type="datetimeFigureOut">
              <a:rPr lang="it-IT" smtClean="0"/>
              <a:pPr/>
              <a:t>19/09/2011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5FC62-D1E6-4647-AB61-B1F2534D2F1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5301055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5FC62-D1E6-4647-AB61-B1F2534D2F1F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9F2F1A1-B3DF-48FC-B75A-BAA1D1215BDF}" type="datetime1">
              <a:rPr lang="it-IT" smtClean="0"/>
              <a:pPr/>
              <a:t>19/09/2011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F5388EF-8A8C-477A-999F-9BD99C6643DA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4BDD-E03A-4B8D-BE3F-178CF4642AE9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96FD-2F42-49D3-84DF-3A83C03C16F6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28/10/2011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7E820B0-C8C7-4F4F-AFC7-341E8C33C5E7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0D2482-FE64-4C12-BE1C-F42119F5BCEB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1602A20-464A-433F-A078-576CC90F5D9B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BCDB-2382-41A9-BF46-14FE81314772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72A9213-1C5C-4498-B602-93F08078F931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729CBED-BA07-45C8-B990-36C9D50797F8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3D15BBC-5877-49B2-BE40-D2B8A0834C59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44796FD-2F42-49D3-84DF-3A83C03C16F6}" type="datetime1">
              <a:rPr lang="it-IT" smtClean="0"/>
              <a:pPr/>
              <a:t>19/09/2011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118D50C-B2C8-41A9-8E5B-0CBEAC322DD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ft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60C3F0"/>
                </a:solidFill>
                <a:effectLst/>
              </a:rPr>
              <a:t>Gestione associata dei servizi e ruolo delle Unioni regionali</a:t>
            </a:r>
            <a:endParaRPr lang="it-IT" b="1" dirty="0">
              <a:solidFill>
                <a:srgbClr val="60C3F0"/>
              </a:solidFill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062912" cy="2071702"/>
          </a:xfrm>
        </p:spPr>
        <p:txBody>
          <a:bodyPr>
            <a:normAutofit fontScale="92500"/>
          </a:bodyPr>
          <a:lstStyle/>
          <a:p>
            <a:endParaRPr lang="it-IT" b="1" dirty="0" smtClean="0">
              <a:solidFill>
                <a:schemeClr val="tx1"/>
              </a:solidFill>
            </a:endParaRPr>
          </a:p>
          <a:p>
            <a:endParaRPr lang="it-IT" b="1" dirty="0" smtClean="0">
              <a:solidFill>
                <a:schemeClr val="tx1"/>
              </a:solidFill>
            </a:endParaRPr>
          </a:p>
          <a:p>
            <a:r>
              <a:rPr lang="it-IT" b="1" dirty="0" smtClean="0">
                <a:solidFill>
                  <a:schemeClr val="tx1"/>
                </a:solidFill>
              </a:rPr>
              <a:t>Aspetti attuativi  della riforma della legge 580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e manovra economica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67544" y="5517232"/>
            <a:ext cx="4464496" cy="939588"/>
          </a:xfrm>
        </p:spPr>
        <p:txBody>
          <a:bodyPr/>
          <a:lstStyle/>
          <a:p>
            <a:pPr algn="l"/>
            <a:r>
              <a:rPr lang="it-IT" sz="2000" b="1" dirty="0" err="1" smtClean="0">
                <a:solidFill>
                  <a:srgbClr val="FFFF00"/>
                </a:solidFill>
              </a:rPr>
              <a:t>Unioncamere</a:t>
            </a:r>
            <a:r>
              <a:rPr lang="it-IT" sz="2000" b="1" dirty="0" smtClean="0">
                <a:solidFill>
                  <a:srgbClr val="FFFF00"/>
                </a:solidFill>
              </a:rPr>
              <a:t> Emilia-Romagna</a:t>
            </a:r>
            <a:endParaRPr lang="it-IT" sz="2000" b="1" dirty="0">
              <a:solidFill>
                <a:srgbClr val="FFFF00"/>
              </a:solidFill>
            </a:endParaRPr>
          </a:p>
          <a:p>
            <a:pPr algn="l"/>
            <a:r>
              <a:rPr lang="it-IT" sz="2000" b="1" dirty="0" smtClean="0">
                <a:solidFill>
                  <a:srgbClr val="FFFF00"/>
                </a:solidFill>
              </a:rPr>
              <a:t>Bologna,  </a:t>
            </a:r>
          </a:p>
          <a:p>
            <a:pPr algn="l"/>
            <a:r>
              <a:rPr lang="it-IT" sz="2000" b="1" dirty="0" smtClean="0">
                <a:solidFill>
                  <a:srgbClr val="FFFF00"/>
                </a:solidFill>
              </a:rPr>
              <a:t>20 settembre 2011 </a:t>
            </a:r>
            <a:endParaRPr lang="it-IT" sz="2000" b="1" dirty="0">
              <a:solidFill>
                <a:srgbClr val="FFFF00"/>
              </a:solidFill>
            </a:endParaRPr>
          </a:p>
        </p:txBody>
      </p:sp>
      <p:pic>
        <p:nvPicPr>
          <p:cNvPr id="6" name="Immagine 5" descr="unioncamere_er_colori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89240"/>
            <a:ext cx="2376264" cy="86409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00B0F0"/>
                </a:solidFill>
                <a:effectLst/>
              </a:rPr>
              <a:t>Unioni Regionali rafforzate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sz="2700" dirty="0" smtClean="0"/>
              <a:t>Unioncamere individua linee guida cui gli statuti delle Unioni regionali si attengono: varate il 29.9.2010, con scadenza orientativa di adeguamento al 30.6.2011</a:t>
            </a:r>
          </a:p>
          <a:p>
            <a:pPr>
              <a:buFont typeface="Wingdings" pitchFamily="2" charset="2"/>
              <a:buChar char="Ø"/>
            </a:pPr>
            <a:r>
              <a:rPr lang="it-IT" sz="2700" dirty="0" smtClean="0"/>
              <a:t>Le Camere possono avvalersi delle Unioni regionali per l’esercizio delle funzioni 	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it-IT" sz="2700" dirty="0" smtClean="0"/>
              <a:t>Unioni regionali formulano pareri e proposte alle Regioni su questioni di interesse delle imprese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it-IT" sz="2700" dirty="0" smtClean="0"/>
              <a:t>competenze dirette: a) osservatorio e monitoraggio dell’economia regionale; b) rapporto annuale sull’attività CCIAA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60C3F0"/>
                </a:solidFill>
                <a:effectLst/>
              </a:rPr>
              <a:t>LINEE  GUIDA STATUTI</a:t>
            </a:r>
            <a:r>
              <a:rPr lang="it-IT" b="1" dirty="0" smtClean="0">
                <a:solidFill>
                  <a:srgbClr val="00B0F0"/>
                </a:solidFill>
                <a:effectLst/>
              </a:rPr>
              <a:t> UR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72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Unioncamere ha approvato le linee guida per Statuti : a) indicazioni vincolanti (</a:t>
            </a:r>
            <a:r>
              <a:rPr lang="it-IT" sz="2500" dirty="0" err="1" smtClean="0"/>
              <a:t>mission</a:t>
            </a:r>
            <a:r>
              <a:rPr lang="it-IT" sz="2500" dirty="0" smtClean="0"/>
              <a:t>, nome e composizione organi, ruolo dirigenza); b) indirizzi adattati a dimensione (fino a 5 </a:t>
            </a:r>
            <a:r>
              <a:rPr lang="it-IT" sz="2500" dirty="0" err="1" smtClean="0"/>
              <a:t>CdC</a:t>
            </a:r>
            <a:r>
              <a:rPr lang="it-IT" sz="2500" dirty="0" smtClean="0"/>
              <a:t>  associate) e a territori (</a:t>
            </a:r>
            <a:r>
              <a:rPr lang="it-IT" sz="2500" dirty="0" err="1" smtClean="0"/>
              <a:t>es</a:t>
            </a:r>
            <a:r>
              <a:rPr lang="it-IT" sz="2500" dirty="0" smtClean="0"/>
              <a:t>: Regioni a statuto speciale);  c) raccomandazioni:  strategie pluriennali,  schema comune di bilancio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Approvati i nuovi Statuti in 13 UR tra cui </a:t>
            </a:r>
            <a:r>
              <a:rPr lang="it-IT" sz="2500" dirty="0" err="1" smtClean="0"/>
              <a:t>Em.-Rom</a:t>
            </a:r>
            <a:r>
              <a:rPr lang="it-IT" sz="2500" dirty="0" smtClean="0"/>
              <a:t>: a fine 2010 prima  approvazione in UR Basilicata, in Calabria ricomposta la divisione in 2 UR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Composizione del Consiglio UR: impatto della norma 2010 sul tetto dei 5 componenti per Giunte camerali e per “organismi pubblici anche con personalità di diritto privato”: 4 UR con riconoscimento ottenuto da Regione</a:t>
            </a:r>
            <a:endParaRPr lang="it-IT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3400" indent="-533400">
              <a:lnSpc>
                <a:spcPct val="80000"/>
              </a:lnSpc>
              <a:defRPr/>
            </a:pP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4400" b="1" dirty="0" smtClean="0">
                <a:latin typeface="Tahoma" pitchFamily="34" charset="0"/>
              </a:rPr>
              <a:t>Unioni Regionali più autorevoli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Carenza della normativa della 580/1993: le CCIAA possono associarsi in Unioni regionali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Primo banco di prova (regole condivise sulle Unioni Regionali) superato: Consiglio Generale di Unioncamere del giugno 2011 attesta coerenza con linee guida degli Statuti definitivamente approvati da 13 Unioni Regionali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Invertita la tendenza alla diversificazione delle regole, dopo l’esaurimento della funzione unificante dello </a:t>
            </a:r>
            <a:r>
              <a:rPr lang="it-IT" sz="2500" dirty="0" err="1" smtClean="0"/>
              <a:t>Statuto-tipo</a:t>
            </a:r>
            <a:r>
              <a:rPr lang="it-IT" sz="2500" dirty="0" smtClean="0"/>
              <a:t> ministeriale: allineata denominazione organi a quella delle CCIAA associate (Giunta, Consiglio)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Collaborazione con Regione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8056" lvl="1" indent="-384048">
              <a:lnSpc>
                <a:spcPct val="90000"/>
              </a:lnSpc>
              <a:buSzPct val="80000"/>
              <a:buFont typeface="Wingdings" pitchFamily="2" charset="2"/>
              <a:buChar char="Ø"/>
              <a:defRPr/>
            </a:pPr>
            <a:r>
              <a:rPr lang="it-IT" sz="3000" dirty="0" smtClean="0"/>
              <a:t>Programmazione di interventi  camerali è formulata in coerenza con la programmazione dell’Unione Europea, dello Stato e delle Regioni : programmi integrati per promozione dell’economia</a:t>
            </a:r>
          </a:p>
          <a:p>
            <a:pPr marL="448056" lvl="1" indent="-384048">
              <a:lnSpc>
                <a:spcPct val="90000"/>
              </a:lnSpc>
              <a:buSzPct val="80000"/>
              <a:buFont typeface="Wingdings" pitchFamily="2" charset="2"/>
              <a:buChar char="Ø"/>
              <a:defRPr/>
            </a:pPr>
            <a:r>
              <a:rPr lang="it-IT" sz="3000" smtClean="0"/>
              <a:t>Dopo soppressione </a:t>
            </a:r>
            <a:r>
              <a:rPr lang="it-IT" sz="3000" dirty="0" smtClean="0"/>
              <a:t>dell’ICE accordi di collaborazione operativa per internazionalizzazione con Assessorati della Regione: in Emilia-Romagna due Protocolli con Assessorati Agricoltura e Attività Produttive</a:t>
            </a:r>
          </a:p>
          <a:p>
            <a:pPr marL="448056" lvl="1" indent="-384048">
              <a:buSzPct val="80000"/>
              <a:buFont typeface="Wingdings 2"/>
              <a:buChar char=""/>
            </a:pPr>
            <a:endParaRPr lang="it-IT" sz="3200" b="1" dirty="0" smtClean="0">
              <a:latin typeface="Arial" charset="0"/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</a:t>
            </a:r>
            <a:r>
              <a:rPr lang="it-IT" b="1" dirty="0" smtClean="0">
                <a:solidFill>
                  <a:srgbClr val="00B0F0"/>
                </a:solidFill>
                <a:effectLst/>
              </a:rPr>
              <a:t>Esperienze  di gestione associata dei servizi camerali </a:t>
            </a:r>
            <a:endParaRPr lang="it-IT" b="1" dirty="0">
              <a:solidFill>
                <a:srgbClr val="00B0F0"/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700" dirty="0" smtClean="0"/>
              <a:t>Impostazione di interventi per la gestione associata (regolazione del mercato in Piemonte, anche servizio metrico in Basilicata, Molise e Lombardia, statistica e studi in Emilia-Romagna): rafforzare la collaborazione intercamerale;</a:t>
            </a:r>
          </a:p>
          <a:p>
            <a:pPr>
              <a:buFont typeface="Wingdings" pitchFamily="2" charset="2"/>
              <a:buChar char="Ø"/>
            </a:pPr>
            <a:r>
              <a:rPr lang="it-IT" sz="2700" dirty="0" smtClean="0"/>
              <a:t>Laboratorio di sperimentazione: logiche e strumenti di intervento </a:t>
            </a:r>
            <a:r>
              <a:rPr lang="it-IT" dirty="0" smtClean="0"/>
              <a:t>diversificati per conseguire efficienza ed economicità.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00B0F0"/>
                </a:solidFill>
                <a:effectLst/>
              </a:rPr>
              <a:t>Manovra economica: vincoli e tagli ai capitoli di spesa  </a:t>
            </a:r>
            <a:endParaRPr lang="it-IT" b="1" dirty="0" smtClean="0">
              <a:solidFill>
                <a:srgbClr val="00B0F0"/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3800" dirty="0"/>
              <a:t>G.U. 24 luglio 2010: </a:t>
            </a:r>
            <a:r>
              <a:rPr lang="it-IT" sz="3800" dirty="0" smtClean="0"/>
              <a:t>UR </a:t>
            </a:r>
            <a:r>
              <a:rPr lang="it-IT" sz="3800" dirty="0"/>
              <a:t>inserite in conto economico consolidato </a:t>
            </a:r>
            <a:r>
              <a:rPr lang="it-IT" sz="3800" dirty="0" smtClean="0"/>
              <a:t>per contenere spesa pubblica: </a:t>
            </a:r>
            <a:r>
              <a:rPr lang="it-IT" sz="3800" dirty="0"/>
              <a:t>escluse da tagli su capitoli </a:t>
            </a:r>
            <a:r>
              <a:rPr lang="it-IT" sz="3800" dirty="0" smtClean="0"/>
              <a:t>di spesa </a:t>
            </a:r>
            <a:r>
              <a:rPr lang="it-IT" sz="3800" dirty="0"/>
              <a:t>solo aziende speciali e società partecipate operanti in </a:t>
            </a:r>
            <a:r>
              <a:rPr lang="it-IT" sz="3800" dirty="0" smtClean="0"/>
              <a:t>house</a:t>
            </a:r>
            <a:endParaRPr lang="it-IT" sz="38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3800" dirty="0" smtClean="0"/>
              <a:t>Circolare </a:t>
            </a:r>
            <a:r>
              <a:rPr lang="it-IT" sz="3800" dirty="0" err="1" smtClean="0"/>
              <a:t>MiSE</a:t>
            </a:r>
            <a:r>
              <a:rPr lang="it-IT" sz="3800" dirty="0" smtClean="0"/>
              <a:t> 22-12- </a:t>
            </a:r>
            <a:r>
              <a:rPr lang="it-IT" sz="3800" dirty="0"/>
              <a:t>2010 </a:t>
            </a:r>
            <a:r>
              <a:rPr lang="it-IT" sz="3800" dirty="0" smtClean="0"/>
              <a:t>su </a:t>
            </a:r>
            <a:r>
              <a:rPr lang="it-IT" sz="3800" dirty="0"/>
              <a:t>compensi </a:t>
            </a:r>
            <a:r>
              <a:rPr lang="it-IT" sz="3800" dirty="0" smtClean="0"/>
              <a:t>e  </a:t>
            </a:r>
            <a:r>
              <a:rPr lang="it-IT" sz="3800" dirty="0"/>
              <a:t>tetto </a:t>
            </a:r>
            <a:r>
              <a:rPr lang="it-IT" sz="3800" dirty="0" smtClean="0"/>
              <a:t>di </a:t>
            </a:r>
            <a:r>
              <a:rPr lang="it-IT" sz="3800" dirty="0"/>
              <a:t>5 e 3 componenti degli organi di amministrazione e </a:t>
            </a:r>
            <a:r>
              <a:rPr lang="it-IT" sz="3800" dirty="0" smtClean="0"/>
              <a:t>controllo di organismi pubblici : si applica solo a  UR Campania</a:t>
            </a:r>
            <a:r>
              <a:rPr lang="it-IT" sz="3800" dirty="0"/>
              <a:t>, Liguria, </a:t>
            </a:r>
            <a:r>
              <a:rPr lang="it-IT" sz="3800" dirty="0" smtClean="0"/>
              <a:t>Toscana e Veneto che hanno ottenuto la  </a:t>
            </a:r>
            <a:r>
              <a:rPr lang="it-IT" sz="3800" dirty="0"/>
              <a:t>personalità </a:t>
            </a:r>
            <a:r>
              <a:rPr lang="it-IT" sz="3800" dirty="0" smtClean="0"/>
              <a:t>giuridica di diritto privato dalla  Regione</a:t>
            </a:r>
            <a:endParaRPr lang="it-IT" sz="38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3900" dirty="0"/>
              <a:t>Riflessi su modifiche statutarie: </a:t>
            </a:r>
            <a:r>
              <a:rPr lang="it-IT" sz="3900" dirty="0" smtClean="0"/>
              <a:t>aggiornate le </a:t>
            </a:r>
            <a:r>
              <a:rPr lang="it-IT" sz="3900" dirty="0"/>
              <a:t>linee guida </a:t>
            </a:r>
            <a:r>
              <a:rPr lang="it-IT" sz="3900" dirty="0" smtClean="0"/>
              <a:t>con possibilità di istituire Giunta </a:t>
            </a:r>
            <a:r>
              <a:rPr lang="it-IT" sz="3900" dirty="0"/>
              <a:t>esecutiva come organo di amministrazione, oltre </a:t>
            </a:r>
            <a:r>
              <a:rPr lang="it-IT" sz="3900" dirty="0" smtClean="0"/>
              <a:t>a </a:t>
            </a:r>
            <a:r>
              <a:rPr lang="it-IT" sz="3900" dirty="0"/>
              <a:t>Giunta e </a:t>
            </a:r>
            <a:r>
              <a:rPr lang="it-IT" sz="3900" dirty="0" smtClean="0"/>
              <a:t>a </a:t>
            </a:r>
            <a:r>
              <a:rPr lang="it-IT" sz="3900" dirty="0"/>
              <a:t>Consiglio;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3900" dirty="0" smtClean="0"/>
              <a:t>Esclusi dai tagli i progetti finanziati  da terzi</a:t>
            </a:r>
            <a:endParaRPr lang="it-IT" sz="3900" dirty="0"/>
          </a:p>
          <a:p>
            <a:pPr>
              <a:lnSpc>
                <a:spcPct val="90000"/>
              </a:lnSpc>
            </a:pPr>
            <a:endParaRPr lang="it-IT" dirty="0" smtClean="0"/>
          </a:p>
          <a:p>
            <a:pPr>
              <a:lnSpc>
                <a:spcPct val="90000"/>
              </a:lnSpc>
            </a:pPr>
            <a:endParaRPr lang="it-IT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Luci e ombre delle Unioni Regionali nel territorio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3200" dirty="0" smtClean="0"/>
              <a:t>Ancora da approvare Statuti in Abruzzo, Campania, Molise, Sardegna, Toscana, Trentino Alto Adige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3200" dirty="0" smtClean="0"/>
              <a:t>In 2 regioni a statuto speciale (Friuli Venezia Giulia e Trentino Alto Adige)  non attivata struttura autonoma: solo fondo spese (funzionamento organi) nel bilancio di CCIAA che presiede l’UR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3200" dirty="0" smtClean="0"/>
              <a:t>A fine 2010 impostato unico schema di bilancio UR (con base impositiva prevista da decreto) e relativo piano dei conti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41005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F0"/>
                </a:solidFill>
                <a:effectLst/>
              </a:rPr>
              <a:t>Autoriforma: percorso della prima convention nazionale UR</a:t>
            </a:r>
            <a:endParaRPr lang="it-IT" b="1" dirty="0">
              <a:solidFill>
                <a:srgbClr val="00B0F0"/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Realizzati 3 incontri  per confrontare  programmi e strategie UR:  </a:t>
            </a:r>
            <a:r>
              <a:rPr lang="it-IT" dirty="0" smtClean="0">
                <a:solidFill>
                  <a:srgbClr val="FFFF00"/>
                </a:solidFill>
              </a:rPr>
              <a:t>a)  </a:t>
            </a:r>
            <a:r>
              <a:rPr lang="it-IT" dirty="0" smtClean="0"/>
              <a:t>Milano: accordi  di collaborazione con Regioni;   </a:t>
            </a:r>
            <a:r>
              <a:rPr lang="it-IT" dirty="0" smtClean="0">
                <a:solidFill>
                  <a:srgbClr val="FFFF00"/>
                </a:solidFill>
              </a:rPr>
              <a:t>b)</a:t>
            </a:r>
            <a:r>
              <a:rPr lang="it-IT" dirty="0" smtClean="0"/>
              <a:t> Firenze: monitoraggio economia regionale;               </a:t>
            </a:r>
            <a:r>
              <a:rPr lang="it-IT" dirty="0" smtClean="0">
                <a:solidFill>
                  <a:srgbClr val="FFFF00"/>
                </a:solidFill>
              </a:rPr>
              <a:t>c) </a:t>
            </a:r>
            <a:r>
              <a:rPr lang="it-IT" dirty="0" smtClean="0"/>
              <a:t>Matera: gestione associata dei servizi  in ambito regionale e partecipazione a  progetti delle istituzioni comunitarie: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Entro 2011 prima convention nazionale di programma e di organizzazione delle UR sulla base di un documento di proposte        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Novità dei programmi UR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Char char="Ø"/>
              <a:defRPr/>
            </a:pPr>
            <a:r>
              <a:rPr lang="it-IT" dirty="0" smtClean="0"/>
              <a:t>Programma 2011 UR Veneto: avvio di società consortile Veneto promozione per internazionalizzazione con Regione</a:t>
            </a:r>
          </a:p>
          <a:p>
            <a:pPr>
              <a:lnSpc>
                <a:spcPct val="70000"/>
              </a:lnSpc>
              <a:buFont typeface="Wingdings" pitchFamily="2" charset="2"/>
              <a:buChar char="Ø"/>
              <a:defRPr/>
            </a:pPr>
            <a:r>
              <a:rPr lang="it-IT" dirty="0" smtClean="0"/>
              <a:t>Programma 2011 UR Lazio: relazione annuale sull’attività CCIAA manifesto strategico del sistema camerale</a:t>
            </a:r>
          </a:p>
          <a:p>
            <a:pPr>
              <a:lnSpc>
                <a:spcPct val="70000"/>
              </a:lnSpc>
              <a:buFont typeface="Wingdings" pitchFamily="2" charset="2"/>
              <a:buChar char="Ø"/>
              <a:defRPr/>
            </a:pPr>
            <a:r>
              <a:rPr lang="it-IT" dirty="0" smtClean="0"/>
              <a:t>Gestione associata delle competenze: rilevanza in Basilicata</a:t>
            </a:r>
            <a:r>
              <a:rPr lang="it-IT" dirty="0"/>
              <a:t>, </a:t>
            </a:r>
            <a:r>
              <a:rPr lang="it-IT" dirty="0" smtClean="0"/>
              <a:t>Lombardia, Molise;</a:t>
            </a:r>
          </a:p>
          <a:p>
            <a:pPr>
              <a:lnSpc>
                <a:spcPct val="70000"/>
              </a:lnSpc>
              <a:buFont typeface="Wingdings" pitchFamily="2" charset="2"/>
              <a:buChar char="Ø"/>
              <a:defRPr/>
            </a:pPr>
            <a:r>
              <a:rPr lang="it-IT" dirty="0" smtClean="0"/>
              <a:t>Programmi integrati degli uffici studi  per il monitoraggio dell’economia in Piemonte, Toscana, Emilia-Romagna, Veneto, Lombardia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5005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00B0F0"/>
                </a:solidFill>
                <a:effectLst/>
              </a:rPr>
              <a:t>Tagli di spesa: modalità per potenziare linee di attività UR</a:t>
            </a:r>
            <a:endParaRPr lang="it-IT" b="1" dirty="0">
              <a:solidFill>
                <a:srgbClr val="00B0F0"/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Protocollo URER con 3 aziende speciali: spese missioni internazionalizzazione</a:t>
            </a:r>
            <a:endParaRPr lang="it-IT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Utilizzo società in house consortili a livello regionale o nazionale: contributo consortile per gestione servizi associati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Piani di formazione collegati ad analisi organizzative esclusi da tagli; si devono privilegiare strutture formative di sistema 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Criticità del finanziamento pubblico ai sistemi camerali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Dopo la crisi finanziaria internazionale, in Spagna abolito diritto annuale per </a:t>
            </a:r>
            <a:r>
              <a:rPr lang="it-IT" sz="2500" dirty="0" err="1" smtClean="0"/>
              <a:t>CdC</a:t>
            </a:r>
            <a:endParaRPr lang="it-IT" sz="2500" dirty="0" smtClean="0"/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Anche in Grecia tendenza alla privatizzazione degli enti camerali</a:t>
            </a:r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In Olanda dopo una prima riduzione a 8 </a:t>
            </a:r>
            <a:r>
              <a:rPr lang="it-IT" sz="2500" dirty="0" err="1" smtClean="0"/>
              <a:t>CdC</a:t>
            </a:r>
            <a:r>
              <a:rPr lang="it-IT" sz="2500" dirty="0" smtClean="0"/>
              <a:t>, presentata proposta per abolire diritto annuale e creare unica Camera finanziata con fondi statali</a:t>
            </a:r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Commissione UE sottolinea problematicità del finanziamento pubblico a enti camerali: funzioni importanti per competitività delle imprese</a:t>
            </a:r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In Italia, rischi e incertezze dal dibattito sulla proposta di sopprimere le Province </a:t>
            </a:r>
            <a:endParaRPr lang="it-IT" sz="25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  <a:effectLst/>
              </a:rPr>
              <a:t>Divieti verso partecipate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it-IT" sz="2900" dirty="0"/>
              <a:t>Divieto di aumenti di capitale, trasferimenti straordinari, aperture di credito e rilascio di garanzie a favore di società partecipate che per 3 esercizi registrano perdite di esercizio o utilizzano riserve per ripianare perdite anche </a:t>
            </a:r>
            <a:r>
              <a:rPr lang="it-IT" sz="2900" dirty="0" err="1"/>
              <a:t>infrannuali</a:t>
            </a:r>
            <a:endParaRPr lang="it-IT" sz="2900" dirty="0"/>
          </a:p>
          <a:p>
            <a:pPr>
              <a:buFont typeface="Wingdings" pitchFamily="2" charset="2"/>
              <a:buChar char="Ø"/>
            </a:pPr>
            <a:r>
              <a:rPr lang="it-IT" sz="2900" dirty="0"/>
              <a:t>Consentiti trasferimenti solo a fronte di convenzioni, contratti di servizio o di programma per investimenti o servizi</a:t>
            </a:r>
          </a:p>
          <a:p>
            <a:pPr>
              <a:buFont typeface="Wingdings" pitchFamily="2" charset="2"/>
              <a:buChar char="Ø"/>
            </a:pPr>
            <a:r>
              <a:rPr lang="it-IT" sz="2900" dirty="0"/>
              <a:t>Tali disposizioni si applicano anche a srl </a:t>
            </a:r>
            <a:r>
              <a:rPr lang="it-IT" sz="2900" dirty="0" smtClean="0"/>
              <a:t>per gestione immobili  sede di Unioni regionali, </a:t>
            </a:r>
            <a:r>
              <a:rPr lang="it-IT" sz="2900" dirty="0"/>
              <a:t>impostate per restare strutturalmente in </a:t>
            </a:r>
            <a:r>
              <a:rPr lang="it-IT" sz="2900" dirty="0" smtClean="0"/>
              <a:t>perdita: rivisitazione Unioncamere servizi</a:t>
            </a:r>
            <a:endParaRPr lang="it-IT" sz="2900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71846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00B0F0"/>
                </a:solidFill>
                <a:effectLst/>
              </a:rPr>
              <a:t>Riforma CCI in Francia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Riforma di luglio 2010 in Francia persegue obiettivi di riduzione spesa: razionalizza CCI nella organizzazione territoriale</a:t>
            </a:r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Gestione risorse e personale in ambito regionale per elevare efficacia di azione e ridurre i finanziamenti pubblici</a:t>
            </a:r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Taglio triennale dei contributi fino al 2013: da -1% a -3% di finanziamenti pubblici</a:t>
            </a:r>
          </a:p>
          <a:p>
            <a:pPr marL="448056" lvl="8" indent="-384048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500" dirty="0" smtClean="0"/>
              <a:t>Riforma che rafforza dimensione regionale e mantiene funzione di prossimità con imprese di Camere commercio e industria</a:t>
            </a:r>
            <a:endParaRPr lang="it-IT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b="1" dirty="0" smtClean="0">
                <a:latin typeface="Tahoma" pitchFamily="34" charset="0"/>
              </a:rPr>
              <a:t>Gli obiettivi della riforma della legge 580/1993</a:t>
            </a:r>
            <a:br>
              <a:rPr lang="it-IT" sz="4400" b="1" dirty="0" smtClean="0">
                <a:latin typeface="Tahoma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97002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None/>
            </a:pPr>
            <a:endParaRPr lang="it-IT" sz="1100" b="1" dirty="0" smtClean="0">
              <a:latin typeface="Tahoma" pitchFamily="34" charset="0"/>
            </a:endParaRP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dirty="0" smtClean="0">
                <a:latin typeface="Tahoma" pitchFamily="34" charset="0"/>
              </a:rPr>
              <a:t>ammodernare le funzioni delle Camere, garantendo l’omogeneità su tutto il territorio nazionale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dirty="0" smtClean="0">
                <a:latin typeface="Tahoma" pitchFamily="34" charset="0"/>
              </a:rPr>
              <a:t>rafforzarne l’autonomia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dirty="0" smtClean="0">
                <a:latin typeface="Tahoma" pitchFamily="34" charset="0"/>
              </a:rPr>
              <a:t>esaltarne la funzione di partenariato attivo rispetto alle Istituzioni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dirty="0" smtClean="0">
                <a:latin typeface="Tahoma" pitchFamily="34" charset="0"/>
              </a:rPr>
              <a:t>valorizzare la rappresentatività del sistema economico territoriale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dirty="0" smtClean="0">
                <a:latin typeface="Tahoma" pitchFamily="34" charset="0"/>
              </a:rPr>
              <a:t>raccordare le Camere in modo innovativo ed efficiente con le strategie delle politiche di sviluppo del Governo e delle regioni; rendere più forte la loro legittimazione istituzionale nel solco del principio di sussidiarietà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35280" cy="1399032"/>
          </a:xfrm>
        </p:spPr>
        <p:txBody>
          <a:bodyPr>
            <a:normAutofit/>
          </a:bodyPr>
          <a:lstStyle/>
          <a:p>
            <a:r>
              <a:rPr lang="en-GB" sz="4000" b="1" dirty="0" err="1" smtClean="0">
                <a:latin typeface="Tahoma" pitchFamily="34" charset="0"/>
              </a:rPr>
              <a:t>Camere</a:t>
            </a:r>
            <a:r>
              <a:rPr lang="en-GB" sz="4000" b="1" dirty="0" smtClean="0">
                <a:latin typeface="Tahoma" pitchFamily="34" charset="0"/>
              </a:rPr>
              <a:t> </a:t>
            </a:r>
            <a:r>
              <a:rPr lang="en-GB" sz="4000" b="1" dirty="0" err="1" smtClean="0">
                <a:latin typeface="Tahoma" pitchFamily="34" charset="0"/>
              </a:rPr>
              <a:t>di</a:t>
            </a:r>
            <a:r>
              <a:rPr lang="en-GB" sz="4000" b="1" dirty="0" smtClean="0">
                <a:latin typeface="Tahoma" pitchFamily="34" charset="0"/>
              </a:rPr>
              <a:t> </a:t>
            </a:r>
            <a:r>
              <a:rPr lang="en-GB" sz="4000" b="1" dirty="0" err="1" smtClean="0">
                <a:latin typeface="Tahoma" pitchFamily="34" charset="0"/>
              </a:rPr>
              <a:t>Commercio</a:t>
            </a:r>
            <a:r>
              <a:rPr lang="en-GB" sz="4000" b="1" dirty="0" smtClean="0">
                <a:latin typeface="Tahoma" pitchFamily="34" charset="0"/>
              </a:rPr>
              <a:t> </a:t>
            </a:r>
            <a:r>
              <a:rPr lang="en-GB" sz="4000" b="1" dirty="0" err="1" smtClean="0">
                <a:latin typeface="Tahoma" pitchFamily="34" charset="0"/>
              </a:rPr>
              <a:t>nuove</a:t>
            </a:r>
            <a:endParaRPr lang="it-IT" sz="4000" b="1" dirty="0">
              <a:latin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b="1" dirty="0" smtClean="0">
                <a:latin typeface="Tahoma" pitchFamily="34" charset="0"/>
              </a:rPr>
              <a:t>Più </a:t>
            </a:r>
            <a:r>
              <a:rPr lang="it-IT" sz="3200" b="1" dirty="0" smtClean="0">
                <a:solidFill>
                  <a:srgbClr val="0066FF"/>
                </a:solidFill>
                <a:latin typeface="Tahoma" pitchFamily="34" charset="0"/>
              </a:rPr>
              <a:t>autorevoli, </a:t>
            </a:r>
            <a:r>
              <a:rPr lang="it-IT" sz="3200" b="1" dirty="0" smtClean="0">
                <a:latin typeface="Tahoma" pitchFamily="34" charset="0"/>
              </a:rPr>
              <a:t>perché inserite esplicitamente nel quadro delle istituzioni del Paese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endParaRPr lang="it-IT" sz="3200" b="1" dirty="0" smtClean="0">
              <a:latin typeface="Tahoma" pitchFamily="34" charset="0"/>
            </a:endParaRP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b="1" dirty="0" smtClean="0">
                <a:latin typeface="Tahoma" pitchFamily="34" charset="0"/>
              </a:rPr>
              <a:t>Più </a:t>
            </a:r>
            <a:r>
              <a:rPr lang="it-IT" sz="3200" b="1" dirty="0" smtClean="0">
                <a:solidFill>
                  <a:srgbClr val="0066FF"/>
                </a:solidFill>
                <a:latin typeface="Tahoma" pitchFamily="34" charset="0"/>
              </a:rPr>
              <a:t>rappresentative, </a:t>
            </a:r>
            <a:r>
              <a:rPr lang="it-IT" sz="3200" b="1" dirty="0" smtClean="0">
                <a:latin typeface="Tahoma" pitchFamily="34" charset="0"/>
              </a:rPr>
              <a:t>perché modellate per essere espressione trasparente del contributo delle imprese alla creazione di ricchezza e benessere sul territorio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None/>
            </a:pPr>
            <a:endParaRPr lang="it-IT" sz="3200" b="1" dirty="0" smtClean="0">
              <a:latin typeface="Tahoma" pitchFamily="34" charset="0"/>
            </a:endParaRPr>
          </a:p>
          <a:p>
            <a:pPr algn="just">
              <a:lnSpc>
                <a:spcPct val="80000"/>
              </a:lnSpc>
              <a:buClr>
                <a:schemeClr val="tx2"/>
              </a:buClr>
              <a:buSzPct val="150000"/>
              <a:buFont typeface="Wingdings" pitchFamily="2" charset="2"/>
              <a:buChar char="ü"/>
            </a:pPr>
            <a:r>
              <a:rPr lang="it-IT" sz="3200" b="1" dirty="0" smtClean="0">
                <a:latin typeface="Tahoma" pitchFamily="34" charset="0"/>
              </a:rPr>
              <a:t>Più </a:t>
            </a:r>
            <a:r>
              <a:rPr lang="it-IT" sz="3200" b="1" dirty="0" smtClean="0">
                <a:solidFill>
                  <a:srgbClr val="0066FF"/>
                </a:solidFill>
                <a:latin typeface="Tahoma" pitchFamily="34" charset="0"/>
              </a:rPr>
              <a:t>efficienti, </a:t>
            </a:r>
            <a:r>
              <a:rPr lang="it-IT" sz="3200" b="1" dirty="0" smtClean="0">
                <a:latin typeface="Tahoma" pitchFamily="34" charset="0"/>
              </a:rPr>
              <a:t>perché viene valorizzata la loro dimensione di rete e, quindi, la  capacità di ottimizzare risorse  e costi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60C3F0"/>
                </a:solidFill>
                <a:effectLst/>
              </a:rPr>
              <a:t>LE  RISPOSTE  DEL DECRETO  </a:t>
            </a:r>
            <a:r>
              <a:rPr lang="it-IT" b="1" dirty="0" smtClean="0">
                <a:solidFill>
                  <a:srgbClr val="60C3F0"/>
                </a:solidFill>
                <a:effectLst/>
              </a:rPr>
              <a:t>LEGISLATIVO 23/2010</a:t>
            </a:r>
            <a:endParaRPr lang="it-IT" b="1" dirty="0">
              <a:solidFill>
                <a:srgbClr val="60C3F0"/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48056" lvl="8" indent="-384048">
              <a:lnSpc>
                <a:spcPct val="11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3600" dirty="0" smtClean="0"/>
              <a:t>E’ affermata in legge la nostra dimensione di rete: con il “sistema camerale” nasce un nuovo riferimento giuridico (articolo 1), di cui fanno parte le Camere di Commercio,  le Unioni regionali, l’Unioncamere nazionale e  loro organismi strumentali (aziende speciali e strutture del sistema)oltre alle Camere di Commercio italiane all’estero e a quelle estere in Italia riconosciute</a:t>
            </a:r>
          </a:p>
          <a:p>
            <a:pPr marL="448056" lvl="8" indent="-384048">
              <a:lnSpc>
                <a:spcPct val="110000"/>
              </a:lnSpc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3600" dirty="0" err="1" smtClean="0"/>
              <a:t>CdC</a:t>
            </a:r>
            <a:r>
              <a:rPr lang="it-IT" sz="3600" dirty="0"/>
              <a:t>, UR, Unioncamere partecipano a obiettivi di finanza pubblica con modalità compensative tra </a:t>
            </a:r>
            <a:r>
              <a:rPr lang="it-IT" sz="3600" dirty="0" smtClean="0"/>
              <a:t>capitoli di spesa: finora non applicato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it-IT" sz="3500" dirty="0"/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F0"/>
                </a:solidFill>
                <a:effectLst/>
              </a:rPr>
              <a:t> ECONOMIE </a:t>
            </a:r>
            <a:r>
              <a:rPr lang="it-IT" b="1" dirty="0" err="1" smtClean="0">
                <a:solidFill>
                  <a:srgbClr val="00B0F0"/>
                </a:solidFill>
                <a:effectLst/>
              </a:rPr>
              <a:t>DI</a:t>
            </a:r>
            <a:r>
              <a:rPr lang="it-IT" b="1" dirty="0" smtClean="0">
                <a:solidFill>
                  <a:srgbClr val="00B0F0"/>
                </a:solidFill>
                <a:effectLst/>
              </a:rPr>
              <a:t> SCALA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8260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Consigli camerali a maggioranza due terzi: proposta di accorpamento di 2 CCIAA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CCIAA sotto 40 mila imprese: gestione associata obbligatoria per regolazione del mercato (Piacenza in Emilia-Romagna)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Aziende Speciali intercamerali: costituite tra 2 o più Camere che si associano per tale scopo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Per Az. Speciali </a:t>
            </a:r>
            <a:r>
              <a:rPr lang="it-IT" sz="2500" dirty="0"/>
              <a:t>rispetto dell’equilibrio </a:t>
            </a:r>
            <a:r>
              <a:rPr lang="it-IT" sz="2500" dirty="0" smtClean="0"/>
              <a:t>del </a:t>
            </a:r>
            <a:r>
              <a:rPr lang="it-IT" sz="2500" dirty="0"/>
              <a:t>bilancio camerale:  </a:t>
            </a:r>
            <a:r>
              <a:rPr lang="it-IT" sz="2500" dirty="0" smtClean="0"/>
              <a:t>divieto di </a:t>
            </a:r>
            <a:r>
              <a:rPr lang="it-IT" sz="2500" dirty="0"/>
              <a:t>costituirle </a:t>
            </a:r>
            <a:r>
              <a:rPr lang="it-IT" sz="2500" dirty="0" smtClean="0"/>
              <a:t>(o mantenerle) da </a:t>
            </a:r>
            <a:r>
              <a:rPr lang="it-IT" sz="2500" dirty="0"/>
              <a:t>sole per </a:t>
            </a:r>
            <a:r>
              <a:rPr lang="it-IT" sz="2500" dirty="0" smtClean="0"/>
              <a:t>CCIAA in regime di </a:t>
            </a:r>
            <a:r>
              <a:rPr lang="it-IT" sz="2500" dirty="0"/>
              <a:t>rigidità di bilancio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In CCIAA prive di equilibrio economico possibile SG </a:t>
            </a:r>
            <a:r>
              <a:rPr lang="it-IT" sz="2500" dirty="0"/>
              <a:t>titolare di altra </a:t>
            </a:r>
            <a:r>
              <a:rPr lang="it-IT" sz="2500" dirty="0" err="1"/>
              <a:t>CdC</a:t>
            </a:r>
            <a:r>
              <a:rPr lang="it-IT" sz="2500" dirty="0"/>
              <a:t> a regime convenzionale (</a:t>
            </a:r>
            <a:r>
              <a:rPr lang="it-IT" sz="2500" dirty="0" err="1" smtClean="0"/>
              <a:t>Viterbo-Rieti</a:t>
            </a:r>
            <a:r>
              <a:rPr lang="it-IT" sz="2500" dirty="0"/>
              <a:t>; Ascoli </a:t>
            </a:r>
            <a:r>
              <a:rPr lang="it-IT" sz="2500" dirty="0" err="1" smtClean="0"/>
              <a:t>Piceno-Fermo</a:t>
            </a:r>
            <a:r>
              <a:rPr lang="it-IT" sz="2500" dirty="0" smtClean="0"/>
              <a:t>; </a:t>
            </a:r>
            <a:r>
              <a:rPr lang="it-IT" sz="2500" dirty="0" err="1" smtClean="0"/>
              <a:t>Vercelli-Biella</a:t>
            </a:r>
            <a:r>
              <a:rPr lang="it-IT" sz="2500" dirty="0" smtClean="0"/>
              <a:t>)</a:t>
            </a:r>
            <a:endParaRPr lang="it-IT" sz="2500" dirty="0"/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 </a:t>
            </a:r>
            <a:endParaRPr lang="it-IT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F0"/>
                </a:solidFill>
                <a:effectLst/>
              </a:rPr>
              <a:t>Limite alla nascita di nuove Camere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La costituzione di nuove province non determinerà obbligatoriamente l’istituzione di nuove CCIAA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 Con decreto del </a:t>
            </a:r>
            <a:r>
              <a:rPr lang="it-IT" sz="2500" dirty="0" err="1" smtClean="0"/>
              <a:t>MiSE</a:t>
            </a:r>
            <a:r>
              <a:rPr lang="it-IT" sz="2500" dirty="0" smtClean="0"/>
              <a:t>, previa intesa con la Conferenza Stato-Regioni, potranno istituirsi Camere nelle nuove province solo se in ciascuna CCIAA risultassero iscritte o annotate nel registro delle imprese almeno 40.000 imprese e venisse comunque assicurato un sufficiente equilibrio economico (art.1)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it-IT" sz="2500" dirty="0" smtClean="0"/>
              <a:t>Se si sopprimono alcune Province, non automatica la cancellazione delle Camere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it-IT" sz="2500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00B0F0"/>
                </a:solidFill>
                <a:effectLst/>
              </a:rPr>
              <a:t>Nuovo ruolo delle Unioni regionali</a:t>
            </a:r>
            <a:endParaRPr lang="it-IT" b="1" dirty="0">
              <a:solidFill>
                <a:srgbClr val="00B0F0"/>
              </a:solidFill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it-IT" sz="3600" dirty="0" smtClean="0"/>
              <a:t>Associazione obbligatoria in Unioni regionali: sviluppo rapporti con Regione a cui presentano relazione annuale su attività CCIAA</a:t>
            </a:r>
          </a:p>
          <a:p>
            <a:pPr>
              <a:buFont typeface="Wingdings" pitchFamily="2" charset="2"/>
              <a:buChar char="Ø"/>
            </a:pPr>
            <a:r>
              <a:rPr lang="it-IT" sz="3600" dirty="0" smtClean="0"/>
              <a:t>Unioni regionali perseguono “obiettivi comuni” del sistema camerale e possono “promuovere e realizzare servizi comuni”</a:t>
            </a:r>
          </a:p>
          <a:p>
            <a:pPr marL="448056" lvl="8" indent="-384048"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r>
              <a:rPr lang="it-IT" sz="3600" dirty="0" smtClean="0"/>
              <a:t>UR accedono direttamente per “specifiche finalità” a nuova sezione del fondo di perequazione: </a:t>
            </a:r>
            <a:r>
              <a:rPr lang="it-IT" sz="3600" dirty="0" err="1" smtClean="0"/>
              <a:t>Mi.S.E.</a:t>
            </a:r>
            <a:r>
              <a:rPr lang="it-IT" sz="3600" dirty="0" smtClean="0"/>
              <a:t> ha approvato modifiche al  regolamento del fondo perequativo</a:t>
            </a:r>
          </a:p>
          <a:p>
            <a:pPr>
              <a:buFont typeface="Wingdings" pitchFamily="2" charset="2"/>
              <a:buChar char="Ø"/>
            </a:pPr>
            <a:r>
              <a:rPr lang="it-IT" sz="3600" dirty="0" smtClean="0"/>
              <a:t>Unioncamere ha individuato 3 priorità per 2011: gestione associata dei servizi; analisi normativa regionale; monitoraggio economia regionale </a:t>
            </a:r>
          </a:p>
          <a:p>
            <a:pPr>
              <a:buFont typeface="Wingdings" pitchFamily="2" charset="2"/>
              <a:buChar char="Ø"/>
            </a:pPr>
            <a:r>
              <a:rPr lang="it-IT" sz="3700" smtClean="0"/>
              <a:t>Progetti presentati a FP: </a:t>
            </a:r>
            <a:r>
              <a:rPr lang="it-IT" sz="3700" dirty="0" smtClean="0"/>
              <a:t>in attesa </a:t>
            </a:r>
            <a:r>
              <a:rPr lang="it-IT" sz="3700" smtClean="0"/>
              <a:t>di valutazione  </a:t>
            </a:r>
            <a:endParaRPr lang="it-IT" sz="37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4356</TotalTime>
  <Words>1523</Words>
  <Application>Microsoft Office PowerPoint</Application>
  <PresentationFormat>Presentazione su schermo (4:3)</PresentationFormat>
  <Paragraphs>98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Verve</vt:lpstr>
      <vt:lpstr>Gestione associata dei servizi e ruolo delle Unioni regionali</vt:lpstr>
      <vt:lpstr>Criticità del finanziamento pubblico ai sistemi camerali</vt:lpstr>
      <vt:lpstr>Riforma CCI in Francia </vt:lpstr>
      <vt:lpstr>Gli obiettivi della riforma della legge 580/1993 </vt:lpstr>
      <vt:lpstr>Camere di Commercio nuove</vt:lpstr>
      <vt:lpstr>LE  RISPOSTE  DEL DECRETO  LEGISLATIVO 23/2010</vt:lpstr>
      <vt:lpstr> ECONOMIE DI SCALA</vt:lpstr>
      <vt:lpstr>Limite alla nascita di nuove Camere</vt:lpstr>
      <vt:lpstr>Nuovo ruolo delle Unioni regionali</vt:lpstr>
      <vt:lpstr>Unioni Regionali rafforzate</vt:lpstr>
      <vt:lpstr>LINEE  GUIDA STATUTI UR</vt:lpstr>
      <vt:lpstr> Unioni Regionali più autorevoli</vt:lpstr>
      <vt:lpstr>Collaborazione con Regione</vt:lpstr>
      <vt:lpstr> Esperienze  di gestione associata dei servizi camerali </vt:lpstr>
      <vt:lpstr>Manovra economica: vincoli e tagli ai capitoli di spesa  </vt:lpstr>
      <vt:lpstr>Luci e ombre delle Unioni Regionali nel territorio</vt:lpstr>
      <vt:lpstr>Autoriforma: percorso della prima convention nazionale UR</vt:lpstr>
      <vt:lpstr>Novità dei programmi UR </vt:lpstr>
      <vt:lpstr>Tagli di spesa: modalità per potenziare linee di attività UR</vt:lpstr>
      <vt:lpstr>Divieti verso partecipate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Unioni regionali: programmi di attività</dc:title>
  <dc:creator>Utente</dc:creator>
  <cp:lastModifiedBy>Lorenza Maccaferri</cp:lastModifiedBy>
  <cp:revision>250</cp:revision>
  <cp:lastPrinted>2011-01-27T15:15:25Z</cp:lastPrinted>
  <dcterms:created xsi:type="dcterms:W3CDTF">2010-03-27T16:28:12Z</dcterms:created>
  <dcterms:modified xsi:type="dcterms:W3CDTF">2011-09-19T08:46:57Z</dcterms:modified>
</cp:coreProperties>
</file>